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65" r:id="rId6"/>
    <p:sldId id="267" r:id="rId7"/>
    <p:sldId id="268" r:id="rId8"/>
    <p:sldId id="274" r:id="rId9"/>
    <p:sldId id="269" r:id="rId10"/>
    <p:sldId id="270" r:id="rId11"/>
    <p:sldId id="271" r:id="rId12"/>
    <p:sldId id="272" r:id="rId13"/>
    <p:sldId id="27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130" d="100"/>
          <a:sy n="130" d="100"/>
        </p:scale>
        <p:origin x="1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7AF-0DBE-D248-9448-09EC4B1D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F6ADF-C95A-D245-AB12-0B30AFD9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6069-EE02-2144-AC14-E1EF315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71A0-248E-D84A-A9B7-2124B25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53D7-0F80-344F-A532-89F946D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8CB-B36D-D148-997D-0226396B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0E58-54FE-B64E-9D01-7603D737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96E5-573D-B34D-B29C-EBCF03D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EB97-36A4-2D49-855C-88DBEBC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DAC-BBD0-1F4A-BC6D-3B9A173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9DD3-30A5-3746-B4D1-9D267DA7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ACD2-3503-DA41-B989-B9FB19AC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FF5D-4D46-4043-BCB8-B44B015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9D0C-668D-2043-B05A-7E9A104D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6D4-7940-894E-BC45-D626FBD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7E6D-7B6F-5944-B90D-D48A01D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46D-F1D9-0B41-AECC-B205374D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21AA-15F2-0549-BB40-3560BB6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77B3-12A4-824E-90A5-3C5212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Jindal K. Shah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CD73-E2FA-D143-98B4-E884B384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53252-AAB4-2448-9A0F-C4733040EB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BFA3-625E-C54F-9D91-0F9D0D0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FCC3-0063-E146-B771-105E451F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167A-79D9-2840-9C1A-076D40CA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A040-F854-EF4E-A5AF-4095FEEF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A00-F59B-3140-884D-697309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2CA-847E-AF44-8B0C-ACA3558A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773A-6266-EB4D-926E-68FE600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0E34-B99D-7B47-8711-EC464D4F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C1C5-3DB7-2D4E-841B-211BA5E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79C4-B903-854D-9CC0-6FF48B3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FBE4-2031-374F-9BE0-8382BEB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318-AEE1-1148-ACA1-A8DE7AF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1A10-5FB3-0A40-B438-1F6E736F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B0F4-2159-2549-8593-889F9AA4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DADF-1F97-D945-9B3E-59B75391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B5915-43AD-704E-B6D6-644F200D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D1E-AD8D-514E-8730-96F43A9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23E-D607-0A4C-9FF6-AB319E36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745E-1DA5-1C4D-BE81-270A920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2BF-FC1C-674B-A14F-FA5A5D95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E8B-DBC7-3441-931A-F2CD9F43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4B49-4C90-FA48-91D2-E0447042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1CE2-EB4C-FA47-B1B6-EE7F4AF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4B9D-0950-F14E-9E0F-2BEE3F91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50DA-A6A0-754D-A1A4-D0E05752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95C4-E83A-474C-8E48-A54A8EC4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FE9D-E8D6-8848-86A6-CB98DDB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C9C-4003-464A-9924-530A0FE5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EC70-2796-534E-8AC8-1E0BCBDB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A859-C26F-A846-AABD-A5CADC0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2C3F-5F20-D945-81C2-D690DE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47C-12C4-6C4A-9F9E-5BBE395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F3E-8486-B446-BB3E-98C111E4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A1056-7748-3F4A-B1D0-CFA54FF3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35DD-06A1-6744-983D-139FECE3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7EA7-A4B2-1341-BAAF-4FFA579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CB62-88DE-D342-ABA8-D2D425A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A432-4C06-C042-8D5A-3B72026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67938-08E0-3E43-8648-4CD3F29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5F0B-482D-CC4C-BE54-1B737E2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288"/>
            <a:ext cx="10515600" cy="475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251F-EB05-5A4B-A9F6-C067C06D9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Jindal K.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9296-0B71-5245-AD25-DDC33F47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8501C5-C147-9B41-A2D1-6A16CBC0A5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ow to use our logo | Oklahoma State University">
            <a:extLst>
              <a:ext uri="{FF2B5EF4-FFF2-40B4-BE49-F238E27FC236}">
                <a16:creationId xmlns:a16="http://schemas.microsoft.com/office/drawing/2014/main" id="{82C06105-FE88-6847-89A8-C0C31EA37F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" y="6302260"/>
            <a:ext cx="914400" cy="4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E5DC5-8DBE-C772-4251-1266C4B30CF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1942" y="6274026"/>
            <a:ext cx="1905000" cy="533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128A3-A26A-5029-E499-7AD98899CC30}"/>
              </a:ext>
            </a:extLst>
          </p:cNvPr>
          <p:cNvCxnSpPr/>
          <p:nvPr userDrawn="1"/>
        </p:nvCxnSpPr>
        <p:spPr>
          <a:xfrm>
            <a:off x="1524" y="1106503"/>
            <a:ext cx="1218895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srur.ahmed@okstate.edu" TargetMode="External"/><Relationship Id="rId2" Type="http://schemas.openxmlformats.org/officeDocument/2006/relationships/hyperlink" Target="mailto:jindal.shah@ok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681-7184-B343-9367-78C8805B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Ensemble-Based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68E5-DBF9-9F4A-9157-015F1E0FD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Jindal K. Shah (</a:t>
            </a:r>
            <a:r>
              <a:rPr lang="en-US" dirty="0">
                <a:hlinkClick r:id="rId2"/>
              </a:rPr>
              <a:t>jindal.shah@okstate.edu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Masrur</a:t>
            </a:r>
            <a:r>
              <a:rPr lang="en-US" dirty="0"/>
              <a:t> Ahmed (</a:t>
            </a:r>
            <a:r>
              <a:rPr lang="en-US" dirty="0">
                <a:hlinkClick r:id="rId3"/>
              </a:rPr>
              <a:t>masrur.ahmed@okstate.edu</a:t>
            </a:r>
            <a:r>
              <a:rPr lang="en-US" dirty="0"/>
              <a:t>)</a:t>
            </a:r>
          </a:p>
          <a:p>
            <a:r>
              <a:rPr lang="en-US" dirty="0" err="1"/>
              <a:t>Amey</a:t>
            </a:r>
            <a:r>
              <a:rPr lang="en-US" dirty="0"/>
              <a:t> </a:t>
            </a:r>
            <a:r>
              <a:rPr lang="en-US" dirty="0" err="1"/>
              <a:t>Thorat</a:t>
            </a:r>
            <a:r>
              <a:rPr lang="en-US" dirty="0"/>
              <a:t> (</a:t>
            </a:r>
            <a:r>
              <a:rPr lang="en-US" dirty="0" err="1"/>
              <a:t>amey.throat@okstate.edu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514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Overcoming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Bagging (bootstrap + aggregating)</a:t>
            </a:r>
          </a:p>
          <a:p>
            <a:pPr lvl="1"/>
            <a:r>
              <a:rPr lang="en-US" dirty="0"/>
              <a:t>Using multiple decision-tree models</a:t>
            </a:r>
          </a:p>
          <a:p>
            <a:r>
              <a:rPr lang="en-US" dirty="0"/>
              <a:t>Random forests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data set, create multiple data sets by randomly drawing samples with replacement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F2C58-A5CC-ED76-FB82-F0ED36B450E7}"/>
              </a:ext>
            </a:extLst>
          </p:cNvPr>
          <p:cNvSpPr/>
          <p:nvPr/>
        </p:nvSpPr>
        <p:spPr>
          <a:xfrm>
            <a:off x="1255059" y="2343150"/>
            <a:ext cx="860612" cy="79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FF061F-FE4F-CA3D-CCB5-9972939DB916}"/>
              </a:ext>
            </a:extLst>
          </p:cNvPr>
          <p:cNvSpPr/>
          <p:nvPr/>
        </p:nvSpPr>
        <p:spPr>
          <a:xfrm>
            <a:off x="6001871" y="2343150"/>
            <a:ext cx="860612" cy="793376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F92AF-8DD1-F2D9-851B-67FCAE5361C9}"/>
              </a:ext>
            </a:extLst>
          </p:cNvPr>
          <p:cNvSpPr/>
          <p:nvPr/>
        </p:nvSpPr>
        <p:spPr>
          <a:xfrm>
            <a:off x="2441762" y="2343150"/>
            <a:ext cx="860612" cy="793376"/>
          </a:xfrm>
          <a:prstGeom prst="ellipse">
            <a:avLst/>
          </a:prstGeom>
          <a:solidFill>
            <a:srgbClr val="FF0000"/>
          </a:solidFill>
          <a:ln>
            <a:solidFill>
              <a:srgbClr val="FF000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BFD7D4-FFA0-A0DD-0D19-0DA53F9D34C4}"/>
              </a:ext>
            </a:extLst>
          </p:cNvPr>
          <p:cNvSpPr/>
          <p:nvPr/>
        </p:nvSpPr>
        <p:spPr>
          <a:xfrm>
            <a:off x="3628465" y="2343150"/>
            <a:ext cx="860612" cy="79337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CBC24C-1EE0-5659-B90B-8510CC954244}"/>
              </a:ext>
            </a:extLst>
          </p:cNvPr>
          <p:cNvSpPr/>
          <p:nvPr/>
        </p:nvSpPr>
        <p:spPr>
          <a:xfrm>
            <a:off x="4815168" y="2343150"/>
            <a:ext cx="860612" cy="7933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B73BC-38B5-A01A-5305-3547C7F74E0B}"/>
              </a:ext>
            </a:extLst>
          </p:cNvPr>
          <p:cNvSpPr txBox="1"/>
          <p:nvPr/>
        </p:nvSpPr>
        <p:spPr>
          <a:xfrm>
            <a:off x="7597251" y="374478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Bootstrapped 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839BF7-EF07-1F64-4D2A-94A69F0AA19C}"/>
              </a:ext>
            </a:extLst>
          </p:cNvPr>
          <p:cNvSpPr/>
          <p:nvPr/>
        </p:nvSpPr>
        <p:spPr>
          <a:xfrm>
            <a:off x="2474820" y="3573543"/>
            <a:ext cx="860612" cy="79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F8221-D668-C37D-11D3-D372778E3219}"/>
              </a:ext>
            </a:extLst>
          </p:cNvPr>
          <p:cNvSpPr/>
          <p:nvPr/>
        </p:nvSpPr>
        <p:spPr>
          <a:xfrm>
            <a:off x="1318373" y="3532761"/>
            <a:ext cx="860612" cy="793376"/>
          </a:xfrm>
          <a:prstGeom prst="ellipse">
            <a:avLst/>
          </a:prstGeom>
          <a:solidFill>
            <a:srgbClr val="FF0000"/>
          </a:solidFill>
          <a:ln>
            <a:solidFill>
              <a:srgbClr val="FF000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1E5C92-5728-03FA-6091-E3A848972AF4}"/>
              </a:ext>
            </a:extLst>
          </p:cNvPr>
          <p:cNvSpPr/>
          <p:nvPr/>
        </p:nvSpPr>
        <p:spPr>
          <a:xfrm>
            <a:off x="3639672" y="3532761"/>
            <a:ext cx="860612" cy="793376"/>
          </a:xfrm>
          <a:prstGeom prst="ellipse">
            <a:avLst/>
          </a:prstGeom>
          <a:solidFill>
            <a:srgbClr val="FF0000"/>
          </a:solidFill>
          <a:ln>
            <a:solidFill>
              <a:srgbClr val="FF000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1C930D-894D-349D-446B-DD0AD9BA417A}"/>
              </a:ext>
            </a:extLst>
          </p:cNvPr>
          <p:cNvSpPr/>
          <p:nvPr/>
        </p:nvSpPr>
        <p:spPr>
          <a:xfrm>
            <a:off x="4859432" y="3502946"/>
            <a:ext cx="860612" cy="79337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FFA3F8-A280-E9FD-67E7-1A3158A80465}"/>
              </a:ext>
            </a:extLst>
          </p:cNvPr>
          <p:cNvSpPr/>
          <p:nvPr/>
        </p:nvSpPr>
        <p:spPr>
          <a:xfrm>
            <a:off x="6096000" y="3502946"/>
            <a:ext cx="860612" cy="793376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723BA6-70AD-23F9-BE56-40475917C6EE}"/>
              </a:ext>
            </a:extLst>
          </p:cNvPr>
          <p:cNvSpPr/>
          <p:nvPr/>
        </p:nvSpPr>
        <p:spPr>
          <a:xfrm>
            <a:off x="1353113" y="4634589"/>
            <a:ext cx="860612" cy="793376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77EBD8-83FA-691B-D437-F28D666F9552}"/>
              </a:ext>
            </a:extLst>
          </p:cNvPr>
          <p:cNvSpPr/>
          <p:nvPr/>
        </p:nvSpPr>
        <p:spPr>
          <a:xfrm>
            <a:off x="2474820" y="4634589"/>
            <a:ext cx="860612" cy="7933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2CDFD6-3A09-5FFF-3451-7BC3E913319D}"/>
              </a:ext>
            </a:extLst>
          </p:cNvPr>
          <p:cNvSpPr/>
          <p:nvPr/>
        </p:nvSpPr>
        <p:spPr>
          <a:xfrm>
            <a:off x="3639672" y="4634589"/>
            <a:ext cx="860612" cy="793376"/>
          </a:xfrm>
          <a:prstGeom prst="ellipse">
            <a:avLst/>
          </a:prstGeom>
          <a:solidFill>
            <a:srgbClr val="FF0000"/>
          </a:solidFill>
          <a:ln>
            <a:solidFill>
              <a:srgbClr val="FF000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31F539-3E92-8DD7-DED7-03DA2227D6C5}"/>
              </a:ext>
            </a:extLst>
          </p:cNvPr>
          <p:cNvSpPr/>
          <p:nvPr/>
        </p:nvSpPr>
        <p:spPr>
          <a:xfrm>
            <a:off x="6096000" y="4661030"/>
            <a:ext cx="860612" cy="79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1D12B8-1D7E-8C5B-72BA-80224C86C6B0}"/>
              </a:ext>
            </a:extLst>
          </p:cNvPr>
          <p:cNvSpPr/>
          <p:nvPr/>
        </p:nvSpPr>
        <p:spPr>
          <a:xfrm>
            <a:off x="4861114" y="4654533"/>
            <a:ext cx="860612" cy="79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9EA58B-3CE1-391F-5F48-856D1886CD3C}"/>
              </a:ext>
            </a:extLst>
          </p:cNvPr>
          <p:cNvSpPr txBox="1"/>
          <p:nvPr/>
        </p:nvSpPr>
        <p:spPr>
          <a:xfrm>
            <a:off x="7597251" y="484661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Bootstrapped Samples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109087-CD9B-E906-BAD6-BD8E14143C26}"/>
              </a:ext>
            </a:extLst>
          </p:cNvPr>
          <p:cNvSpPr txBox="1"/>
          <p:nvPr/>
        </p:nvSpPr>
        <p:spPr>
          <a:xfrm>
            <a:off x="7630309" y="250058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22733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288"/>
            <a:ext cx="10515600" cy="4725783"/>
          </a:xfrm>
        </p:spPr>
        <p:txBody>
          <a:bodyPr>
            <a:normAutofit/>
          </a:bodyPr>
          <a:lstStyle/>
          <a:p>
            <a:r>
              <a:rPr lang="en-US" dirty="0"/>
              <a:t>For each of the bootstrapped data set, develop a model and predict a response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(x)</a:t>
            </a:r>
          </a:p>
          <a:p>
            <a:endParaRPr lang="en-US" i="1" dirty="0"/>
          </a:p>
          <a:p>
            <a:r>
              <a:rPr lang="en-US" dirty="0"/>
              <a:t>Average each of the responses to obtain the response due to bagging.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C8FAE-537F-1609-4E66-7DE43998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68" y="3962026"/>
            <a:ext cx="3771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288"/>
            <a:ext cx="10515600" cy="4725783"/>
          </a:xfrm>
        </p:spPr>
        <p:txBody>
          <a:bodyPr>
            <a:normAutofit/>
          </a:bodyPr>
          <a:lstStyle/>
          <a:p>
            <a:r>
              <a:rPr lang="en-US" dirty="0"/>
              <a:t>Multiple decision-tree models</a:t>
            </a:r>
          </a:p>
          <a:p>
            <a:r>
              <a:rPr lang="en-US" dirty="0"/>
              <a:t>Bootstrapped data set</a:t>
            </a:r>
          </a:p>
          <a:p>
            <a:r>
              <a:rPr lang="en-US" dirty="0"/>
              <a:t>Randomly selected subset of features at every split</a:t>
            </a:r>
          </a:p>
          <a:p>
            <a:r>
              <a:rPr lang="en-US" dirty="0"/>
              <a:t>Achieves decorrelation of trees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Number of features to select at every split</a:t>
            </a:r>
          </a:p>
          <a:p>
            <a:pPr lvl="1"/>
            <a:r>
              <a:rPr lang="en-US" dirty="0"/>
              <a:t>Minimum number of samples required at an internal node</a:t>
            </a:r>
          </a:p>
          <a:p>
            <a:pPr lvl="1"/>
            <a:r>
              <a:rPr lang="en-US" dirty="0"/>
              <a:t>Minimum number of samples required at a leaf node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9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EF4E-6B3E-CDC3-3758-AE2EC843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961-6188-9C7A-47EF-EFD9600A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Bagging (bootstrap + aggregating)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297210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EF4E-6B3E-CDC3-3758-AE2EC843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961-6188-9C7A-47EF-EFD9600A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Professor in Chemical Engineering at Oklahoma State University</a:t>
            </a:r>
          </a:p>
          <a:p>
            <a:r>
              <a:rPr lang="en-US" dirty="0"/>
              <a:t>Trained in MD/MC</a:t>
            </a:r>
          </a:p>
          <a:p>
            <a:r>
              <a:rPr lang="en-US" dirty="0"/>
              <a:t>Started learning QM and machine learning a few years ago</a:t>
            </a:r>
          </a:p>
        </p:txBody>
      </p:sp>
    </p:spTree>
    <p:extLst>
      <p:ext uri="{BB962C8B-B14F-4D97-AF65-F5344CB8AC3E}">
        <p14:creationId xmlns:p14="http://schemas.microsoft.com/office/powerpoint/2010/main" val="364534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method</a:t>
            </a:r>
          </a:p>
          <a:p>
            <a:r>
              <a:rPr lang="en-US" dirty="0"/>
              <a:t>Regression/classification</a:t>
            </a:r>
          </a:p>
          <a:p>
            <a:r>
              <a:rPr lang="en-US" dirty="0"/>
              <a:t>Non-linear model(?)</a:t>
            </a:r>
          </a:p>
          <a:p>
            <a:r>
              <a:rPr lang="en-US" dirty="0"/>
              <a:t>If…then…else…</a:t>
            </a:r>
          </a:p>
          <a:p>
            <a:r>
              <a:rPr lang="en-US" dirty="0"/>
              <a:t>Non-parametric model</a:t>
            </a:r>
          </a:p>
          <a:p>
            <a:r>
              <a:rPr lang="en-US" dirty="0"/>
              <a:t>Piecewise continuous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2B98794-CC8D-A363-673B-0377BDC8FF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0700" y="3054723"/>
            <a:ext cx="3139440" cy="2971800"/>
          </a:xfrm>
          <a:prstGeom prst="bentConnector3">
            <a:avLst>
              <a:gd name="adj1" fmla="val 9805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A60A0B-B219-DB58-CA25-773F7785302D}"/>
              </a:ext>
            </a:extLst>
          </p:cNvPr>
          <p:cNvSpPr txBox="1"/>
          <p:nvPr/>
        </p:nvSpPr>
        <p:spPr>
          <a:xfrm>
            <a:off x="4754880" y="42367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CE042-D095-D004-9577-D8D443AB3C30}"/>
              </a:ext>
            </a:extLst>
          </p:cNvPr>
          <p:cNvSpPr txBox="1"/>
          <p:nvPr/>
        </p:nvSpPr>
        <p:spPr>
          <a:xfrm>
            <a:off x="6956259" y="6123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A34C6B-A104-895F-89F8-17E89FAECF7A}"/>
              </a:ext>
            </a:extLst>
          </p:cNvPr>
          <p:cNvCxnSpPr/>
          <p:nvPr/>
        </p:nvCxnSpPr>
        <p:spPr>
          <a:xfrm>
            <a:off x="7732059" y="2970902"/>
            <a:ext cx="0" cy="30399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E439E5-5C7B-91F6-CC35-63E72139D78B}"/>
              </a:ext>
            </a:extLst>
          </p:cNvPr>
          <p:cNvSpPr txBox="1"/>
          <p:nvPr/>
        </p:nvSpPr>
        <p:spPr>
          <a:xfrm>
            <a:off x="7517898" y="26015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8F0969-E0C5-6E8C-16A6-66A2C6F1AE4E}"/>
              </a:ext>
            </a:extLst>
          </p:cNvPr>
          <p:cNvCxnSpPr/>
          <p:nvPr/>
        </p:nvCxnSpPr>
        <p:spPr>
          <a:xfrm>
            <a:off x="7732059" y="4421386"/>
            <a:ext cx="24070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824162-381B-CAD5-5E35-6DFD0FD253DA}"/>
              </a:ext>
            </a:extLst>
          </p:cNvPr>
          <p:cNvSpPr txBox="1"/>
          <p:nvPr/>
        </p:nvSpPr>
        <p:spPr>
          <a:xfrm>
            <a:off x="10318119" y="41712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12272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888A50-F65D-E642-FCCE-0EAE443080D1}"/>
              </a:ext>
            </a:extLst>
          </p:cNvPr>
          <p:cNvSpPr/>
          <p:nvPr/>
        </p:nvSpPr>
        <p:spPr>
          <a:xfrm>
            <a:off x="5262910" y="1382768"/>
            <a:ext cx="882127" cy="83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B428C0-7205-8F6D-EFF5-CA92041E71C0}"/>
              </a:ext>
            </a:extLst>
          </p:cNvPr>
          <p:cNvSpPr/>
          <p:nvPr/>
        </p:nvSpPr>
        <p:spPr>
          <a:xfrm>
            <a:off x="6362205" y="2727269"/>
            <a:ext cx="882127" cy="8390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6AAB83-3982-7B80-A58A-792B6E1D7AC5}"/>
              </a:ext>
            </a:extLst>
          </p:cNvPr>
          <p:cNvSpPr/>
          <p:nvPr/>
        </p:nvSpPr>
        <p:spPr>
          <a:xfrm>
            <a:off x="5213873" y="4046121"/>
            <a:ext cx="882127" cy="8390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C29A3-78CC-BFCA-4EBA-CC3282A6C0BC}"/>
              </a:ext>
            </a:extLst>
          </p:cNvPr>
          <p:cNvSpPr/>
          <p:nvPr/>
        </p:nvSpPr>
        <p:spPr>
          <a:xfrm>
            <a:off x="7423561" y="4087358"/>
            <a:ext cx="882127" cy="8390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F4759C-FA9F-F87F-C6E6-A62B1BD842C0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4861468" y="2221864"/>
            <a:ext cx="842506" cy="66173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150A67-B864-8E5D-054F-6BA18D6B55CE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5703974" y="2221864"/>
            <a:ext cx="787416" cy="62828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D495C-190A-8CB2-4334-672B170BAD36}"/>
              </a:ext>
            </a:extLst>
          </p:cNvPr>
          <p:cNvCxnSpPr>
            <a:cxnSpLocks/>
          </p:cNvCxnSpPr>
          <p:nvPr/>
        </p:nvCxnSpPr>
        <p:spPr>
          <a:xfrm flipH="1">
            <a:off x="5960762" y="3552979"/>
            <a:ext cx="842506" cy="661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085739-BB00-4D97-092E-A23BECDA69EB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6803269" y="3566365"/>
            <a:ext cx="749477" cy="6438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50FA17-383B-0141-51A4-72AB50B9B928}"/>
              </a:ext>
            </a:extLst>
          </p:cNvPr>
          <p:cNvCxnSpPr>
            <a:cxnSpLocks/>
          </p:cNvCxnSpPr>
          <p:nvPr/>
        </p:nvCxnSpPr>
        <p:spPr>
          <a:xfrm flipH="1">
            <a:off x="4970052" y="4856521"/>
            <a:ext cx="576347" cy="5680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AE98D6-AB91-657F-103D-3FB77C2C5FA8}"/>
              </a:ext>
            </a:extLst>
          </p:cNvPr>
          <p:cNvCxnSpPr>
            <a:cxnSpLocks/>
          </p:cNvCxnSpPr>
          <p:nvPr/>
        </p:nvCxnSpPr>
        <p:spPr>
          <a:xfrm>
            <a:off x="5579795" y="4892521"/>
            <a:ext cx="694427" cy="574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22AC4D-ED07-E67E-726C-82D7D2231ED7}"/>
              </a:ext>
            </a:extLst>
          </p:cNvPr>
          <p:cNvSpPr txBox="1"/>
          <p:nvPr/>
        </p:nvSpPr>
        <p:spPr>
          <a:xfrm>
            <a:off x="6312723" y="1448115"/>
            <a:ext cx="111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82DC7-7E55-D40E-0220-E83D07B4C969}"/>
              </a:ext>
            </a:extLst>
          </p:cNvPr>
          <p:cNvSpPr txBox="1"/>
          <p:nvPr/>
        </p:nvSpPr>
        <p:spPr>
          <a:xfrm>
            <a:off x="6054252" y="2149839"/>
            <a:ext cx="149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5469A-6B92-22A5-A025-BAFEEFE532ED}"/>
              </a:ext>
            </a:extLst>
          </p:cNvPr>
          <p:cNvSpPr txBox="1"/>
          <p:nvPr/>
        </p:nvSpPr>
        <p:spPr>
          <a:xfrm>
            <a:off x="7075362" y="5501654"/>
            <a:ext cx="149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Leaf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E6E873-F798-AB2F-B948-39C293E3A18C}"/>
              </a:ext>
            </a:extLst>
          </p:cNvPr>
          <p:cNvCxnSpPr/>
          <p:nvPr/>
        </p:nvCxnSpPr>
        <p:spPr>
          <a:xfrm>
            <a:off x="9204960" y="1448115"/>
            <a:ext cx="0" cy="4576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7162F1-35B3-1580-E6BD-AB46CC4EC70D}"/>
              </a:ext>
            </a:extLst>
          </p:cNvPr>
          <p:cNvSpPr txBox="1"/>
          <p:nvPr/>
        </p:nvSpPr>
        <p:spPr>
          <a:xfrm>
            <a:off x="9208654" y="3552979"/>
            <a:ext cx="3056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Depth of the tree = maximum number of branches to reach a leaf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A75A4C-4CA9-D10F-9F1B-F93E77355C65}"/>
              </a:ext>
            </a:extLst>
          </p:cNvPr>
          <p:cNvCxnSpPr>
            <a:cxnSpLocks/>
          </p:cNvCxnSpPr>
          <p:nvPr/>
        </p:nvCxnSpPr>
        <p:spPr>
          <a:xfrm>
            <a:off x="8060896" y="4873757"/>
            <a:ext cx="694427" cy="574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1CFAB5-D235-37DC-3310-0F375AC1C68B}"/>
              </a:ext>
            </a:extLst>
          </p:cNvPr>
          <p:cNvCxnSpPr>
            <a:cxnSpLocks/>
          </p:cNvCxnSpPr>
          <p:nvPr/>
        </p:nvCxnSpPr>
        <p:spPr>
          <a:xfrm flipH="1">
            <a:off x="6848794" y="4809695"/>
            <a:ext cx="658233" cy="6569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is to minimize the residual sum of squares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 </a:t>
            </a:r>
            <a:r>
              <a:rPr lang="en-US" i="1" dirty="0"/>
              <a:t>J </a:t>
            </a:r>
            <a:r>
              <a:rPr lang="en-US" dirty="0"/>
              <a:t>represents the number of regions the feature space is partitioned into. The prediction in each of the regions is given by the average response.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CFD75-A0B1-BCD7-A7E4-7965B80D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1837392"/>
            <a:ext cx="2764865" cy="1077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9889A3-CCF3-A0F2-B379-5917F56E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4596541"/>
            <a:ext cx="2616947" cy="10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6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Feature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 greedy approach known as </a:t>
            </a:r>
            <a:r>
              <a:rPr lang="en-US" i="1" dirty="0"/>
              <a:t>recursive binary splitting:</a:t>
            </a:r>
          </a:p>
          <a:p>
            <a:pPr lvl="1"/>
            <a:r>
              <a:rPr lang="en-US" dirty="0"/>
              <a:t>Begins at the top of the tree and successively splits the feature space</a:t>
            </a:r>
          </a:p>
          <a:p>
            <a:pPr lvl="1"/>
            <a:r>
              <a:rPr lang="en-US" dirty="0"/>
              <a:t>Greedy because the split at a particular step minimizes the RSS at that step rather than splitting in such a way to achieve a better tree in a future step</a:t>
            </a:r>
          </a:p>
          <a:p>
            <a:r>
              <a:rPr lang="en-US" dirty="0"/>
              <a:t>Consider a split over a feature </a:t>
            </a:r>
            <a:r>
              <a:rPr lang="en-US" i="1" dirty="0"/>
              <a:t>j </a:t>
            </a:r>
            <a:r>
              <a:rPr lang="en-US" dirty="0"/>
              <a:t>and the corresponding threshold value </a:t>
            </a:r>
            <a:r>
              <a:rPr lang="en-US" i="1" dirty="0"/>
              <a:t>s</a:t>
            </a:r>
            <a:r>
              <a:rPr lang="en-US" dirty="0"/>
              <a:t>, which divides the data such that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505B-C158-88E0-928E-F3347DE3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23" y="4303806"/>
            <a:ext cx="44704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F4AD9-D2AE-EE93-144C-3DA6F0C7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23" y="5062928"/>
            <a:ext cx="4470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feature and its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the RSS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432E1-578A-583D-CE5F-08FD48C7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8" y="2895965"/>
            <a:ext cx="7772400" cy="1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0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B7A-9615-5F5F-2FB9-AEBBE4D2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(Dis)Advantages of Decision-Tree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248F-87F4-9910-875A-0F831956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Ease of interpretation</a:t>
            </a:r>
          </a:p>
          <a:p>
            <a:pPr lvl="1"/>
            <a:r>
              <a:rPr lang="en-US" dirty="0"/>
              <a:t>Graphical representation and understanding by a non-expert</a:t>
            </a:r>
          </a:p>
          <a:p>
            <a:pPr lvl="1"/>
            <a:r>
              <a:rPr lang="en-US" dirty="0"/>
              <a:t>Scaling of features is not required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Accuracy is usually lower than other regression-based approaches</a:t>
            </a:r>
          </a:p>
          <a:p>
            <a:pPr lvl="1"/>
            <a:r>
              <a:rPr lang="en-US" dirty="0"/>
              <a:t>Small changes in the data can greatly impact the tree structure</a:t>
            </a:r>
          </a:p>
          <a:p>
            <a:pPr lvl="1"/>
            <a:r>
              <a:rPr lang="en-US" dirty="0"/>
              <a:t>As outputs are only piecewise continuous, multiple inputs can yield identical results.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2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-CoMSE" id="{8764D8AB-2F5A-744F-B964-4D88DDC3BF41}" vid="{F4394382-B044-5744-8E41-F04881710D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3798</TotalTime>
  <Words>426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Office Theme</vt:lpstr>
      <vt:lpstr>Ensemble-Based Methods</vt:lpstr>
      <vt:lpstr>Topics </vt:lpstr>
      <vt:lpstr>About Myself </vt:lpstr>
      <vt:lpstr>Decision Tree</vt:lpstr>
      <vt:lpstr>Decision Tree</vt:lpstr>
      <vt:lpstr>Objective function</vt:lpstr>
      <vt:lpstr>Partitioning the Feature Space</vt:lpstr>
      <vt:lpstr>Selection of feature and its threshold</vt:lpstr>
      <vt:lpstr>(Dis)Advantages of Decision-Tree Models</vt:lpstr>
      <vt:lpstr>Overcoming disadvantages </vt:lpstr>
      <vt:lpstr>Bootstrap sampling</vt:lpstr>
      <vt:lpstr>Aggregating</vt:lpstr>
      <vt:lpstr>Random Forests</vt:lpstr>
      <vt:lpstr>Hands-on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Ensemble-Based Methods</dc:title>
  <dc:creator>Shah, Jindal</dc:creator>
  <cp:lastModifiedBy>Shah, Jindal</cp:lastModifiedBy>
  <cp:revision>72</cp:revision>
  <dcterms:created xsi:type="dcterms:W3CDTF">2023-07-09T18:59:57Z</dcterms:created>
  <dcterms:modified xsi:type="dcterms:W3CDTF">2023-07-12T21:39:26Z</dcterms:modified>
</cp:coreProperties>
</file>