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82" r:id="rId5"/>
    <p:sldId id="259" r:id="rId6"/>
    <p:sldId id="260" r:id="rId7"/>
    <p:sldId id="261" r:id="rId8"/>
    <p:sldId id="276" r:id="rId9"/>
    <p:sldId id="262" r:id="rId10"/>
    <p:sldId id="274" r:id="rId11"/>
    <p:sldId id="263" r:id="rId12"/>
    <p:sldId id="264" r:id="rId13"/>
    <p:sldId id="265" r:id="rId14"/>
    <p:sldId id="279" r:id="rId15"/>
    <p:sldId id="266" r:id="rId16"/>
    <p:sldId id="280" r:id="rId17"/>
    <p:sldId id="281" r:id="rId18"/>
    <p:sldId id="267" r:id="rId19"/>
    <p:sldId id="268" r:id="rId20"/>
    <p:sldId id="269" r:id="rId21"/>
    <p:sldId id="270" r:id="rId22"/>
    <p:sldId id="271" r:id="rId23"/>
    <p:sldId id="277" r:id="rId24"/>
    <p:sldId id="272" r:id="rId25"/>
    <p:sldId id="273" r:id="rId26"/>
  </p:sldIdLst>
  <p:sldSz cx="9144000" cy="5143500" type="screen16x9"/>
  <p:notesSz cx="6858000" cy="9144000"/>
  <p:embeddedFontLst>
    <p:embeddedFont>
      <p:font typeface="Cambria Math" panose="02040503050406030204" pitchFamily="18" charset="0"/>
      <p:regular r:id="rId28"/>
    </p:embeddedFont>
    <p:embeddedFont>
      <p:font typeface="Lato" panose="020F0502020204030203" pitchFamily="34" charset="0"/>
      <p:regular r:id="rId29"/>
      <p:bold r:id="rId30"/>
      <p:italic r:id="rId31"/>
      <p:boldItalic r:id="rId32"/>
    </p:embeddedFont>
    <p:embeddedFont>
      <p:font typeface="Raleway"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91"/>
    <p:restoredTop sz="94700"/>
  </p:normalViewPr>
  <p:slideViewPr>
    <p:cSldViewPr snapToGrid="0">
      <p:cViewPr varScale="1">
        <p:scale>
          <a:sx n="105" d="100"/>
          <a:sy n="105" d="100"/>
        </p:scale>
        <p:origin x="200" y="7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b0ef832b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b0ef832b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b0ef832b9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b0ef832b9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b0ef832b9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b0ef832b9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035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b0ef832b9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b0ef832b9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b0ef832b9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b0ef832b9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979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b0ef832b9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2b0ef832b9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b0ef832b9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b0ef832b9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b0ef832b9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b0ef832b9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b0ef832b9_2_9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b0ef832b9_2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b0ef832b9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2b0ef832b9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b0ef832b9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b0ef832b9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b0ef832b9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2b0ef832b9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9163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252065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2b0ef832b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2b0ef832b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b0ef832b9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b0ef832b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b0ef832b9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2b0ef832b9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b0ef832b9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2b0ef832b9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will write on these slides</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b0ef832b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b0ef832b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50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b0ef832b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b0ef832b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b0ef832b9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b0ef832b9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 will write on these slides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lab-cosmo/kernel-tutorials/blob/master/notebooks/1_LinearMethods.ipyn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lab-cosmo/kernel-tutorials/blob/master/notebooks/3_KernelMethods.ipyn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en.wikipedia.org/wiki/Mercer%27s_theorem" TargetMode="External"/><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hyperlink" Target="https://www.youtube.com/watch?v=Q7vT0--5VII&amp;pp=ygUQdGhlIGtlcm5lbCB0cmljaw%3D%3D" TargetMode="External"/><Relationship Id="rId4" Type="http://schemas.openxmlformats.org/officeDocument/2006/relationships/hyperlink" Target="https://en.wikipedia.org/wiki/Reproducing_kernel_Hilbert_spac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Today’s lecture will follow closely the resources found at </a:t>
            </a:r>
            <a:r>
              <a:rPr lang="en" u="sng">
                <a:solidFill>
                  <a:schemeClr val="hlink"/>
                </a:solidFill>
                <a:hlinkClick r:id="rId3"/>
              </a:rPr>
              <a:t>here</a:t>
            </a:r>
            <a:r>
              <a:rPr lang="en"/>
              <a:t> and </a:t>
            </a:r>
            <a:r>
              <a:rPr lang="en" u="sng">
                <a:solidFill>
                  <a:schemeClr val="hlink"/>
                </a:solidFill>
                <a:hlinkClick r:id="rId4"/>
              </a:rPr>
              <a:t>here</a:t>
            </a:r>
            <a:r>
              <a:rPr lang="en"/>
              <a:t>.</a:t>
            </a:r>
            <a:endParaRPr/>
          </a:p>
        </p:txBody>
      </p:sp>
      <p:sp>
        <p:nvSpPr>
          <p:cNvPr id="87" name="Google Shape;87;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Day 3, Session 1:</a:t>
            </a:r>
            <a:endParaRPr/>
          </a:p>
          <a:p>
            <a:pPr marL="0" lvl="0" indent="0" algn="l" rtl="0">
              <a:spcBef>
                <a:spcPts val="0"/>
              </a:spcBef>
              <a:spcAft>
                <a:spcPts val="0"/>
              </a:spcAft>
              <a:buNone/>
            </a:pPr>
            <a:r>
              <a:rPr lang="en" sz="3100"/>
              <a:t>PCA, multidimensional scaling, and all that follows</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77A8-4E17-E501-3CCA-1AD40AC619AC}"/>
              </a:ext>
            </a:extLst>
          </p:cNvPr>
          <p:cNvSpPr>
            <a:spLocks noGrp="1"/>
          </p:cNvSpPr>
          <p:nvPr>
            <p:ph type="title"/>
          </p:nvPr>
        </p:nvSpPr>
        <p:spPr/>
        <p:txBody>
          <a:bodyPr>
            <a:normAutofit fontScale="90000"/>
          </a:bodyPr>
          <a:lstStyle/>
          <a:p>
            <a:r>
              <a:rPr lang="en-CH" b="0" dirty="0"/>
              <a:t>The projections determined via PCA are based on the eigendecomposition of the </a:t>
            </a:r>
            <a:r>
              <a:rPr lang="en-CH" dirty="0"/>
              <a:t>Gram matrix </a:t>
            </a:r>
            <a:r>
              <a:rPr lang="en-CH" b="0" dirty="0"/>
              <a:t>or </a:t>
            </a:r>
            <a:r>
              <a:rPr lang="en-CH" dirty="0"/>
              <a:t>covariance matrix</a:t>
            </a:r>
            <a:r>
              <a:rPr lang="en-CH" b="0" dirty="0"/>
              <a:t>, which is related to the </a:t>
            </a:r>
            <a:r>
              <a:rPr lang="en-CH" dirty="0"/>
              <a:t>singular value decomposition</a:t>
            </a:r>
            <a:r>
              <a:rPr lang="en-CH" b="0" dirty="0"/>
              <a:t> (SVD).</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767D7603-79E8-57BD-B3DE-F7C01175A13E}"/>
                  </a:ext>
                </a:extLst>
              </p:cNvPr>
              <p:cNvSpPr>
                <a:spLocks noGrp="1"/>
              </p:cNvSpPr>
              <p:nvPr>
                <p:ph type="body" idx="1"/>
              </p:nvPr>
            </p:nvSpPr>
            <p:spPr>
              <a:xfrm>
                <a:off x="729450" y="2921329"/>
                <a:ext cx="7688700" cy="2042557"/>
              </a:xfrm>
            </p:spPr>
            <p:txBody>
              <a:bodyPr>
                <a:normAutofit lnSpcReduction="10000"/>
              </a:bodyPr>
              <a:lstStyle/>
              <a:p>
                <a:pPr marL="146050" indent="0">
                  <a:buNone/>
                </a:pPr>
                <a:r>
                  <a:rPr lang="en-US" sz="2200" b="0" dirty="0">
                    <a:solidFill>
                      <a:schemeClr val="bg2"/>
                    </a:solidFill>
                    <a:ea typeface="Cambria Math" panose="02040503050406030204" pitchFamily="18" charset="0"/>
                  </a:rPr>
                  <a:t>Gram Matrix: </a:t>
                </a:r>
                <a14:m>
                  <m:oMath xmlns:m="http://schemas.openxmlformats.org/officeDocument/2006/math">
                    <m:r>
                      <m:rPr>
                        <m:sty m:val="p"/>
                      </m:rPr>
                      <a:rPr lang="en-US" sz="2200" b="0" i="0" smtClean="0">
                        <a:solidFill>
                          <a:schemeClr val="bg2"/>
                        </a:solidFill>
                        <a:latin typeface="Cambria Math" panose="02040503050406030204" pitchFamily="18" charset="0"/>
                        <a:ea typeface="Cambria Math" panose="02040503050406030204" pitchFamily="18" charset="0"/>
                      </a:rPr>
                      <m:t>K</m:t>
                    </m:r>
                    <m:r>
                      <a:rPr lang="en-US" sz="2200" b="0" i="0" smtClean="0">
                        <a:solidFill>
                          <a:schemeClr val="bg2"/>
                        </a:solidFill>
                        <a:latin typeface="Cambria Math" panose="02040503050406030204" pitchFamily="18" charset="0"/>
                        <a:ea typeface="Cambria Math" panose="02040503050406030204" pitchFamily="18" charset="0"/>
                      </a:rPr>
                      <m:t> ≡</m:t>
                    </m:r>
                    <m:r>
                      <m:rPr>
                        <m:sty m:val="p"/>
                      </m:rPr>
                      <a:rPr lang="en-US" sz="2200" b="0" i="0" smtClean="0">
                        <a:solidFill>
                          <a:schemeClr val="bg2"/>
                        </a:solidFill>
                        <a:latin typeface="Cambria Math" panose="02040503050406030204" pitchFamily="18" charset="0"/>
                        <a:ea typeface="Cambria Math" panose="02040503050406030204" pitchFamily="18" charset="0"/>
                      </a:rPr>
                      <m:t>X</m:t>
                    </m:r>
                    <m:sSup>
                      <m:sSupPr>
                        <m:ctrlPr>
                          <a:rPr lang="en-US" sz="2200" b="0" i="1" smtClean="0">
                            <a:solidFill>
                              <a:schemeClr val="bg2"/>
                            </a:solidFill>
                            <a:latin typeface="Cambria Math" panose="02040503050406030204" pitchFamily="18" charset="0"/>
                            <a:ea typeface="Cambria Math" panose="02040503050406030204" pitchFamily="18" charset="0"/>
                          </a:rPr>
                        </m:ctrlPr>
                      </m:sSupPr>
                      <m:e>
                        <m:r>
                          <m:rPr>
                            <m:sty m:val="p"/>
                          </m:rPr>
                          <a:rPr lang="en-US" sz="2200" b="0" i="0" smtClean="0">
                            <a:solidFill>
                              <a:schemeClr val="bg2"/>
                            </a:solidFill>
                            <a:latin typeface="Cambria Math" panose="02040503050406030204" pitchFamily="18" charset="0"/>
                            <a:ea typeface="Cambria Math" panose="02040503050406030204" pitchFamily="18" charset="0"/>
                          </a:rPr>
                          <m:t>X</m:t>
                        </m:r>
                      </m:e>
                      <m:sup>
                        <m:r>
                          <m:rPr>
                            <m:sty m:val="p"/>
                          </m:rPr>
                          <a:rPr lang="en-US" sz="2200" b="0" i="0" smtClean="0">
                            <a:solidFill>
                              <a:schemeClr val="bg2"/>
                            </a:solidFill>
                            <a:latin typeface="Cambria Math" panose="02040503050406030204" pitchFamily="18" charset="0"/>
                            <a:ea typeface="Cambria Math" panose="02040503050406030204" pitchFamily="18" charset="0"/>
                          </a:rPr>
                          <m:t>T</m:t>
                        </m:r>
                      </m:sup>
                    </m:sSup>
                  </m:oMath>
                </a14:m>
                <a:endParaRPr lang="ar-AE" sz="2200" dirty="0"/>
              </a:p>
              <a:p>
                <a:pPr marL="146050" indent="0">
                  <a:buNone/>
                </a:pPr>
                <a:endParaRPr lang="en-CH" sz="2200" dirty="0"/>
              </a:p>
              <a:p>
                <a:pPr marL="146050" indent="0">
                  <a:buNone/>
                </a:pPr>
                <a:r>
                  <a:rPr lang="en-US" sz="2200" b="0" dirty="0">
                    <a:solidFill>
                      <a:schemeClr val="bg2"/>
                    </a:solidFill>
                    <a:ea typeface="Cambria Math" panose="02040503050406030204" pitchFamily="18" charset="0"/>
                  </a:rPr>
                  <a:t>Covariance Matrix: </a:t>
                </a:r>
                <a14:m>
                  <m:oMath xmlns:m="http://schemas.openxmlformats.org/officeDocument/2006/math">
                    <m:r>
                      <m:rPr>
                        <m:sty m:val="p"/>
                      </m:rPr>
                      <a:rPr lang="en-US" sz="2200" b="0" i="0" smtClean="0">
                        <a:solidFill>
                          <a:schemeClr val="bg2"/>
                        </a:solidFill>
                        <a:latin typeface="Cambria Math" panose="02040503050406030204" pitchFamily="18" charset="0"/>
                        <a:ea typeface="Cambria Math" panose="02040503050406030204" pitchFamily="18" charset="0"/>
                      </a:rPr>
                      <m:t>C</m:t>
                    </m:r>
                    <m:r>
                      <a:rPr lang="en-US" sz="2200" b="0" i="0" smtClean="0">
                        <a:solidFill>
                          <a:schemeClr val="bg2"/>
                        </a:solidFill>
                        <a:latin typeface="Cambria Math" panose="02040503050406030204" pitchFamily="18" charset="0"/>
                        <a:ea typeface="Cambria Math" panose="02040503050406030204" pitchFamily="18" charset="0"/>
                      </a:rPr>
                      <m:t> ≡</m:t>
                    </m:r>
                    <m:sSup>
                      <m:sSupPr>
                        <m:ctrlPr>
                          <a:rPr lang="en-US" sz="2200" b="0" i="1" smtClean="0">
                            <a:solidFill>
                              <a:schemeClr val="bg2"/>
                            </a:solidFill>
                            <a:latin typeface="Cambria Math" panose="02040503050406030204" pitchFamily="18" charset="0"/>
                            <a:ea typeface="Cambria Math" panose="02040503050406030204" pitchFamily="18" charset="0"/>
                          </a:rPr>
                        </m:ctrlPr>
                      </m:sSupPr>
                      <m:e>
                        <m:r>
                          <m:rPr>
                            <m:sty m:val="p"/>
                          </m:rPr>
                          <a:rPr lang="en-US" sz="2200" b="0" i="0" smtClean="0">
                            <a:solidFill>
                              <a:schemeClr val="bg2"/>
                            </a:solidFill>
                            <a:latin typeface="Cambria Math" panose="02040503050406030204" pitchFamily="18" charset="0"/>
                            <a:ea typeface="Cambria Math" panose="02040503050406030204" pitchFamily="18" charset="0"/>
                          </a:rPr>
                          <m:t>X</m:t>
                        </m:r>
                      </m:e>
                      <m:sup>
                        <m:r>
                          <m:rPr>
                            <m:sty m:val="p"/>
                          </m:rPr>
                          <a:rPr lang="en-US" sz="2200" b="0" i="0" smtClean="0">
                            <a:solidFill>
                              <a:schemeClr val="bg2"/>
                            </a:solidFill>
                            <a:latin typeface="Cambria Math" panose="02040503050406030204" pitchFamily="18" charset="0"/>
                            <a:ea typeface="Cambria Math" panose="02040503050406030204" pitchFamily="18" charset="0"/>
                          </a:rPr>
                          <m:t>T</m:t>
                        </m:r>
                      </m:sup>
                    </m:sSup>
                    <m:r>
                      <m:rPr>
                        <m:sty m:val="p"/>
                      </m:rPr>
                      <a:rPr lang="en-US" sz="2200" b="0" i="0" smtClean="0">
                        <a:solidFill>
                          <a:schemeClr val="bg2"/>
                        </a:solidFill>
                        <a:latin typeface="Cambria Math" panose="02040503050406030204" pitchFamily="18" charset="0"/>
                        <a:ea typeface="Cambria Math" panose="02040503050406030204" pitchFamily="18" charset="0"/>
                      </a:rPr>
                      <m:t>X</m:t>
                    </m:r>
                  </m:oMath>
                </a14:m>
                <a:endParaRPr lang="ar-AE" sz="2200" dirty="0"/>
              </a:p>
              <a:p>
                <a:pPr marL="146050" indent="0">
                  <a:buNone/>
                </a:pPr>
                <a:endParaRPr lang="en-CH" sz="2200" dirty="0"/>
              </a:p>
              <a:p>
                <a:pPr marL="146050" indent="0">
                  <a:buNone/>
                </a:pPr>
                <a:r>
                  <a:rPr lang="en-US" sz="2200" b="0" dirty="0">
                    <a:solidFill>
                      <a:schemeClr val="bg2"/>
                    </a:solidFill>
                    <a:ea typeface="Cambria Math" panose="02040503050406030204" pitchFamily="18" charset="0"/>
                  </a:rPr>
                  <a:t>Singular Value Decomposition: </a:t>
                </a:r>
                <a14:m>
                  <m:oMath xmlns:m="http://schemas.openxmlformats.org/officeDocument/2006/math">
                    <m:r>
                      <m:rPr>
                        <m:sty m:val="p"/>
                      </m:rPr>
                      <a:rPr lang="en-US" sz="2200" b="0" i="0" smtClean="0">
                        <a:solidFill>
                          <a:schemeClr val="bg2"/>
                        </a:solidFill>
                        <a:latin typeface="Cambria Math" panose="02040503050406030204" pitchFamily="18" charset="0"/>
                        <a:ea typeface="Cambria Math" panose="02040503050406030204" pitchFamily="18" charset="0"/>
                      </a:rPr>
                      <m:t>X</m:t>
                    </m:r>
                    <m:r>
                      <a:rPr lang="en-US" sz="2200" b="0" i="0" smtClean="0">
                        <a:solidFill>
                          <a:schemeClr val="bg2"/>
                        </a:solidFill>
                        <a:latin typeface="Cambria Math" panose="02040503050406030204" pitchFamily="18" charset="0"/>
                        <a:ea typeface="Cambria Math" panose="02040503050406030204" pitchFamily="18" charset="0"/>
                      </a:rPr>
                      <m:t>=</m:t>
                    </m:r>
                    <m:sSub>
                      <m:sSubPr>
                        <m:ctrlPr>
                          <a:rPr lang="en-US" sz="2200" b="0" i="1" smtClean="0">
                            <a:solidFill>
                              <a:schemeClr val="bg2"/>
                            </a:solidFill>
                            <a:latin typeface="Cambria Math" panose="02040503050406030204" pitchFamily="18" charset="0"/>
                            <a:ea typeface="Cambria Math" panose="02040503050406030204" pitchFamily="18" charset="0"/>
                          </a:rPr>
                        </m:ctrlPr>
                      </m:sSubPr>
                      <m:e>
                        <m:r>
                          <m:rPr>
                            <m:sty m:val="p"/>
                          </m:rPr>
                          <a:rPr lang="en-US" sz="2200" b="0" i="0" smtClean="0">
                            <a:solidFill>
                              <a:schemeClr val="bg2"/>
                            </a:solidFill>
                            <a:latin typeface="Cambria Math" panose="02040503050406030204" pitchFamily="18" charset="0"/>
                            <a:ea typeface="Cambria Math" panose="02040503050406030204" pitchFamily="18" charset="0"/>
                          </a:rPr>
                          <m:t>U</m:t>
                        </m:r>
                      </m:e>
                      <m:sub>
                        <m:r>
                          <m:rPr>
                            <m:sty m:val="p"/>
                          </m:rPr>
                          <a:rPr lang="en-US" sz="2200" b="0" i="0" smtClean="0">
                            <a:solidFill>
                              <a:schemeClr val="bg2"/>
                            </a:solidFill>
                            <a:latin typeface="Cambria Math" panose="02040503050406030204" pitchFamily="18" charset="0"/>
                            <a:ea typeface="Cambria Math" panose="02040503050406030204" pitchFamily="18" charset="0"/>
                          </a:rPr>
                          <m:t>K</m:t>
                        </m:r>
                      </m:sub>
                    </m:sSub>
                    <m:r>
                      <m:rPr>
                        <m:sty m:val="p"/>
                      </m:rPr>
                      <a:rPr lang="el-GR" sz="2200" b="0" i="1" smtClean="0">
                        <a:solidFill>
                          <a:schemeClr val="bg2"/>
                        </a:solidFill>
                        <a:latin typeface="Cambria Math" panose="02040503050406030204" pitchFamily="18" charset="0"/>
                        <a:ea typeface="Cambria Math" panose="02040503050406030204" pitchFamily="18" charset="0"/>
                      </a:rPr>
                      <m:t>Λ</m:t>
                    </m:r>
                    <m:sSubSup>
                      <m:sSubSupPr>
                        <m:ctrlPr>
                          <a:rPr lang="en-US" sz="2200" b="0" i="1" smtClean="0">
                            <a:solidFill>
                              <a:schemeClr val="bg2"/>
                            </a:solidFill>
                            <a:latin typeface="Cambria Math" panose="02040503050406030204" pitchFamily="18" charset="0"/>
                            <a:ea typeface="Cambria Math" panose="02040503050406030204" pitchFamily="18" charset="0"/>
                          </a:rPr>
                        </m:ctrlPr>
                      </m:sSubSupPr>
                      <m:e>
                        <m:r>
                          <m:rPr>
                            <m:sty m:val="p"/>
                          </m:rPr>
                          <a:rPr lang="en-US" sz="2200" b="0" i="0" smtClean="0">
                            <a:solidFill>
                              <a:schemeClr val="bg2"/>
                            </a:solidFill>
                            <a:latin typeface="Cambria Math" panose="02040503050406030204" pitchFamily="18" charset="0"/>
                            <a:ea typeface="Cambria Math" panose="02040503050406030204" pitchFamily="18" charset="0"/>
                          </a:rPr>
                          <m:t>U</m:t>
                        </m:r>
                      </m:e>
                      <m:sub>
                        <m:r>
                          <m:rPr>
                            <m:sty m:val="p"/>
                          </m:rPr>
                          <a:rPr lang="en-US" sz="2200" b="0" i="0" smtClean="0">
                            <a:solidFill>
                              <a:schemeClr val="bg2"/>
                            </a:solidFill>
                            <a:latin typeface="Cambria Math" panose="02040503050406030204" pitchFamily="18" charset="0"/>
                            <a:ea typeface="Cambria Math" panose="02040503050406030204" pitchFamily="18" charset="0"/>
                          </a:rPr>
                          <m:t>C</m:t>
                        </m:r>
                      </m:sub>
                      <m:sup>
                        <m:r>
                          <m:rPr>
                            <m:sty m:val="p"/>
                          </m:rPr>
                          <a:rPr lang="en-US" sz="2200" b="0" i="0" smtClean="0">
                            <a:solidFill>
                              <a:schemeClr val="bg2"/>
                            </a:solidFill>
                            <a:latin typeface="Cambria Math" panose="02040503050406030204" pitchFamily="18" charset="0"/>
                            <a:ea typeface="Cambria Math" panose="02040503050406030204" pitchFamily="18" charset="0"/>
                          </a:rPr>
                          <m:t>T</m:t>
                        </m:r>
                      </m:sup>
                    </m:sSubSup>
                  </m:oMath>
                </a14:m>
                <a:endParaRPr lang="ar-AE" sz="2200" dirty="0"/>
              </a:p>
              <a:p>
                <a:pPr marL="146050" indent="0">
                  <a:buNone/>
                </a:pPr>
                <a:endParaRPr lang="en-CH" sz="2200" dirty="0"/>
              </a:p>
            </p:txBody>
          </p:sp>
        </mc:Choice>
        <mc:Fallback xmlns="">
          <p:sp>
            <p:nvSpPr>
              <p:cNvPr id="6" name="Text Placeholder 5">
                <a:extLst>
                  <a:ext uri="{FF2B5EF4-FFF2-40B4-BE49-F238E27FC236}">
                    <a16:creationId xmlns:a16="http://schemas.microsoft.com/office/drawing/2014/main" id="{767D7603-79E8-57BD-B3DE-F7C01175A13E}"/>
                  </a:ext>
                </a:extLst>
              </p:cNvPr>
              <p:cNvSpPr>
                <a:spLocks noGrp="1" noRot="1" noChangeAspect="1" noMove="1" noResize="1" noEditPoints="1" noAdjustHandles="1" noChangeArrowheads="1" noChangeShapeType="1" noTextEdit="1"/>
              </p:cNvSpPr>
              <p:nvPr>
                <p:ph type="body" idx="1"/>
              </p:nvPr>
            </p:nvSpPr>
            <p:spPr>
              <a:xfrm>
                <a:off x="729450" y="2921329"/>
                <a:ext cx="7688700" cy="2042557"/>
              </a:xfrm>
              <a:blipFill>
                <a:blip r:embed="rId2"/>
                <a:stretch>
                  <a:fillRect/>
                </a:stretch>
              </a:blipFill>
            </p:spPr>
            <p:txBody>
              <a:bodyPr/>
              <a:lstStyle/>
              <a:p>
                <a:r>
                  <a:rPr lang="en-CH">
                    <a:noFill/>
                  </a:rPr>
                  <a:t> </a:t>
                </a:r>
              </a:p>
            </p:txBody>
          </p:sp>
        </mc:Fallback>
      </mc:AlternateContent>
      <p:sp>
        <p:nvSpPr>
          <p:cNvPr id="8" name="TextBox 7">
            <a:extLst>
              <a:ext uri="{FF2B5EF4-FFF2-40B4-BE49-F238E27FC236}">
                <a16:creationId xmlns:a16="http://schemas.microsoft.com/office/drawing/2014/main" id="{E93618D2-0778-C1D5-D30D-490F9813208A}"/>
              </a:ext>
            </a:extLst>
          </p:cNvPr>
          <p:cNvSpPr txBox="1"/>
          <p:nvPr/>
        </p:nvSpPr>
        <p:spPr>
          <a:xfrm>
            <a:off x="4572000" y="2693844"/>
            <a:ext cx="4180115" cy="1384995"/>
          </a:xfrm>
          <a:prstGeom prst="rect">
            <a:avLst/>
          </a:prstGeom>
          <a:noFill/>
        </p:spPr>
        <p:txBody>
          <a:bodyPr wrap="square">
            <a:spAutoFit/>
          </a:bodyPr>
          <a:lstStyle/>
          <a:p>
            <a:r>
              <a:rPr lang="en-CH" dirty="0"/>
              <a:t>These “singular values” are the eigenvalues of our gram and covariance matrix (they share them)</a:t>
            </a:r>
          </a:p>
          <a:p>
            <a:endParaRPr lang="en-CH" dirty="0"/>
          </a:p>
          <a:p>
            <a:r>
              <a:rPr lang="en-CH" dirty="0"/>
              <a:t>We rank our eigenvectors by these values, as the singular values communicate the variance corresponding to each vector</a:t>
            </a:r>
          </a:p>
        </p:txBody>
      </p:sp>
      <p:sp>
        <p:nvSpPr>
          <p:cNvPr id="9" name="Rectangle 8">
            <a:extLst>
              <a:ext uri="{FF2B5EF4-FFF2-40B4-BE49-F238E27FC236}">
                <a16:creationId xmlns:a16="http://schemas.microsoft.com/office/drawing/2014/main" id="{0DA34B94-E760-8E82-413D-F21E1DAC5CB5}"/>
              </a:ext>
            </a:extLst>
          </p:cNvPr>
          <p:cNvSpPr/>
          <p:nvPr/>
        </p:nvSpPr>
        <p:spPr>
          <a:xfrm>
            <a:off x="5593278" y="4429496"/>
            <a:ext cx="296883" cy="41563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16285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40" b="0"/>
              <a:t>Sometimes, we care less about reconstructing the data itself, and more about reconstructing the relationship between data points.</a:t>
            </a:r>
            <a:endParaRPr sz="2240" b="0"/>
          </a:p>
        </p:txBody>
      </p:sp>
      <mc:AlternateContent xmlns:mc="http://schemas.openxmlformats.org/markup-compatibility/2006" xmlns:a14="http://schemas.microsoft.com/office/drawing/2010/main">
        <mc:Choice Requires="a14">
          <p:sp>
            <p:nvSpPr>
              <p:cNvPr id="129" name="Google Shape;129;p20"/>
              <p:cNvSpPr txBox="1">
                <a:spLocks noGrp="1"/>
              </p:cNvSpPr>
              <p:nvPr>
                <p:ph type="body" idx="1"/>
              </p:nvPr>
            </p:nvSpPr>
            <p:spPr>
              <a:xfrm>
                <a:off x="729450" y="2518975"/>
                <a:ext cx="7688700" cy="2430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Let’s say we instead want to preserve the </a:t>
                </a:r>
                <a:r>
                  <a:rPr lang="en-GB" i="1" dirty="0"/>
                  <a:t>pairwise distance</a:t>
                </a:r>
                <a:r>
                  <a:rPr lang="en-GB" dirty="0"/>
                  <a:t> between any two data points, e.g.</a:t>
                </a:r>
              </a:p>
              <a:p>
                <a:pPr marL="0" lvl="0" indent="0" algn="l" rtl="0">
                  <a:spcBef>
                    <a:spcPts val="1200"/>
                  </a:spcBef>
                  <a:spcAft>
                    <a:spcPts val="0"/>
                  </a:spcAft>
                  <a:buNone/>
                </a:pPr>
                <a:endParaRPr lang="en-GB" dirty="0"/>
              </a:p>
              <a:p>
                <a:pPr marL="0" lvl="0" indent="0">
                  <a:spcBef>
                    <a:spcPts val="1200"/>
                  </a:spcBef>
                  <a:buNone/>
                </a:pPr>
                <a14:m>
                  <m:oMathPara xmlns:m="http://schemas.openxmlformats.org/officeDocument/2006/math">
                    <m:oMathParaPr>
                      <m:jc m:val="centerGroup"/>
                    </m:oMathParaPr>
                    <m:oMath xmlns:m="http://schemas.openxmlformats.org/officeDocument/2006/math">
                      <m:r>
                        <a:rPr lang="en-GB" sz="1400" smtClean="0">
                          <a:solidFill>
                            <a:schemeClr val="bg2"/>
                          </a:solidFill>
                          <a:latin typeface="Cambria Math" panose="02040503050406030204" pitchFamily="18" charset="0"/>
                          <a:ea typeface="Cambria Math" panose="02040503050406030204" pitchFamily="18" charset="0"/>
                        </a:rPr>
                        <m:t>ℓ=</m:t>
                      </m:r>
                      <m:nary>
                        <m:naryPr>
                          <m:chr m:val="∑"/>
                          <m:supHide m:val="on"/>
                          <m:ctrlPr>
                            <a:rPr lang="ar-AE" sz="1400" i="1" smtClean="0">
                              <a:solidFill>
                                <a:schemeClr val="bg2"/>
                              </a:solidFill>
                              <a:latin typeface="Cambria Math" panose="02040503050406030204" pitchFamily="18" charset="0"/>
                              <a:ea typeface="Cambria Math" panose="02040503050406030204" pitchFamily="18" charset="0"/>
                            </a:rPr>
                          </m:ctrlPr>
                        </m:naryPr>
                        <m:sub>
                          <m:r>
                            <m:rPr>
                              <m:brk m:alnAt="7"/>
                            </m:rPr>
                            <a:rPr lang="ar-AE" sz="1400" b="0" i="1" smtClean="0">
                              <a:solidFill>
                                <a:schemeClr val="bg2"/>
                              </a:solidFill>
                              <a:latin typeface="Cambria Math" panose="02040503050406030204" pitchFamily="18" charset="0"/>
                              <a:ea typeface="Cambria Math" panose="02040503050406030204" pitchFamily="18" charset="0"/>
                            </a:rPr>
                            <m:t>𝑖</m:t>
                          </m:r>
                          <m:r>
                            <a:rPr lang="en-US" sz="1400" b="0" i="1" smtClean="0">
                              <a:solidFill>
                                <a:schemeClr val="bg2"/>
                              </a:solidFill>
                              <a:latin typeface="Cambria Math" panose="02040503050406030204" pitchFamily="18" charset="0"/>
                              <a:ea typeface="Cambria Math" panose="02040503050406030204" pitchFamily="18" charset="0"/>
                            </a:rPr>
                            <m:t>,</m:t>
                          </m:r>
                          <m:r>
                            <a:rPr lang="en-US" sz="1400" b="0" i="1" smtClean="0">
                              <a:solidFill>
                                <a:schemeClr val="bg2"/>
                              </a:solidFill>
                              <a:latin typeface="Cambria Math" panose="02040503050406030204" pitchFamily="18" charset="0"/>
                              <a:ea typeface="Cambria Math" panose="02040503050406030204" pitchFamily="18" charset="0"/>
                            </a:rPr>
                            <m:t>𝑗</m:t>
                          </m:r>
                        </m:sub>
                        <m:sup/>
                        <m:e>
                          <m:sSup>
                            <m:sSupPr>
                              <m:ctrlPr>
                                <a:rPr lang="en-US" sz="1400" b="0" i="1" smtClean="0">
                                  <a:solidFill>
                                    <a:schemeClr val="bg2"/>
                                  </a:solidFill>
                                  <a:latin typeface="Cambria Math" panose="02040503050406030204" pitchFamily="18" charset="0"/>
                                  <a:ea typeface="Cambria Math" panose="02040503050406030204" pitchFamily="18" charset="0"/>
                                </a:rPr>
                              </m:ctrlPr>
                            </m:sSupPr>
                            <m:e>
                              <m:d>
                                <m:dPr>
                                  <m:ctrlPr>
                                    <a:rPr lang="en-US" sz="1400" b="0" i="1" smtClean="0">
                                      <a:solidFill>
                                        <a:schemeClr val="bg2"/>
                                      </a:solidFill>
                                      <a:latin typeface="Cambria Math" panose="02040503050406030204" pitchFamily="18" charset="0"/>
                                      <a:ea typeface="Cambria Math" panose="02040503050406030204" pitchFamily="18" charset="0"/>
                                    </a:rPr>
                                  </m:ctrlPr>
                                </m:dPr>
                                <m:e>
                                  <m:r>
                                    <a:rPr lang="en-US" sz="1400" b="0" i="1" smtClean="0">
                                      <a:solidFill>
                                        <a:schemeClr val="bg2"/>
                                      </a:solidFill>
                                      <a:latin typeface="Cambria Math" panose="02040503050406030204" pitchFamily="18" charset="0"/>
                                      <a:ea typeface="Cambria Math" panose="02040503050406030204" pitchFamily="18" charset="0"/>
                                    </a:rPr>
                                    <m:t>𝑑</m:t>
                                  </m:r>
                                  <m:d>
                                    <m:dPr>
                                      <m:ctrlPr>
                                        <a:rPr lang="en-US" sz="1400" b="0" i="1" smtClean="0">
                                          <a:solidFill>
                                            <a:schemeClr val="bg2"/>
                                          </a:solidFill>
                                          <a:latin typeface="Cambria Math" panose="02040503050406030204" pitchFamily="18" charset="0"/>
                                          <a:ea typeface="Cambria Math" panose="02040503050406030204" pitchFamily="18" charset="0"/>
                                        </a:rPr>
                                      </m:ctrlPr>
                                    </m:dPr>
                                    <m:e>
                                      <m:sSub>
                                        <m:sSubPr>
                                          <m:ctrlPr>
                                            <a:rPr lang="en-US" sz="1400" b="0" i="1" smtClean="0">
                                              <a:solidFill>
                                                <a:schemeClr val="bg2"/>
                                              </a:solidFill>
                                              <a:latin typeface="Cambria Math" panose="02040503050406030204" pitchFamily="18" charset="0"/>
                                              <a:ea typeface="Cambria Math" panose="02040503050406030204" pitchFamily="18" charset="0"/>
                                            </a:rPr>
                                          </m:ctrlPr>
                                        </m:sSubPr>
                                        <m:e>
                                          <m:r>
                                            <a:rPr lang="en-US" sz="1400" b="1" i="1" smtClean="0">
                                              <a:solidFill>
                                                <a:schemeClr val="bg2"/>
                                              </a:solidFill>
                                              <a:latin typeface="Cambria Math" panose="02040503050406030204" pitchFamily="18" charset="0"/>
                                              <a:ea typeface="Cambria Math" panose="02040503050406030204" pitchFamily="18" charset="0"/>
                                            </a:rPr>
                                            <m:t>𝒕</m:t>
                                          </m:r>
                                        </m:e>
                                        <m:sub>
                                          <m:r>
                                            <a:rPr lang="en-US" sz="1400" b="0" i="1" smtClean="0">
                                              <a:solidFill>
                                                <a:schemeClr val="bg2"/>
                                              </a:solidFill>
                                              <a:latin typeface="Cambria Math" panose="02040503050406030204" pitchFamily="18" charset="0"/>
                                              <a:ea typeface="Cambria Math" panose="02040503050406030204" pitchFamily="18" charset="0"/>
                                            </a:rPr>
                                            <m:t>𝑖</m:t>
                                          </m:r>
                                        </m:sub>
                                      </m:sSub>
                                      <m:r>
                                        <a:rPr lang="en-US" sz="1400" b="0" i="1" smtClean="0">
                                          <a:solidFill>
                                            <a:schemeClr val="bg2"/>
                                          </a:solidFill>
                                          <a:latin typeface="Cambria Math" panose="02040503050406030204" pitchFamily="18" charset="0"/>
                                          <a:ea typeface="Cambria Math" panose="02040503050406030204" pitchFamily="18" charset="0"/>
                                        </a:rPr>
                                        <m:t>−</m:t>
                                      </m:r>
                                      <m:sSub>
                                        <m:sSubPr>
                                          <m:ctrlPr>
                                            <a:rPr lang="en-US" sz="1400" b="0" i="1" smtClean="0">
                                              <a:solidFill>
                                                <a:schemeClr val="bg2"/>
                                              </a:solidFill>
                                              <a:latin typeface="Cambria Math" panose="02040503050406030204" pitchFamily="18" charset="0"/>
                                              <a:ea typeface="Cambria Math" panose="02040503050406030204" pitchFamily="18" charset="0"/>
                                            </a:rPr>
                                          </m:ctrlPr>
                                        </m:sSubPr>
                                        <m:e>
                                          <m:r>
                                            <a:rPr lang="en-US" sz="1400" b="1" i="1" smtClean="0">
                                              <a:solidFill>
                                                <a:schemeClr val="bg2"/>
                                              </a:solidFill>
                                              <a:latin typeface="Cambria Math" panose="02040503050406030204" pitchFamily="18" charset="0"/>
                                              <a:ea typeface="Cambria Math" panose="02040503050406030204" pitchFamily="18" charset="0"/>
                                            </a:rPr>
                                            <m:t>𝒕</m:t>
                                          </m:r>
                                        </m:e>
                                        <m:sub>
                                          <m:r>
                                            <a:rPr lang="en-US" sz="1400" b="0" i="1" smtClean="0">
                                              <a:solidFill>
                                                <a:schemeClr val="bg2"/>
                                              </a:solidFill>
                                              <a:latin typeface="Cambria Math" panose="02040503050406030204" pitchFamily="18" charset="0"/>
                                              <a:ea typeface="Cambria Math" panose="02040503050406030204" pitchFamily="18" charset="0"/>
                                            </a:rPr>
                                            <m:t>𝑗</m:t>
                                          </m:r>
                                        </m:sub>
                                      </m:sSub>
                                    </m:e>
                                  </m:d>
                                  <m:r>
                                    <a:rPr lang="en-US" sz="1400" i="1">
                                      <a:solidFill>
                                        <a:schemeClr val="bg2"/>
                                      </a:solidFill>
                                      <a:latin typeface="Cambria Math" panose="02040503050406030204" pitchFamily="18" charset="0"/>
                                      <a:ea typeface="Cambria Math" panose="02040503050406030204" pitchFamily="18" charset="0"/>
                                    </a:rPr>
                                    <m:t>−</m:t>
                                  </m:r>
                                  <m:r>
                                    <a:rPr lang="en-US" sz="1400" i="1">
                                      <a:solidFill>
                                        <a:schemeClr val="bg2"/>
                                      </a:solidFill>
                                      <a:latin typeface="Cambria Math" panose="02040503050406030204" pitchFamily="18" charset="0"/>
                                      <a:ea typeface="Cambria Math" panose="02040503050406030204" pitchFamily="18" charset="0"/>
                                    </a:rPr>
                                    <m:t>𝑑</m:t>
                                  </m:r>
                                  <m:d>
                                    <m:dPr>
                                      <m:ctrlPr>
                                        <a:rPr lang="en-US" sz="1400" i="1">
                                          <a:solidFill>
                                            <a:schemeClr val="bg2"/>
                                          </a:solidFill>
                                          <a:latin typeface="Cambria Math" panose="02040503050406030204" pitchFamily="18" charset="0"/>
                                          <a:ea typeface="Cambria Math" panose="02040503050406030204" pitchFamily="18" charset="0"/>
                                        </a:rPr>
                                      </m:ctrlPr>
                                    </m:dPr>
                                    <m:e>
                                      <m:sSub>
                                        <m:sSubPr>
                                          <m:ctrlPr>
                                            <a:rPr lang="en-US" sz="1400" i="1">
                                              <a:solidFill>
                                                <a:schemeClr val="bg2"/>
                                              </a:solidFill>
                                              <a:latin typeface="Cambria Math" panose="02040503050406030204" pitchFamily="18" charset="0"/>
                                              <a:ea typeface="Cambria Math" panose="02040503050406030204" pitchFamily="18" charset="0"/>
                                            </a:rPr>
                                          </m:ctrlPr>
                                        </m:sSubPr>
                                        <m:e>
                                          <m:r>
                                            <a:rPr lang="en-US" sz="1400" b="1" i="1" smtClean="0">
                                              <a:solidFill>
                                                <a:schemeClr val="bg2"/>
                                              </a:solidFill>
                                              <a:latin typeface="Cambria Math" panose="02040503050406030204" pitchFamily="18" charset="0"/>
                                              <a:ea typeface="Cambria Math" panose="02040503050406030204" pitchFamily="18" charset="0"/>
                                            </a:rPr>
                                            <m:t>𝒙</m:t>
                                          </m:r>
                                        </m:e>
                                        <m:sub>
                                          <m:r>
                                            <a:rPr lang="en-US" sz="1400" i="1">
                                              <a:solidFill>
                                                <a:schemeClr val="bg2"/>
                                              </a:solidFill>
                                              <a:latin typeface="Cambria Math" panose="02040503050406030204" pitchFamily="18" charset="0"/>
                                              <a:ea typeface="Cambria Math" panose="02040503050406030204" pitchFamily="18" charset="0"/>
                                            </a:rPr>
                                            <m:t>𝑖</m:t>
                                          </m:r>
                                        </m:sub>
                                      </m:sSub>
                                      <m:r>
                                        <a:rPr lang="en-US" sz="1400" i="1">
                                          <a:solidFill>
                                            <a:schemeClr val="bg2"/>
                                          </a:solidFill>
                                          <a:latin typeface="Cambria Math" panose="02040503050406030204" pitchFamily="18" charset="0"/>
                                          <a:ea typeface="Cambria Math" panose="02040503050406030204" pitchFamily="18" charset="0"/>
                                        </a:rPr>
                                        <m:t>−</m:t>
                                      </m:r>
                                      <m:sSub>
                                        <m:sSubPr>
                                          <m:ctrlPr>
                                            <a:rPr lang="en-US" sz="1400" b="0" i="1" smtClean="0">
                                              <a:solidFill>
                                                <a:schemeClr val="bg2"/>
                                              </a:solidFill>
                                              <a:latin typeface="Cambria Math" panose="02040503050406030204" pitchFamily="18" charset="0"/>
                                              <a:ea typeface="Cambria Math" panose="02040503050406030204" pitchFamily="18" charset="0"/>
                                            </a:rPr>
                                          </m:ctrlPr>
                                        </m:sSubPr>
                                        <m:e>
                                          <m:r>
                                            <a:rPr lang="en-US" sz="1400" b="1" i="1" smtClean="0">
                                              <a:solidFill>
                                                <a:schemeClr val="bg2"/>
                                              </a:solidFill>
                                              <a:latin typeface="Cambria Math" panose="02040503050406030204" pitchFamily="18" charset="0"/>
                                              <a:ea typeface="Cambria Math" panose="02040503050406030204" pitchFamily="18" charset="0"/>
                                            </a:rPr>
                                            <m:t>𝒙</m:t>
                                          </m:r>
                                        </m:e>
                                        <m:sub>
                                          <m:r>
                                            <a:rPr lang="en-US" sz="1400" b="0" i="1" smtClean="0">
                                              <a:solidFill>
                                                <a:schemeClr val="bg2"/>
                                              </a:solidFill>
                                              <a:latin typeface="Cambria Math" panose="02040503050406030204" pitchFamily="18" charset="0"/>
                                              <a:ea typeface="Cambria Math" panose="02040503050406030204" pitchFamily="18" charset="0"/>
                                            </a:rPr>
                                            <m:t>𝑗</m:t>
                                          </m:r>
                                        </m:sub>
                                      </m:sSub>
                                    </m:e>
                                  </m:d>
                                </m:e>
                              </m:d>
                            </m:e>
                            <m:sup>
                              <m:r>
                                <a:rPr lang="en-US" sz="1400" b="0" i="1" smtClean="0">
                                  <a:solidFill>
                                    <a:schemeClr val="bg2"/>
                                  </a:solidFill>
                                  <a:latin typeface="Cambria Math" panose="02040503050406030204" pitchFamily="18" charset="0"/>
                                  <a:ea typeface="Cambria Math" panose="02040503050406030204" pitchFamily="18" charset="0"/>
                                </a:rPr>
                                <m:t>2</m:t>
                              </m:r>
                            </m:sup>
                          </m:sSup>
                        </m:e>
                      </m:nary>
                    </m:oMath>
                  </m:oMathPara>
                </a14:m>
                <a:br>
                  <a:rPr lang="ar-AE" sz="1400" dirty="0">
                    <a:solidFill>
                      <a:schemeClr val="bg2"/>
                    </a:solidFill>
                    <a:latin typeface="Arial" panose="020B0604020202020204" pitchFamily="34" charset="0"/>
                    <a:cs typeface="Arial" panose="020B0604020202020204" pitchFamily="34" charset="0"/>
                  </a:rPr>
                </a:br>
                <a:endParaRPr lang="ar-AE" dirty="0"/>
              </a:p>
              <a:p>
                <a:pPr marL="0" lvl="0" indent="0" algn="l" rtl="0">
                  <a:spcBef>
                    <a:spcPts val="1200"/>
                  </a:spcBef>
                  <a:spcAft>
                    <a:spcPts val="0"/>
                  </a:spcAft>
                  <a:buNone/>
                </a:pPr>
                <a:endParaRPr lang="ar-AE" dirty="0"/>
              </a:p>
              <a:p>
                <a:pPr marL="0" lvl="0" indent="0" algn="l" rtl="0">
                  <a:spcBef>
                    <a:spcPts val="1200"/>
                  </a:spcBef>
                  <a:spcAft>
                    <a:spcPts val="0"/>
                  </a:spcAft>
                  <a:buNone/>
                </a:pPr>
                <a:r>
                  <a:rPr lang="en-GB" dirty="0"/>
                  <a:t>Which is typically called the </a:t>
                </a:r>
                <a:r>
                  <a:rPr lang="en-GB" b="1" dirty="0"/>
                  <a:t>Torgerson strain</a:t>
                </a:r>
                <a:r>
                  <a:rPr lang="en-GB" dirty="0"/>
                  <a:t>. </a:t>
                </a:r>
              </a:p>
              <a:p>
                <a:pPr marL="0" lvl="0" indent="0" algn="l" rtl="0">
                  <a:spcBef>
                    <a:spcPts val="1200"/>
                  </a:spcBef>
                  <a:spcAft>
                    <a:spcPts val="1200"/>
                  </a:spcAft>
                  <a:buNone/>
                </a:pPr>
                <a:r>
                  <a:rPr lang="en-GB" dirty="0"/>
                  <a:t>When we minimize the </a:t>
                </a:r>
                <a:r>
                  <a:rPr lang="en-GB" b="1" dirty="0"/>
                  <a:t>Torgerson strain</a:t>
                </a:r>
                <a:r>
                  <a:rPr lang="en-GB" dirty="0"/>
                  <a:t>, we are conducting </a:t>
                </a:r>
                <a:r>
                  <a:rPr lang="en-GB" b="1" dirty="0"/>
                  <a:t>Multidimensional Scaling (MDS)</a:t>
                </a:r>
                <a:r>
                  <a:rPr lang="en-GB" dirty="0"/>
                  <a:t>.</a:t>
                </a:r>
                <a:endParaRPr dirty="0"/>
              </a:p>
            </p:txBody>
          </p:sp>
        </mc:Choice>
        <mc:Fallback xmlns="">
          <p:sp>
            <p:nvSpPr>
              <p:cNvPr id="129" name="Google Shape;129;p20"/>
              <p:cNvSpPr txBox="1">
                <a:spLocks noGrp="1" noRot="1" noChangeAspect="1" noMove="1" noResize="1" noEditPoints="1" noAdjustHandles="1" noChangeArrowheads="1" noChangeShapeType="1" noTextEdit="1"/>
              </p:cNvSpPr>
              <p:nvPr>
                <p:ph type="body" idx="1"/>
              </p:nvPr>
            </p:nvSpPr>
            <p:spPr>
              <a:xfrm>
                <a:off x="729450" y="2518975"/>
                <a:ext cx="7688700" cy="2430600"/>
              </a:xfrm>
              <a:prstGeom prst="rect">
                <a:avLst/>
              </a:prstGeom>
              <a:blipFill>
                <a:blip r:embed="rId3"/>
                <a:stretch>
                  <a:fillRect t="-2083"/>
                </a:stretch>
              </a:blipFill>
            </p:spPr>
            <p:txBody>
              <a:bodyPr/>
              <a:lstStyle/>
              <a:p>
                <a:r>
                  <a:rPr lang="en-CH">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5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
                                            <p:txEl>
                                              <p:pRg st="2" end="2"/>
                                            </p:txEl>
                                          </p:spTgt>
                                        </p:tgtEl>
                                        <p:attrNameLst>
                                          <p:attrName>style.visibility</p:attrName>
                                        </p:attrNameLst>
                                      </p:cBhvr>
                                      <p:to>
                                        <p:strVal val="visible"/>
                                      </p:to>
                                    </p:set>
                                    <p:animEffect transition="in" filter="fade">
                                      <p:cBhvr>
                                        <p:cTn id="12" dur="500"/>
                                        <p:tgtEl>
                                          <p:spTgt spid="1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
                                            <p:txEl>
                                              <p:pRg st="4" end="4"/>
                                            </p:txEl>
                                          </p:spTgt>
                                        </p:tgtEl>
                                        <p:attrNameLst>
                                          <p:attrName>style.visibility</p:attrName>
                                        </p:attrNameLst>
                                      </p:cBhvr>
                                      <p:to>
                                        <p:strVal val="visible"/>
                                      </p:to>
                                    </p:set>
                                    <p:animEffect transition="in" filter="fade">
                                      <p:cBhvr>
                                        <p:cTn id="17" dur="500"/>
                                        <p:tgtEl>
                                          <p:spTgt spid="1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9">
                                            <p:txEl>
                                              <p:pRg st="5" end="5"/>
                                            </p:txEl>
                                          </p:spTgt>
                                        </p:tgtEl>
                                        <p:attrNameLst>
                                          <p:attrName>style.visibility</p:attrName>
                                        </p:attrNameLst>
                                      </p:cBhvr>
                                      <p:to>
                                        <p:strVal val="visible"/>
                                      </p:to>
                                    </p:set>
                                    <p:animEffect transition="in" filter="fade">
                                      <p:cBhvr>
                                        <p:cTn id="22" dur="500"/>
                                        <p:tgtEl>
                                          <p:spTgt spid="1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40" b="0" dirty="0"/>
              <a:t>Formulating our Torgerson strain in terms of the Euclidean distance, i.e. doing </a:t>
            </a:r>
            <a:r>
              <a:rPr lang="en" sz="2240" b="0" i="1" dirty="0"/>
              <a:t>Classical MDS</a:t>
            </a:r>
            <a:r>
              <a:rPr lang="en" sz="2240" b="0" dirty="0"/>
              <a:t>, yields the similar projection </a:t>
            </a:r>
            <a:r>
              <a:rPr lang="en" sz="2240" b="0"/>
              <a:t>to PCA. </a:t>
            </a:r>
            <a:endParaRPr sz="2240" b="0" dirty="0"/>
          </a:p>
        </p:txBody>
      </p:sp>
      <p:pic>
        <p:nvPicPr>
          <p:cNvPr id="2" name="Picture 2">
            <a:extLst>
              <a:ext uri="{FF2B5EF4-FFF2-40B4-BE49-F238E27FC236}">
                <a16:creationId xmlns:a16="http://schemas.microsoft.com/office/drawing/2014/main" id="{9B82A018-C215-E87E-F11F-8169C0FC21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54" b="12697"/>
          <a:stretch/>
        </p:blipFill>
        <p:spPr bwMode="auto">
          <a:xfrm>
            <a:off x="729449" y="2507389"/>
            <a:ext cx="3496561" cy="23816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A80F1B-FDB9-90A9-DB93-DE369DCE400E}"/>
              </a:ext>
            </a:extLst>
          </p:cNvPr>
          <p:cNvPicPr>
            <a:picLocks noChangeAspect="1" noChangeArrowheads="1"/>
          </p:cNvPicPr>
          <p:nvPr/>
        </p:nvPicPr>
        <p:blipFill>
          <a:blip r:embed="rId4"/>
          <a:srcRect/>
          <a:stretch/>
        </p:blipFill>
        <p:spPr bwMode="auto">
          <a:xfrm>
            <a:off x="5042143" y="2571825"/>
            <a:ext cx="2926077" cy="223951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2C2DBAA3-8138-5D31-2B50-9964C87FB978}"/>
              </a:ext>
            </a:extLst>
          </p:cNvPr>
          <p:cNvCxnSpPr>
            <a:stCxn id="2" idx="3"/>
          </p:cNvCxnSpPr>
          <p:nvPr/>
        </p:nvCxnSpPr>
        <p:spPr>
          <a:xfrm flipV="1">
            <a:off x="4226010" y="3698192"/>
            <a:ext cx="8161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dirty="0"/>
              <a:t>Locally-linear embeddings and isomap are two variations on MDS.</a:t>
            </a:r>
            <a:endParaRPr b="0" dirty="0"/>
          </a:p>
        </p:txBody>
      </p:sp>
      <p:sp>
        <p:nvSpPr>
          <p:cNvPr id="140" name="Google Shape;140;p22"/>
          <p:cNvSpPr txBox="1">
            <a:spLocks noGrp="1"/>
          </p:cNvSpPr>
          <p:nvPr>
            <p:ph type="body" idx="1"/>
          </p:nvPr>
        </p:nvSpPr>
        <p:spPr>
          <a:xfrm>
            <a:off x="729325" y="2078875"/>
            <a:ext cx="8024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LLE, we add weights to our distances based upon how “important” it is that we reconstruct them. </a:t>
            </a:r>
            <a:endParaRPr/>
          </a:p>
        </p:txBody>
      </p:sp>
      <p:pic>
        <p:nvPicPr>
          <p:cNvPr id="141" name="Google Shape;141;p22"/>
          <p:cNvPicPr preferRelativeResize="0"/>
          <p:nvPr/>
        </p:nvPicPr>
        <p:blipFill rotWithShape="1">
          <a:blip r:embed="rId3">
            <a:alphaModFix/>
          </a:blip>
          <a:srcRect/>
          <a:stretch/>
        </p:blipFill>
        <p:spPr>
          <a:xfrm>
            <a:off x="1561250" y="2614400"/>
            <a:ext cx="5333475" cy="1775125"/>
          </a:xfrm>
          <a:prstGeom prst="rect">
            <a:avLst/>
          </a:prstGeom>
          <a:noFill/>
          <a:ln>
            <a:noFill/>
          </a:ln>
        </p:spPr>
      </p:pic>
      <p:sp>
        <p:nvSpPr>
          <p:cNvPr id="142" name="Google Shape;142;p22"/>
          <p:cNvSpPr txBox="1"/>
          <p:nvPr/>
        </p:nvSpPr>
        <p:spPr>
          <a:xfrm>
            <a:off x="729325" y="4485150"/>
            <a:ext cx="3774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https://link.springer.com/chapter/10.1007/978-3-031-10602-6_8</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dirty="0"/>
              <a:t>Locally-linear embeddings and isomap are two variations on MDS.</a:t>
            </a:r>
            <a:endParaRPr b="0" dirty="0"/>
          </a:p>
        </p:txBody>
      </p:sp>
      <p:sp>
        <p:nvSpPr>
          <p:cNvPr id="140" name="Google Shape;140;p22"/>
          <p:cNvSpPr txBox="1">
            <a:spLocks noGrp="1"/>
          </p:cNvSpPr>
          <p:nvPr>
            <p:ph type="body" idx="1"/>
          </p:nvPr>
        </p:nvSpPr>
        <p:spPr>
          <a:xfrm>
            <a:off x="729325" y="2078875"/>
            <a:ext cx="8024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LLE, we add weights to our distances based upon how “important” it is that we reconstruct them. </a:t>
            </a:r>
            <a:endParaRPr/>
          </a:p>
        </p:txBody>
      </p:sp>
      <p:pic>
        <p:nvPicPr>
          <p:cNvPr id="2" name="Picture 2">
            <a:extLst>
              <a:ext uri="{FF2B5EF4-FFF2-40B4-BE49-F238E27FC236}">
                <a16:creationId xmlns:a16="http://schemas.microsoft.com/office/drawing/2014/main" id="{4B9DF485-09D6-FEDB-7DDA-64A90176E8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54" b="12697"/>
          <a:stretch/>
        </p:blipFill>
        <p:spPr bwMode="auto">
          <a:xfrm>
            <a:off x="729449" y="2507389"/>
            <a:ext cx="3496561" cy="23816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3A3D4AB-3100-CC46-59AC-047430FA0834}"/>
              </a:ext>
            </a:extLst>
          </p:cNvPr>
          <p:cNvPicPr>
            <a:picLocks noChangeAspect="1" noChangeArrowheads="1"/>
          </p:cNvPicPr>
          <p:nvPr/>
        </p:nvPicPr>
        <p:blipFill>
          <a:blip r:embed="rId4"/>
          <a:srcRect/>
          <a:stretch/>
        </p:blipFill>
        <p:spPr bwMode="auto">
          <a:xfrm>
            <a:off x="5042143" y="2571825"/>
            <a:ext cx="2926076" cy="223951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40773B22-4C89-BE21-5F74-AFDCBFCB8E63}"/>
              </a:ext>
            </a:extLst>
          </p:cNvPr>
          <p:cNvCxnSpPr>
            <a:stCxn id="2" idx="3"/>
          </p:cNvCxnSpPr>
          <p:nvPr/>
        </p:nvCxnSpPr>
        <p:spPr>
          <a:xfrm flipV="1">
            <a:off x="4226010" y="3698192"/>
            <a:ext cx="8161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99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t>Locally-linear embeddings and isomap are two variations on MDS.</a:t>
            </a:r>
            <a:endParaRPr b="0"/>
          </a:p>
        </p:txBody>
      </p:sp>
      <p:sp>
        <p:nvSpPr>
          <p:cNvPr id="148" name="Google Shape;148;p23"/>
          <p:cNvSpPr txBox="1">
            <a:spLocks noGrp="1"/>
          </p:cNvSpPr>
          <p:nvPr>
            <p:ph type="body" idx="1"/>
          </p:nvPr>
        </p:nvSpPr>
        <p:spPr>
          <a:xfrm>
            <a:off x="729325" y="2078875"/>
            <a:ext cx="75840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isomap, we replace the Euclidean distance by a </a:t>
            </a:r>
            <a:r>
              <a:rPr lang="en" i="1"/>
              <a:t>geodesic distance</a:t>
            </a:r>
            <a:r>
              <a:rPr lang="en"/>
              <a:t> determined by a weighted graph of all samples.</a:t>
            </a:r>
            <a:endParaRPr/>
          </a:p>
          <a:p>
            <a:pPr marL="0" lvl="0" indent="0" algn="l" rtl="0">
              <a:spcBef>
                <a:spcPts val="1200"/>
              </a:spcBef>
              <a:spcAft>
                <a:spcPts val="1200"/>
              </a:spcAft>
              <a:buNone/>
            </a:pPr>
            <a:endParaRPr/>
          </a:p>
        </p:txBody>
      </p:sp>
      <p:sp>
        <p:nvSpPr>
          <p:cNvPr id="149" name="Google Shape;149;p23"/>
          <p:cNvSpPr txBox="1"/>
          <p:nvPr/>
        </p:nvSpPr>
        <p:spPr>
          <a:xfrm>
            <a:off x="729325" y="4565000"/>
            <a:ext cx="3169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https://www.researchgate.net/publication/323178329_Graph_embedding_for_speaker_recognition</a:t>
            </a:r>
            <a:endParaRPr sz="800"/>
          </a:p>
        </p:txBody>
      </p:sp>
      <p:pic>
        <p:nvPicPr>
          <p:cNvPr id="150" name="Google Shape;150;p23"/>
          <p:cNvPicPr preferRelativeResize="0"/>
          <p:nvPr/>
        </p:nvPicPr>
        <p:blipFill rotWithShape="1">
          <a:blip r:embed="rId3">
            <a:alphaModFix/>
          </a:blip>
          <a:srcRect t="13335" b="26241"/>
          <a:stretch/>
        </p:blipFill>
        <p:spPr>
          <a:xfrm>
            <a:off x="1681350" y="2330625"/>
            <a:ext cx="6180350" cy="23591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t>Locally-linear embeddings and isomap are two variations on MDS.</a:t>
            </a:r>
            <a:endParaRPr b="0"/>
          </a:p>
        </p:txBody>
      </p:sp>
      <p:pic>
        <p:nvPicPr>
          <p:cNvPr id="2" name="Picture 2">
            <a:extLst>
              <a:ext uri="{FF2B5EF4-FFF2-40B4-BE49-F238E27FC236}">
                <a16:creationId xmlns:a16="http://schemas.microsoft.com/office/drawing/2014/main" id="{46DF481C-263F-BE49-C0FB-C8E06E1188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54" b="12697"/>
          <a:stretch/>
        </p:blipFill>
        <p:spPr bwMode="auto">
          <a:xfrm>
            <a:off x="729449" y="2507389"/>
            <a:ext cx="3496561" cy="23816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8539751-2693-646A-9B2B-3083EF1BBB11}"/>
              </a:ext>
            </a:extLst>
          </p:cNvPr>
          <p:cNvPicPr>
            <a:picLocks noChangeAspect="1" noChangeArrowheads="1"/>
          </p:cNvPicPr>
          <p:nvPr/>
        </p:nvPicPr>
        <p:blipFill>
          <a:blip r:embed="rId4"/>
          <a:srcRect/>
          <a:stretch/>
        </p:blipFill>
        <p:spPr bwMode="auto">
          <a:xfrm>
            <a:off x="5042143" y="2571825"/>
            <a:ext cx="2926076" cy="223951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122FDA3F-2EE7-22EE-4D8F-CBC42D0A2297}"/>
              </a:ext>
            </a:extLst>
          </p:cNvPr>
          <p:cNvCxnSpPr>
            <a:stCxn id="2" idx="3"/>
          </p:cNvCxnSpPr>
          <p:nvPr/>
        </p:nvCxnSpPr>
        <p:spPr>
          <a:xfrm flipV="1">
            <a:off x="4226010" y="3698192"/>
            <a:ext cx="8161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Google Shape;148;p23"/>
          <p:cNvSpPr txBox="1">
            <a:spLocks noGrp="1"/>
          </p:cNvSpPr>
          <p:nvPr>
            <p:ph type="body" idx="1"/>
          </p:nvPr>
        </p:nvSpPr>
        <p:spPr>
          <a:xfrm>
            <a:off x="729325" y="2078875"/>
            <a:ext cx="75840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 isomap, we replace the Euclidean distance by a </a:t>
            </a:r>
            <a:r>
              <a:rPr lang="en" i="1" dirty="0"/>
              <a:t>geodesic distance</a:t>
            </a:r>
            <a:r>
              <a:rPr lang="en" dirty="0"/>
              <a:t> determined by a weighted graph of all samples.</a:t>
            </a:r>
            <a:endParaRPr dirty="0"/>
          </a:p>
          <a:p>
            <a:pPr marL="0" lvl="0" indent="0" algn="l" rtl="0">
              <a:spcBef>
                <a:spcPts val="1200"/>
              </a:spcBef>
              <a:spcAft>
                <a:spcPts val="1200"/>
              </a:spcAft>
              <a:buNone/>
            </a:pPr>
            <a:endParaRPr dirty="0"/>
          </a:p>
        </p:txBody>
      </p:sp>
    </p:spTree>
    <p:extLst>
      <p:ext uri="{BB962C8B-B14F-4D97-AF65-F5344CB8AC3E}">
        <p14:creationId xmlns:p14="http://schemas.microsoft.com/office/powerpoint/2010/main" val="118641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BFE1BC-E772-6692-7386-1D7F1E78B3CF}"/>
              </a:ext>
            </a:extLst>
          </p:cNvPr>
          <p:cNvPicPr>
            <a:picLocks noChangeAspect="1"/>
          </p:cNvPicPr>
          <p:nvPr/>
        </p:nvPicPr>
        <p:blipFill>
          <a:blip r:embed="rId2"/>
          <a:stretch>
            <a:fillRect/>
          </a:stretch>
        </p:blipFill>
        <p:spPr>
          <a:xfrm>
            <a:off x="4387051" y="2924491"/>
            <a:ext cx="2124960" cy="2124960"/>
          </a:xfrm>
          <a:prstGeom prst="rect">
            <a:avLst/>
          </a:prstGeom>
        </p:spPr>
      </p:pic>
      <p:sp>
        <p:nvSpPr>
          <p:cNvPr id="2" name="Title 1">
            <a:extLst>
              <a:ext uri="{FF2B5EF4-FFF2-40B4-BE49-F238E27FC236}">
                <a16:creationId xmlns:a16="http://schemas.microsoft.com/office/drawing/2014/main" id="{3D7D85E8-9D85-16F9-1C2F-8664E5A65170}"/>
              </a:ext>
            </a:extLst>
          </p:cNvPr>
          <p:cNvSpPr>
            <a:spLocks noGrp="1"/>
          </p:cNvSpPr>
          <p:nvPr>
            <p:ph type="title"/>
          </p:nvPr>
        </p:nvSpPr>
        <p:spPr/>
        <p:txBody>
          <a:bodyPr>
            <a:normAutofit fontScale="90000"/>
          </a:bodyPr>
          <a:lstStyle/>
          <a:p>
            <a:r>
              <a:rPr lang="en-CH" b="0" dirty="0"/>
              <a:t>“Neighbors” have some nuance for chemical systems.</a:t>
            </a:r>
          </a:p>
        </p:txBody>
      </p:sp>
      <p:sp>
        <p:nvSpPr>
          <p:cNvPr id="5" name="Text Placeholder 4">
            <a:extLst>
              <a:ext uri="{FF2B5EF4-FFF2-40B4-BE49-F238E27FC236}">
                <a16:creationId xmlns:a16="http://schemas.microsoft.com/office/drawing/2014/main" id="{957C556A-A796-F509-3CD1-637EA6FC9AB4}"/>
              </a:ext>
            </a:extLst>
          </p:cNvPr>
          <p:cNvSpPr>
            <a:spLocks noGrp="1"/>
          </p:cNvSpPr>
          <p:nvPr>
            <p:ph type="body" idx="1"/>
          </p:nvPr>
        </p:nvSpPr>
        <p:spPr>
          <a:xfrm>
            <a:off x="729450" y="2115927"/>
            <a:ext cx="3842550" cy="2347447"/>
          </a:xfrm>
        </p:spPr>
        <p:txBody>
          <a:bodyPr>
            <a:normAutofit/>
          </a:bodyPr>
          <a:lstStyle/>
          <a:p>
            <a:pPr marL="146050" indent="0">
              <a:buNone/>
            </a:pPr>
            <a:r>
              <a:rPr lang="en-CH" dirty="0"/>
              <a:t>Locally-determined DR techniques (e.g. LLE and isomap, but later t-SNE) require that we define a number of “neighbors” for each data point.</a:t>
            </a:r>
          </a:p>
          <a:p>
            <a:pPr marL="146050" indent="0">
              <a:buNone/>
            </a:pPr>
            <a:endParaRPr lang="en-CH" dirty="0"/>
          </a:p>
          <a:p>
            <a:pPr marL="146050" indent="0">
              <a:buNone/>
            </a:pPr>
            <a:r>
              <a:rPr lang="en-CH" dirty="0"/>
              <a:t>For non-chemical data, this can be some distance-based cutoff.</a:t>
            </a:r>
          </a:p>
          <a:p>
            <a:pPr marL="146050" indent="0">
              <a:buNone/>
            </a:pPr>
            <a:endParaRPr lang="en-CH" dirty="0"/>
          </a:p>
          <a:p>
            <a:pPr marL="146050" indent="0">
              <a:buNone/>
            </a:pPr>
            <a:r>
              <a:rPr lang="en-CH" dirty="0"/>
              <a:t>For atoms and molecules, this may change atom-to-atom and molecule-to-molecule.</a:t>
            </a:r>
          </a:p>
          <a:p>
            <a:pPr marL="146050" indent="0">
              <a:buNone/>
            </a:pPr>
            <a:endParaRPr lang="en-CH" dirty="0"/>
          </a:p>
        </p:txBody>
      </p:sp>
      <p:pic>
        <p:nvPicPr>
          <p:cNvPr id="4" name="Picture 3">
            <a:extLst>
              <a:ext uri="{FF2B5EF4-FFF2-40B4-BE49-F238E27FC236}">
                <a16:creationId xmlns:a16="http://schemas.microsoft.com/office/drawing/2014/main" id="{51BD235B-D6EB-2DE1-D2C0-78FA2EA585D7}"/>
              </a:ext>
            </a:extLst>
          </p:cNvPr>
          <p:cNvPicPr>
            <a:picLocks noChangeAspect="1"/>
          </p:cNvPicPr>
          <p:nvPr/>
        </p:nvPicPr>
        <p:blipFill>
          <a:blip r:embed="rId2"/>
          <a:stretch>
            <a:fillRect/>
          </a:stretch>
        </p:blipFill>
        <p:spPr>
          <a:xfrm rot="19829143">
            <a:off x="6289590" y="2227170"/>
            <a:ext cx="2124960" cy="2124960"/>
          </a:xfrm>
          <a:prstGeom prst="rect">
            <a:avLst/>
          </a:prstGeom>
        </p:spPr>
      </p:pic>
    </p:spTree>
    <p:extLst>
      <p:ext uri="{BB962C8B-B14F-4D97-AF65-F5344CB8AC3E}">
        <p14:creationId xmlns:p14="http://schemas.microsoft.com/office/powerpoint/2010/main" val="351771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4"/>
          <p:cNvPicPr preferRelativeResize="0"/>
          <p:nvPr/>
        </p:nvPicPr>
        <p:blipFill rotWithShape="1">
          <a:blip r:embed="rId3">
            <a:alphaModFix/>
          </a:blip>
          <a:srcRect t="13335" b="26241"/>
          <a:stretch/>
        </p:blipFill>
        <p:spPr>
          <a:xfrm>
            <a:off x="1681350" y="2330625"/>
            <a:ext cx="6180350" cy="2359199"/>
          </a:xfrm>
          <a:prstGeom prst="rect">
            <a:avLst/>
          </a:prstGeom>
          <a:noFill/>
          <a:ln>
            <a:noFill/>
          </a:ln>
        </p:spPr>
      </p:pic>
      <p:sp>
        <p:nvSpPr>
          <p:cNvPr id="156" name="Google Shape;156;p24"/>
          <p:cNvSpPr/>
          <p:nvPr/>
        </p:nvSpPr>
        <p:spPr>
          <a:xfrm>
            <a:off x="3000700" y="2423100"/>
            <a:ext cx="771600" cy="24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manifold?</a:t>
            </a:r>
            <a:endParaRPr/>
          </a:p>
        </p:txBody>
      </p:sp>
      <p:sp>
        <p:nvSpPr>
          <p:cNvPr id="158" name="Google Shape;158;p24"/>
          <p:cNvSpPr txBox="1">
            <a:spLocks noGrp="1"/>
          </p:cNvSpPr>
          <p:nvPr>
            <p:ph type="body" idx="1"/>
          </p:nvPr>
        </p:nvSpPr>
        <p:spPr>
          <a:xfrm>
            <a:off x="4071375" y="994500"/>
            <a:ext cx="4462500" cy="11835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A manifold is the topological space in which we’re living. </a:t>
            </a:r>
            <a:endParaRPr/>
          </a:p>
          <a:p>
            <a:pPr marL="0" lvl="0" indent="0" algn="l" rtl="0">
              <a:spcBef>
                <a:spcPts val="1200"/>
              </a:spcBef>
              <a:spcAft>
                <a:spcPts val="1200"/>
              </a:spcAft>
              <a:buNone/>
            </a:pPr>
            <a:r>
              <a:rPr lang="en"/>
              <a:t>I find the easiest way to think about it is “some surface in a higher-dimensional space that, if only we could see in that many dimensions.”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8">
                                            <p:txEl>
                                              <p:pRg st="0" end="0"/>
                                            </p:txEl>
                                          </p:spTgt>
                                        </p:tgtEl>
                                        <p:attrNameLst>
                                          <p:attrName>style.visibility</p:attrName>
                                        </p:attrNameLst>
                                      </p:cBhvr>
                                      <p:to>
                                        <p:strVal val="visible"/>
                                      </p:to>
                                    </p:set>
                                    <p:animEffect transition="in" filter="fade">
                                      <p:cBhvr>
                                        <p:cTn id="12" dur="500"/>
                                        <p:tgtEl>
                                          <p:spTgt spid="1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8">
                                            <p:txEl>
                                              <p:pRg st="1" end="1"/>
                                            </p:txEl>
                                          </p:spTgt>
                                        </p:tgtEl>
                                        <p:attrNameLst>
                                          <p:attrName>style.visibility</p:attrName>
                                        </p:attrNameLst>
                                      </p:cBhvr>
                                      <p:to>
                                        <p:strVal val="visible"/>
                                      </p:to>
                                    </p:set>
                                    <p:animEffect transition="in" filter="fade">
                                      <p:cBhvr>
                                        <p:cTn id="17" dur="500"/>
                                        <p:tgtEl>
                                          <p:spTgt spid="1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dirty="0"/>
              <a:t>Whenever we stray from Euclidean distances and linear embeddings, we are in a class of non-linear dimensionality reduction techniques.</a:t>
            </a:r>
            <a:endParaRPr dirty="0"/>
          </a:p>
        </p:txBody>
      </p:sp>
      <p:sp>
        <p:nvSpPr>
          <p:cNvPr id="164" name="Google Shape;164;p25"/>
          <p:cNvSpPr txBox="1">
            <a:spLocks noGrp="1"/>
          </p:cNvSpPr>
          <p:nvPr>
            <p:ph type="body" idx="1"/>
          </p:nvPr>
        </p:nvSpPr>
        <p:spPr>
          <a:xfrm>
            <a:off x="729450" y="3079000"/>
            <a:ext cx="3785700" cy="126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But! For certain distance measures (here conceptually synonymous with similarity measures), we can take advantage of the workings of James Mercer and David Hilbert.</a:t>
            </a:r>
            <a:endParaRPr dirty="0"/>
          </a:p>
        </p:txBody>
      </p:sp>
      <p:pic>
        <p:nvPicPr>
          <p:cNvPr id="165" name="Google Shape;165;p25"/>
          <p:cNvPicPr preferRelativeResize="0"/>
          <p:nvPr/>
        </p:nvPicPr>
        <p:blipFill>
          <a:blip r:embed="rId3">
            <a:alphaModFix/>
          </a:blip>
          <a:stretch>
            <a:fillRect/>
          </a:stretch>
        </p:blipFill>
        <p:spPr>
          <a:xfrm>
            <a:off x="4667550" y="2664225"/>
            <a:ext cx="1641575" cy="2011850"/>
          </a:xfrm>
          <a:prstGeom prst="rect">
            <a:avLst/>
          </a:prstGeom>
          <a:noFill/>
          <a:ln>
            <a:noFill/>
          </a:ln>
        </p:spPr>
      </p:pic>
      <p:pic>
        <p:nvPicPr>
          <p:cNvPr id="166" name="Google Shape;166;p25"/>
          <p:cNvPicPr preferRelativeResize="0"/>
          <p:nvPr/>
        </p:nvPicPr>
        <p:blipFill>
          <a:blip r:embed="rId4">
            <a:alphaModFix/>
          </a:blip>
          <a:stretch>
            <a:fillRect/>
          </a:stretch>
        </p:blipFill>
        <p:spPr>
          <a:xfrm>
            <a:off x="6417950" y="2664225"/>
            <a:ext cx="1485260" cy="2011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5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500"/>
                                        <p:tgtEl>
                                          <p:spTgt spid="165"/>
                                        </p:tgtEl>
                                      </p:cBhvr>
                                    </p:animEffect>
                                  </p:childTnLst>
                                </p:cTn>
                              </p:par>
                              <p:par>
                                <p:cTn id="13" presetID="10" presetClass="entr" presetSubtype="0" fill="hold" nodeType="withEffect">
                                  <p:stCondLst>
                                    <p:cond delay="0"/>
                                  </p:stCondLst>
                                  <p:childTnLst>
                                    <p:set>
                                      <p:cBhvr>
                                        <p:cTn id="14" dur="1" fill="hold">
                                          <p:stCondLst>
                                            <p:cond delay="0"/>
                                          </p:stCondLst>
                                        </p:cTn>
                                        <p:tgtEl>
                                          <p:spTgt spid="166"/>
                                        </p:tgtEl>
                                        <p:attrNameLst>
                                          <p:attrName>style.visibility</p:attrName>
                                        </p:attrNameLst>
                                      </p:cBhvr>
                                      <p:to>
                                        <p:strVal val="visible"/>
                                      </p:to>
                                    </p:set>
                                    <p:animEffect transition="in" filter="fade">
                                      <p:cBhvr>
                                        <p:cTn id="15"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Some notes on notation… (see notation guide)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t>Mercer and Hilbert’s work were able to show that many similarity functions yielded matrices that were mathematically analogous to the dot product of some potentially infinite and unknowable set of features.</a:t>
            </a:r>
            <a:endParaRPr b="0"/>
          </a:p>
        </p:txBody>
      </p:sp>
      <p:sp>
        <p:nvSpPr>
          <p:cNvPr id="172" name="Google Shape;172;p26"/>
          <p:cNvSpPr txBox="1"/>
          <p:nvPr/>
        </p:nvSpPr>
        <p:spPr>
          <a:xfrm>
            <a:off x="729450" y="3190750"/>
            <a:ext cx="1625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chemeClr val="dk2"/>
                </a:solidFill>
                <a:latin typeface="Raleway"/>
                <a:ea typeface="Raleway"/>
                <a:cs typeface="Raleway"/>
                <a:sym typeface="Raleway"/>
              </a:rPr>
              <a:t>Similarity function:</a:t>
            </a:r>
            <a:endParaRPr sz="1200" b="1" dirty="0">
              <a:solidFill>
                <a:schemeClr val="dk2"/>
              </a:solidFill>
              <a:latin typeface="Raleway"/>
              <a:ea typeface="Raleway"/>
              <a:cs typeface="Raleway"/>
              <a:sym typeface="Raleway"/>
            </a:endParaRPr>
          </a:p>
          <a:p>
            <a:pPr marL="0" lvl="0" indent="0" algn="l" rtl="0">
              <a:spcBef>
                <a:spcPts val="0"/>
              </a:spcBef>
              <a:spcAft>
                <a:spcPts val="0"/>
              </a:spcAft>
              <a:buNone/>
            </a:pPr>
            <a:r>
              <a:rPr lang="en" sz="1200" dirty="0">
                <a:solidFill>
                  <a:schemeClr val="dk2"/>
                </a:solidFill>
                <a:latin typeface="Raleway"/>
                <a:ea typeface="Raleway"/>
                <a:cs typeface="Raleway"/>
                <a:sym typeface="Raleway"/>
              </a:rPr>
              <a:t>Euclidean distance</a:t>
            </a:r>
            <a:endParaRPr sz="1200" dirty="0">
              <a:solidFill>
                <a:schemeClr val="dk2"/>
              </a:solidFill>
              <a:latin typeface="Raleway"/>
              <a:ea typeface="Raleway"/>
              <a:cs typeface="Raleway"/>
              <a:sym typeface="Raleway"/>
            </a:endParaRPr>
          </a:p>
          <a:p>
            <a:pPr marL="0" lvl="0" indent="0" algn="l" rtl="0">
              <a:spcBef>
                <a:spcPts val="0"/>
              </a:spcBef>
              <a:spcAft>
                <a:spcPts val="0"/>
              </a:spcAft>
              <a:buNone/>
            </a:pPr>
            <a:endParaRPr sz="1200" dirty="0">
              <a:solidFill>
                <a:schemeClr val="dk2"/>
              </a:solidFill>
              <a:latin typeface="Raleway"/>
              <a:ea typeface="Raleway"/>
              <a:cs typeface="Raleway"/>
              <a:sym typeface="Raleway"/>
            </a:endParaRPr>
          </a:p>
          <a:p>
            <a:pPr marL="0" lvl="0" indent="0" algn="l" rtl="0">
              <a:spcBef>
                <a:spcPts val="0"/>
              </a:spcBef>
              <a:spcAft>
                <a:spcPts val="0"/>
              </a:spcAft>
              <a:buNone/>
            </a:pPr>
            <a:r>
              <a:rPr lang="en" sz="1200" dirty="0">
                <a:solidFill>
                  <a:schemeClr val="dk2"/>
                </a:solidFill>
                <a:latin typeface="Raleway"/>
                <a:ea typeface="Raleway"/>
                <a:cs typeface="Raleway"/>
                <a:sym typeface="Raleway"/>
              </a:rPr>
              <a:t>Similarity(</a:t>
            </a:r>
            <a:r>
              <a:rPr lang="en" sz="1200" dirty="0" err="1">
                <a:solidFill>
                  <a:schemeClr val="dk2"/>
                </a:solidFill>
                <a:latin typeface="Raleway"/>
                <a:ea typeface="Raleway"/>
                <a:cs typeface="Raleway"/>
                <a:sym typeface="Raleway"/>
              </a:rPr>
              <a:t>x_i</a:t>
            </a:r>
            <a:r>
              <a:rPr lang="en" sz="1200" dirty="0">
                <a:solidFill>
                  <a:schemeClr val="dk2"/>
                </a:solidFill>
                <a:latin typeface="Raleway"/>
                <a:ea typeface="Raleway"/>
                <a:cs typeface="Raleway"/>
                <a:sym typeface="Raleway"/>
              </a:rPr>
              <a:t>, </a:t>
            </a:r>
            <a:r>
              <a:rPr lang="en" sz="1200" dirty="0" err="1">
                <a:solidFill>
                  <a:schemeClr val="dk2"/>
                </a:solidFill>
                <a:latin typeface="Raleway"/>
                <a:ea typeface="Raleway"/>
                <a:cs typeface="Raleway"/>
                <a:sym typeface="Raleway"/>
              </a:rPr>
              <a:t>x_j</a:t>
            </a:r>
            <a:r>
              <a:rPr lang="en" sz="1200" dirty="0">
                <a:solidFill>
                  <a:schemeClr val="dk2"/>
                </a:solidFill>
                <a:latin typeface="Raleway"/>
                <a:ea typeface="Raleway"/>
                <a:cs typeface="Raleway"/>
                <a:sym typeface="Raleway"/>
              </a:rPr>
              <a:t>) = sqrt(</a:t>
            </a:r>
            <a:r>
              <a:rPr lang="en" sz="1200" dirty="0" err="1">
                <a:solidFill>
                  <a:schemeClr val="dk2"/>
                </a:solidFill>
                <a:latin typeface="Raleway"/>
                <a:ea typeface="Raleway"/>
                <a:cs typeface="Raleway"/>
                <a:sym typeface="Raleway"/>
              </a:rPr>
              <a:t>x_i</a:t>
            </a:r>
            <a:r>
              <a:rPr lang="en" sz="1200" dirty="0">
                <a:solidFill>
                  <a:schemeClr val="dk2"/>
                </a:solidFill>
                <a:latin typeface="Raleway"/>
                <a:ea typeface="Raleway"/>
                <a:cs typeface="Raleway"/>
                <a:sym typeface="Raleway"/>
              </a:rPr>
              <a:t> - </a:t>
            </a:r>
            <a:r>
              <a:rPr lang="en" sz="1200" dirty="0" err="1">
                <a:solidFill>
                  <a:schemeClr val="dk2"/>
                </a:solidFill>
                <a:latin typeface="Raleway"/>
                <a:ea typeface="Raleway"/>
                <a:cs typeface="Raleway"/>
                <a:sym typeface="Raleway"/>
              </a:rPr>
              <a:t>x_j</a:t>
            </a:r>
            <a:r>
              <a:rPr lang="en" sz="1200" dirty="0">
                <a:solidFill>
                  <a:schemeClr val="dk2"/>
                </a:solidFill>
                <a:latin typeface="Raleway"/>
                <a:ea typeface="Raleway"/>
                <a:cs typeface="Raleway"/>
                <a:sym typeface="Raleway"/>
              </a:rPr>
              <a:t>)</a:t>
            </a:r>
            <a:endParaRPr sz="1200" dirty="0">
              <a:solidFill>
                <a:schemeClr val="dk2"/>
              </a:solidFill>
              <a:latin typeface="Raleway"/>
              <a:ea typeface="Raleway"/>
              <a:cs typeface="Raleway"/>
              <a:sym typeface="Raleway"/>
            </a:endParaRPr>
          </a:p>
        </p:txBody>
      </p:sp>
      <p:cxnSp>
        <p:nvCxnSpPr>
          <p:cNvPr id="173" name="Google Shape;173;p26"/>
          <p:cNvCxnSpPr>
            <a:stCxn id="172" idx="3"/>
            <a:endCxn id="174" idx="1"/>
          </p:cNvCxnSpPr>
          <p:nvPr/>
        </p:nvCxnSpPr>
        <p:spPr>
          <a:xfrm>
            <a:off x="2354550" y="3744850"/>
            <a:ext cx="678300" cy="0"/>
          </a:xfrm>
          <a:prstGeom prst="straightConnector1">
            <a:avLst/>
          </a:prstGeom>
          <a:noFill/>
          <a:ln w="9525" cap="flat" cmpd="sng">
            <a:solidFill>
              <a:schemeClr val="dk2"/>
            </a:solidFill>
            <a:prstDash val="solid"/>
            <a:round/>
            <a:headEnd type="none" w="med" len="med"/>
            <a:tailEnd type="triangle" w="med" len="med"/>
          </a:ln>
        </p:spPr>
      </p:cxnSp>
      <p:sp>
        <p:nvSpPr>
          <p:cNvPr id="174" name="Google Shape;174;p26"/>
          <p:cNvSpPr txBox="1"/>
          <p:nvPr/>
        </p:nvSpPr>
        <p:spPr>
          <a:xfrm>
            <a:off x="3032800" y="3190750"/>
            <a:ext cx="2495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Raleway"/>
                <a:ea typeface="Raleway"/>
                <a:cs typeface="Raleway"/>
                <a:sym typeface="Raleway"/>
              </a:rPr>
              <a:t>This is what we did in MDS, where we yielded that preserving these distances was tantamount to preserving the dot product of X</a:t>
            </a:r>
            <a:endParaRPr sz="1200">
              <a:solidFill>
                <a:schemeClr val="dk2"/>
              </a:solidFill>
              <a:latin typeface="Raleway"/>
              <a:ea typeface="Raleway"/>
              <a:cs typeface="Raleway"/>
              <a:sym typeface="Raleway"/>
            </a:endParaRPr>
          </a:p>
        </p:txBody>
      </p:sp>
      <p:sp>
        <p:nvSpPr>
          <p:cNvPr id="175" name="Google Shape;175;p26"/>
          <p:cNvSpPr txBox="1"/>
          <p:nvPr/>
        </p:nvSpPr>
        <p:spPr>
          <a:xfrm>
            <a:off x="5923050" y="3375400"/>
            <a:ext cx="2495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Raleway"/>
                <a:ea typeface="Raleway"/>
                <a:cs typeface="Raleway"/>
                <a:sym typeface="Raleway"/>
              </a:rPr>
              <a:t>Euclidean similarity is analogous to the dot product of our original features. </a:t>
            </a:r>
            <a:endParaRPr sz="1200">
              <a:solidFill>
                <a:schemeClr val="dk2"/>
              </a:solidFill>
              <a:latin typeface="Raleway"/>
              <a:ea typeface="Raleway"/>
              <a:cs typeface="Raleway"/>
              <a:sym typeface="Raleway"/>
            </a:endParaRPr>
          </a:p>
        </p:txBody>
      </p:sp>
      <p:cxnSp>
        <p:nvCxnSpPr>
          <p:cNvPr id="176" name="Google Shape;176;p26"/>
          <p:cNvCxnSpPr>
            <a:stCxn id="174" idx="3"/>
            <a:endCxn id="175" idx="1"/>
          </p:cNvCxnSpPr>
          <p:nvPr/>
        </p:nvCxnSpPr>
        <p:spPr>
          <a:xfrm>
            <a:off x="5527900" y="3744850"/>
            <a:ext cx="3951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fade">
                                      <p:cBhvr>
                                        <p:cTn id="10" dur="500"/>
                                        <p:tgtEl>
                                          <p:spTgt spid="1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6"/>
                                        </p:tgtEl>
                                        <p:attrNameLst>
                                          <p:attrName>style.visibility</p:attrName>
                                        </p:attrNameLst>
                                      </p:cBhvr>
                                      <p:to>
                                        <p:strVal val="visible"/>
                                      </p:to>
                                    </p:set>
                                    <p:animEffect transition="in" filter="fade">
                                      <p:cBhvr>
                                        <p:cTn id="15" dur="500"/>
                                        <p:tgtEl>
                                          <p:spTgt spid="17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5"/>
                                        </p:tgtEl>
                                        <p:attrNameLst>
                                          <p:attrName>style.visibility</p:attrName>
                                        </p:attrNameLst>
                                      </p:cBhvr>
                                      <p:to>
                                        <p:strVal val="visible"/>
                                      </p:to>
                                    </p:set>
                                    <p:animEffect transition="in" filter="fade">
                                      <p:cBhvr>
                                        <p:cTn id="18"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2"/>
                </a:solidFill>
              </a:rPr>
              <a:t>But, for which similarity functions is this true?</a:t>
            </a:r>
            <a:endParaRPr dirty="0">
              <a:solidFill>
                <a:schemeClr val="bg2"/>
              </a:solidFill>
            </a:endParaRPr>
          </a:p>
        </p:txBody>
      </p:sp>
      <p:sp>
        <p:nvSpPr>
          <p:cNvPr id="182" name="Google Shape;182;p27"/>
          <p:cNvSpPr txBox="1">
            <a:spLocks noGrp="1"/>
          </p:cNvSpPr>
          <p:nvPr>
            <p:ph type="body" idx="1"/>
          </p:nvPr>
        </p:nvSpPr>
        <p:spPr>
          <a:xfrm>
            <a:off x="729325" y="2078875"/>
            <a:ext cx="2681785"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2"/>
                </a:solidFill>
              </a:rPr>
              <a:t>Any similarity function which yields a </a:t>
            </a:r>
            <a:r>
              <a:rPr lang="en" b="1" dirty="0">
                <a:solidFill>
                  <a:schemeClr val="bg2"/>
                </a:solidFill>
              </a:rPr>
              <a:t>positive-definite</a:t>
            </a:r>
            <a:r>
              <a:rPr lang="en" dirty="0">
                <a:solidFill>
                  <a:schemeClr val="bg2"/>
                </a:solidFill>
              </a:rPr>
              <a:t> </a:t>
            </a:r>
            <a:r>
              <a:rPr lang="en" b="1" dirty="0">
                <a:solidFill>
                  <a:schemeClr val="bg2"/>
                </a:solidFill>
              </a:rPr>
              <a:t>kernel</a:t>
            </a:r>
            <a:r>
              <a:rPr lang="en" dirty="0">
                <a:solidFill>
                  <a:schemeClr val="bg2"/>
                </a:solidFill>
              </a:rPr>
              <a:t>.</a:t>
            </a:r>
            <a:endParaRPr dirty="0">
              <a:solidFill>
                <a:schemeClr val="bg2"/>
              </a:solidFill>
            </a:endParaRPr>
          </a:p>
          <a:p>
            <a:pPr marL="0" lvl="0" indent="0" algn="l" rtl="0">
              <a:spcBef>
                <a:spcPts val="1200"/>
              </a:spcBef>
              <a:spcAft>
                <a:spcPts val="1200"/>
              </a:spcAft>
              <a:buNone/>
            </a:pPr>
            <a:endParaRPr dirty="0">
              <a:solidFill>
                <a:schemeClr val="bg2"/>
              </a:solidFill>
            </a:endParaRPr>
          </a:p>
        </p:txBody>
      </p:sp>
      <p:sp>
        <p:nvSpPr>
          <p:cNvPr id="184" name="Google Shape;184;p27"/>
          <p:cNvSpPr txBox="1"/>
          <p:nvPr/>
        </p:nvSpPr>
        <p:spPr>
          <a:xfrm>
            <a:off x="729449" y="3771400"/>
            <a:ext cx="4709449"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bg2"/>
                </a:solidFill>
              </a:rPr>
              <a:t>Additional resources:</a:t>
            </a:r>
            <a:endParaRPr sz="1200" dirty="0">
              <a:solidFill>
                <a:schemeClr val="bg2"/>
              </a:solidFill>
            </a:endParaRPr>
          </a:p>
          <a:p>
            <a:pPr marL="457200" lvl="0" indent="-304800" algn="l" rtl="0">
              <a:spcBef>
                <a:spcPts val="0"/>
              </a:spcBef>
              <a:spcAft>
                <a:spcPts val="0"/>
              </a:spcAft>
              <a:buSzPts val="1200"/>
              <a:buChar char="-"/>
            </a:pPr>
            <a:r>
              <a:rPr lang="en" sz="1200" u="sng" dirty="0">
                <a:solidFill>
                  <a:schemeClr val="bg2"/>
                </a:solidFill>
                <a:hlinkClick r:id="rId3">
                  <a:extLst>
                    <a:ext uri="{A12FA001-AC4F-418D-AE19-62706E023703}">
                      <ahyp:hlinkClr xmlns:ahyp="http://schemas.microsoft.com/office/drawing/2018/hyperlinkcolor" val="tx"/>
                    </a:ext>
                  </a:extLst>
                </a:hlinkClick>
              </a:rPr>
              <a:t>Mercer’s Theorem</a:t>
            </a:r>
            <a:r>
              <a:rPr lang="en" sz="1200" dirty="0">
                <a:solidFill>
                  <a:schemeClr val="bg2"/>
                </a:solidFill>
              </a:rPr>
              <a:t> </a:t>
            </a:r>
            <a:endParaRPr sz="1200" dirty="0">
              <a:solidFill>
                <a:schemeClr val="bg2"/>
              </a:solidFill>
            </a:endParaRPr>
          </a:p>
          <a:p>
            <a:pPr marL="457200" lvl="0" indent="-304800" algn="l" rtl="0">
              <a:spcBef>
                <a:spcPts val="0"/>
              </a:spcBef>
              <a:spcAft>
                <a:spcPts val="0"/>
              </a:spcAft>
              <a:buSzPts val="1200"/>
              <a:buChar char="-"/>
            </a:pPr>
            <a:r>
              <a:rPr lang="en" sz="1200" u="sng" dirty="0">
                <a:solidFill>
                  <a:schemeClr val="bg2"/>
                </a:solidFill>
                <a:hlinkClick r:id="rId4">
                  <a:extLst>
                    <a:ext uri="{A12FA001-AC4F-418D-AE19-62706E023703}">
                      <ahyp:hlinkClr xmlns:ahyp="http://schemas.microsoft.com/office/drawing/2018/hyperlinkcolor" val="tx"/>
                    </a:ext>
                  </a:extLst>
                </a:hlinkClick>
              </a:rPr>
              <a:t>Reproducing Kernel Hilbert Spaces</a:t>
            </a:r>
            <a:endParaRPr lang="en" sz="1200" u="sng" dirty="0">
              <a:solidFill>
                <a:schemeClr val="bg2"/>
              </a:solidFill>
            </a:endParaRPr>
          </a:p>
          <a:p>
            <a:pPr marL="457200" lvl="0" indent="-304800" algn="l" rtl="0">
              <a:spcBef>
                <a:spcPts val="0"/>
              </a:spcBef>
              <a:spcAft>
                <a:spcPts val="0"/>
              </a:spcAft>
              <a:buSzPts val="1200"/>
              <a:buChar char="-"/>
            </a:pPr>
            <a:r>
              <a:rPr lang="en-GB" sz="1200" dirty="0">
                <a:solidFill>
                  <a:schemeClr val="bg2"/>
                </a:solidFill>
                <a:hlinkClick r:id="rId5"/>
              </a:rPr>
              <a:t>https://www.youtube.com/watch?v=Q7vT0--5VII&amp;pp=ygUQdGhlIGtlcm5lbCB0cmljaw%3D%3D</a:t>
            </a:r>
            <a:r>
              <a:rPr lang="en" sz="1200" u="sng" dirty="0">
                <a:solidFill>
                  <a:schemeClr val="bg2"/>
                </a:solidFill>
              </a:rPr>
              <a:t> </a:t>
            </a:r>
            <a:endParaRPr sz="1200" dirty="0">
              <a:solidFill>
                <a:schemeClr val="bg2"/>
              </a:solidFill>
            </a:endParaRPr>
          </a:p>
        </p:txBody>
      </p:sp>
      <mc:AlternateContent xmlns:mc="http://schemas.openxmlformats.org/markup-compatibility/2006" xmlns:a14="http://schemas.microsoft.com/office/drawing/2010/main">
        <mc:Choice Requires="a14">
          <p:sp>
            <p:nvSpPr>
              <p:cNvPr id="185" name="Google Shape;185;p27"/>
              <p:cNvSpPr txBox="1">
                <a:spLocks noGrp="1"/>
              </p:cNvSpPr>
              <p:nvPr>
                <p:ph type="body" idx="2"/>
              </p:nvPr>
            </p:nvSpPr>
            <p:spPr>
              <a:xfrm>
                <a:off x="3729450" y="2078875"/>
                <a:ext cx="2226366" cy="2151220"/>
              </a:xfrm>
              <a:prstGeom prst="rect">
                <a:avLst/>
              </a:prstGeom>
            </p:spPr>
            <p:txBody>
              <a:bodyPr spcFirstLastPara="1" wrap="square" lIns="91425" tIns="91425" rIns="91425" bIns="91425" numCol="2" anchor="t" anchorCtr="0">
                <a:normAutofit/>
              </a:bodyPr>
              <a:lstStyle/>
              <a:p>
                <a:pPr marL="0" lvl="0" indent="0" algn="l" rtl="0">
                  <a:spcBef>
                    <a:spcPts val="0"/>
                  </a:spcBef>
                  <a:spcAft>
                    <a:spcPts val="0"/>
                  </a:spcAft>
                  <a:buNone/>
                </a:pPr>
                <a:r>
                  <a:rPr lang="en-GB" dirty="0">
                    <a:solidFill>
                      <a:schemeClr val="bg2"/>
                    </a:solidFill>
                    <a:latin typeface="Lato" panose="020F0502020204030203" pitchFamily="34" charset="0"/>
                    <a:ea typeface="Lato" panose="020F0502020204030203" pitchFamily="34" charset="0"/>
                    <a:cs typeface="Lato" panose="020F0502020204030203" pitchFamily="34" charset="0"/>
                  </a:rPr>
                  <a:t>Radial Basis Function (RBF) kernel: </a:t>
                </a:r>
                <a:endParaRPr lang="en-US" b="0" i="0" dirty="0">
                  <a:solidFill>
                    <a:schemeClr val="bg2"/>
                  </a:solidFill>
                  <a:latin typeface="Cambria Math" panose="02040503050406030204" pitchFamily="18" charset="0"/>
                </a:endParaRP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b="0" i="0" smtClean="0">
                          <a:solidFill>
                            <a:schemeClr val="bg2"/>
                          </a:solidFill>
                          <a:latin typeface="Cambria Math" panose="02040503050406030204" pitchFamily="18" charset="0"/>
                        </a:rPr>
                        <m:t>k</m:t>
                      </m:r>
                      <m:d>
                        <m:dPr>
                          <m:ctrlPr>
                            <a:rPr lang="en-US" b="0" i="1" smtClean="0">
                              <a:solidFill>
                                <a:schemeClr val="bg2"/>
                              </a:solidFill>
                              <a:latin typeface="Cambria Math" panose="02040503050406030204" pitchFamily="18" charset="0"/>
                            </a:rPr>
                          </m:ctrlPr>
                        </m:dPr>
                        <m:e>
                          <m:r>
                            <m:rPr>
                              <m:sty m:val="p"/>
                            </m:rPr>
                            <a:rPr lang="en-US" b="0" i="0" smtClean="0">
                              <a:solidFill>
                                <a:schemeClr val="bg2"/>
                              </a:solidFill>
                              <a:latin typeface="Cambria Math" panose="02040503050406030204" pitchFamily="18" charset="0"/>
                            </a:rPr>
                            <m:t>a</m:t>
                          </m:r>
                          <m:r>
                            <a:rPr lang="en-US" b="0" i="0" smtClean="0">
                              <a:solidFill>
                                <a:schemeClr val="bg2"/>
                              </a:solidFill>
                              <a:latin typeface="Cambria Math" panose="02040503050406030204" pitchFamily="18" charset="0"/>
                            </a:rPr>
                            <m:t>,</m:t>
                          </m:r>
                          <m:r>
                            <m:rPr>
                              <m:sty m:val="p"/>
                            </m:rPr>
                            <a:rPr lang="en-US" b="0" i="0" smtClean="0">
                              <a:solidFill>
                                <a:schemeClr val="bg2"/>
                              </a:solidFill>
                              <a:latin typeface="Cambria Math" panose="02040503050406030204" pitchFamily="18" charset="0"/>
                            </a:rPr>
                            <m:t>b</m:t>
                          </m:r>
                        </m:e>
                      </m:d>
                      <m:r>
                        <a:rPr lang="en-US" b="0" i="0" smtClean="0">
                          <a:solidFill>
                            <a:schemeClr val="bg2"/>
                          </a:solidFill>
                          <a:latin typeface="Cambria Math" panose="02040503050406030204" pitchFamily="18" charset="0"/>
                        </a:rPr>
                        <m:t>=</m:t>
                      </m:r>
                      <m:func>
                        <m:funcPr>
                          <m:ctrlPr>
                            <a:rPr lang="en-US" b="0" i="1" smtClean="0">
                              <a:solidFill>
                                <a:schemeClr val="bg2"/>
                              </a:solidFill>
                              <a:latin typeface="Cambria Math" panose="02040503050406030204" pitchFamily="18" charset="0"/>
                            </a:rPr>
                          </m:ctrlPr>
                        </m:funcPr>
                        <m:fName>
                          <m:r>
                            <m:rPr>
                              <m:sty m:val="p"/>
                            </m:rPr>
                            <a:rPr lang="en-US" b="0" i="0" smtClean="0">
                              <a:solidFill>
                                <a:schemeClr val="bg2"/>
                              </a:solidFill>
                              <a:latin typeface="Cambria Math" panose="02040503050406030204" pitchFamily="18" charset="0"/>
                            </a:rPr>
                            <m:t>exp</m:t>
                          </m:r>
                        </m:fName>
                        <m:e>
                          <m:d>
                            <m:dPr>
                              <m:ctrlPr>
                                <a:rPr lang="en-US" b="0" i="1" smtClean="0">
                                  <a:solidFill>
                                    <a:schemeClr val="bg2"/>
                                  </a:solidFill>
                                  <a:latin typeface="Cambria Math" panose="02040503050406030204" pitchFamily="18" charset="0"/>
                                </a:rPr>
                              </m:ctrlPr>
                            </m:dPr>
                            <m:e>
                              <m:r>
                                <m:rPr>
                                  <m:sty m:val="p"/>
                                </m:rPr>
                                <a:rPr lang="en-US" b="0" i="0" smtClean="0">
                                  <a:solidFill>
                                    <a:schemeClr val="bg2"/>
                                  </a:solidFill>
                                  <a:latin typeface="Cambria Math" panose="02040503050406030204" pitchFamily="18" charset="0"/>
                                  <a:ea typeface="Cambria Math" panose="02040503050406030204" pitchFamily="18" charset="0"/>
                                </a:rPr>
                                <m:t>γ</m:t>
                              </m:r>
                              <m:sSup>
                                <m:sSupPr>
                                  <m:ctrlPr>
                                    <a:rPr lang="en-US" b="0" i="1" smtClean="0">
                                      <a:solidFill>
                                        <a:schemeClr val="bg2"/>
                                      </a:solidFill>
                                      <a:latin typeface="Cambria Math" panose="02040503050406030204" pitchFamily="18" charset="0"/>
                                      <a:ea typeface="Cambria Math" panose="02040503050406030204" pitchFamily="18" charset="0"/>
                                    </a:rPr>
                                  </m:ctrlPr>
                                </m:sSupPr>
                                <m:e>
                                  <m:r>
                                    <a:rPr lang="en-US" b="0" i="0" smtClean="0">
                                      <a:solidFill>
                                        <a:schemeClr val="bg2"/>
                                      </a:solidFill>
                                      <a:latin typeface="Cambria Math" panose="02040503050406030204" pitchFamily="18" charset="0"/>
                                      <a:ea typeface="Cambria Math" panose="02040503050406030204" pitchFamily="18" charset="0"/>
                                    </a:rPr>
                                    <m:t>|</m:t>
                                  </m:r>
                                  <m:d>
                                    <m:dPr>
                                      <m:begChr m:val="|"/>
                                      <m:endChr m:val="|"/>
                                      <m:ctrlPr>
                                        <a:rPr lang="en-US" b="0" i="1" smtClean="0">
                                          <a:solidFill>
                                            <a:schemeClr val="bg2"/>
                                          </a:solidFill>
                                          <a:latin typeface="Cambria Math" panose="02040503050406030204" pitchFamily="18" charset="0"/>
                                          <a:ea typeface="Cambria Math" panose="02040503050406030204" pitchFamily="18" charset="0"/>
                                        </a:rPr>
                                      </m:ctrlPr>
                                    </m:dPr>
                                    <m:e>
                                      <m:r>
                                        <m:rPr>
                                          <m:sty m:val="p"/>
                                        </m:rPr>
                                        <a:rPr lang="en-US" b="0" i="0" smtClean="0">
                                          <a:solidFill>
                                            <a:schemeClr val="bg2"/>
                                          </a:solidFill>
                                          <a:latin typeface="Cambria Math" panose="02040503050406030204" pitchFamily="18" charset="0"/>
                                          <a:ea typeface="Cambria Math" panose="02040503050406030204" pitchFamily="18" charset="0"/>
                                        </a:rPr>
                                        <m:t>a</m:t>
                                      </m:r>
                                      <m:r>
                                        <a:rPr lang="en-US" b="0" i="0" smtClean="0">
                                          <a:solidFill>
                                            <a:schemeClr val="bg2"/>
                                          </a:solidFill>
                                          <a:latin typeface="Cambria Math" panose="02040503050406030204" pitchFamily="18" charset="0"/>
                                          <a:ea typeface="Cambria Math" panose="02040503050406030204" pitchFamily="18" charset="0"/>
                                        </a:rPr>
                                        <m:t>−</m:t>
                                      </m:r>
                                      <m:r>
                                        <m:rPr>
                                          <m:sty m:val="p"/>
                                        </m:rPr>
                                        <a:rPr lang="en-US" b="0" i="0" smtClean="0">
                                          <a:solidFill>
                                            <a:schemeClr val="bg2"/>
                                          </a:solidFill>
                                          <a:latin typeface="Cambria Math" panose="02040503050406030204" pitchFamily="18" charset="0"/>
                                          <a:ea typeface="Cambria Math" panose="02040503050406030204" pitchFamily="18" charset="0"/>
                                        </a:rPr>
                                        <m:t>b</m:t>
                                      </m:r>
                                    </m:e>
                                  </m:d>
                                  <m:r>
                                    <a:rPr lang="en-US" b="0" i="0" smtClean="0">
                                      <a:solidFill>
                                        <a:schemeClr val="bg2"/>
                                      </a:solidFill>
                                      <a:latin typeface="Cambria Math" panose="02040503050406030204" pitchFamily="18" charset="0"/>
                                      <a:ea typeface="Cambria Math" panose="02040503050406030204" pitchFamily="18" charset="0"/>
                                    </a:rPr>
                                    <m:t>|</m:t>
                                  </m:r>
                                </m:e>
                                <m:sup>
                                  <m:r>
                                    <a:rPr lang="en-US" b="0" i="0" smtClean="0">
                                      <a:solidFill>
                                        <a:schemeClr val="bg2"/>
                                      </a:solidFill>
                                      <a:latin typeface="Cambria Math" panose="02040503050406030204" pitchFamily="18" charset="0"/>
                                      <a:ea typeface="Cambria Math" panose="02040503050406030204" pitchFamily="18" charset="0"/>
                                    </a:rPr>
                                    <m:t>2</m:t>
                                  </m:r>
                                </m:sup>
                              </m:sSup>
                            </m:e>
                          </m:d>
                        </m:e>
                      </m:func>
                    </m:oMath>
                  </m:oMathPara>
                </a14:m>
                <a:endParaRPr lang="en-US" b="0" dirty="0">
                  <a:solidFill>
                    <a:schemeClr val="bg2"/>
                  </a:solidFill>
                  <a:latin typeface="Lato" panose="020F0502020204030203" pitchFamily="34" charset="0"/>
                  <a:ea typeface="Cambria Math" panose="02040503050406030204" pitchFamily="18" charset="0"/>
                </a:endParaRPr>
              </a:p>
              <a:p>
                <a:pPr marL="0" lvl="0" indent="0" algn="l" rtl="0">
                  <a:spcBef>
                    <a:spcPts val="0"/>
                  </a:spcBef>
                  <a:spcAft>
                    <a:spcPts val="0"/>
                  </a:spcAft>
                  <a:buNone/>
                </a:pPr>
                <a:endParaRPr lang="en-GB" dirty="0">
                  <a:solidFill>
                    <a:schemeClr val="bg2"/>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dirty="0">
                    <a:solidFill>
                      <a:schemeClr val="bg2"/>
                    </a:solidFill>
                    <a:latin typeface="Lato" panose="020F0502020204030203" pitchFamily="34" charset="0"/>
                    <a:ea typeface="Lato" panose="020F0502020204030203" pitchFamily="34" charset="0"/>
                    <a:cs typeface="Lato" panose="020F0502020204030203" pitchFamily="34" charset="0"/>
                  </a:rPr>
                  <a:t>Cosine kernel: </a:t>
                </a: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b="0" i="0" smtClean="0">
                          <a:solidFill>
                            <a:schemeClr val="bg2"/>
                          </a:solidFill>
                          <a:latin typeface="Cambria Math" panose="02040503050406030204" pitchFamily="18" charset="0"/>
                        </a:rPr>
                        <m:t>k</m:t>
                      </m:r>
                      <m:d>
                        <m:dPr>
                          <m:ctrlPr>
                            <a:rPr lang="en-US" b="0" i="1" smtClean="0">
                              <a:solidFill>
                                <a:schemeClr val="bg2"/>
                              </a:solidFill>
                              <a:latin typeface="Cambria Math" panose="02040503050406030204" pitchFamily="18" charset="0"/>
                            </a:rPr>
                          </m:ctrlPr>
                        </m:dPr>
                        <m:e>
                          <m:r>
                            <m:rPr>
                              <m:sty m:val="p"/>
                            </m:rPr>
                            <a:rPr lang="en-US" b="0" i="0" smtClean="0">
                              <a:solidFill>
                                <a:schemeClr val="bg2"/>
                              </a:solidFill>
                              <a:latin typeface="Cambria Math" panose="02040503050406030204" pitchFamily="18" charset="0"/>
                            </a:rPr>
                            <m:t>a</m:t>
                          </m:r>
                          <m:r>
                            <a:rPr lang="en-US" b="0" i="0" smtClean="0">
                              <a:solidFill>
                                <a:schemeClr val="bg2"/>
                              </a:solidFill>
                              <a:latin typeface="Cambria Math" panose="02040503050406030204" pitchFamily="18" charset="0"/>
                            </a:rPr>
                            <m:t>,</m:t>
                          </m:r>
                          <m:r>
                            <m:rPr>
                              <m:sty m:val="p"/>
                            </m:rPr>
                            <a:rPr lang="en-US" b="0" i="0" smtClean="0">
                              <a:solidFill>
                                <a:schemeClr val="bg2"/>
                              </a:solidFill>
                              <a:latin typeface="Cambria Math" panose="02040503050406030204" pitchFamily="18" charset="0"/>
                            </a:rPr>
                            <m:t>b</m:t>
                          </m:r>
                        </m:e>
                      </m:d>
                      <m:r>
                        <a:rPr lang="en-US" b="0" i="0" smtClean="0">
                          <a:solidFill>
                            <a:schemeClr val="bg2"/>
                          </a:solidFill>
                          <a:latin typeface="Cambria Math" panose="02040503050406030204" pitchFamily="18" charset="0"/>
                        </a:rPr>
                        <m:t>=</m:t>
                      </m:r>
                      <m:f>
                        <m:fPr>
                          <m:ctrlPr>
                            <a:rPr lang="en-US" b="0" i="1" smtClean="0">
                              <a:solidFill>
                                <a:schemeClr val="bg2"/>
                              </a:solidFill>
                              <a:latin typeface="Cambria Math" panose="02040503050406030204" pitchFamily="18" charset="0"/>
                            </a:rPr>
                          </m:ctrlPr>
                        </m:fPr>
                        <m:num>
                          <m:sSup>
                            <m:sSupPr>
                              <m:ctrlPr>
                                <a:rPr lang="en-US" b="0" i="1" smtClean="0">
                                  <a:solidFill>
                                    <a:schemeClr val="bg2"/>
                                  </a:solidFill>
                                  <a:latin typeface="Cambria Math" panose="02040503050406030204" pitchFamily="18" charset="0"/>
                                </a:rPr>
                              </m:ctrlPr>
                            </m:sSupPr>
                            <m:e>
                              <m:r>
                                <m:rPr>
                                  <m:sty m:val="p"/>
                                </m:rPr>
                                <a:rPr lang="en-US" b="0" i="0" smtClean="0">
                                  <a:solidFill>
                                    <a:schemeClr val="bg2"/>
                                  </a:solidFill>
                                  <a:latin typeface="Cambria Math" panose="02040503050406030204" pitchFamily="18" charset="0"/>
                                </a:rPr>
                                <m:t>a</m:t>
                              </m:r>
                            </m:e>
                            <m:sup>
                              <m:r>
                                <m:rPr>
                                  <m:sty m:val="p"/>
                                </m:rPr>
                                <a:rPr lang="en-US" b="0" i="0" smtClean="0">
                                  <a:solidFill>
                                    <a:schemeClr val="bg2"/>
                                  </a:solidFill>
                                  <a:latin typeface="Cambria Math" panose="02040503050406030204" pitchFamily="18" charset="0"/>
                                </a:rPr>
                                <m:t>T</m:t>
                              </m:r>
                            </m:sup>
                          </m:sSup>
                          <m:r>
                            <m:rPr>
                              <m:sty m:val="p"/>
                            </m:rPr>
                            <a:rPr lang="en-US" b="0" i="0" smtClean="0">
                              <a:solidFill>
                                <a:schemeClr val="bg2"/>
                              </a:solidFill>
                              <a:latin typeface="Cambria Math" panose="02040503050406030204" pitchFamily="18" charset="0"/>
                            </a:rPr>
                            <m:t>b</m:t>
                          </m:r>
                        </m:num>
                        <m:den>
                          <m:d>
                            <m:dPr>
                              <m:begChr m:val="|"/>
                              <m:endChr m:val="|"/>
                              <m:ctrlPr>
                                <a:rPr lang="en-US" b="0" i="1" smtClean="0">
                                  <a:solidFill>
                                    <a:schemeClr val="bg2"/>
                                  </a:solidFill>
                                  <a:latin typeface="Cambria Math" panose="02040503050406030204" pitchFamily="18" charset="0"/>
                                </a:rPr>
                              </m:ctrlPr>
                            </m:dPr>
                            <m:e>
                              <m:r>
                                <m:rPr>
                                  <m:sty m:val="p"/>
                                </m:rPr>
                                <a:rPr lang="en-US" b="0" i="0" smtClean="0">
                                  <a:solidFill>
                                    <a:schemeClr val="bg2"/>
                                  </a:solidFill>
                                  <a:latin typeface="Cambria Math" panose="02040503050406030204" pitchFamily="18" charset="0"/>
                                </a:rPr>
                                <m:t>a</m:t>
                              </m:r>
                            </m:e>
                          </m:d>
                          <m:r>
                            <a:rPr lang="en-US" b="0" i="0" smtClean="0">
                              <a:solidFill>
                                <a:schemeClr val="bg2"/>
                              </a:solidFill>
                              <a:latin typeface="Cambria Math" panose="02040503050406030204" pitchFamily="18" charset="0"/>
                            </a:rPr>
                            <m:t>|</m:t>
                          </m:r>
                          <m:r>
                            <m:rPr>
                              <m:sty m:val="p"/>
                            </m:rPr>
                            <a:rPr lang="en-US" b="0" i="0" smtClean="0">
                              <a:solidFill>
                                <a:schemeClr val="bg2"/>
                              </a:solidFill>
                              <a:latin typeface="Cambria Math" panose="02040503050406030204" pitchFamily="18" charset="0"/>
                            </a:rPr>
                            <m:t>b</m:t>
                          </m:r>
                          <m:r>
                            <a:rPr lang="en-US" b="0" i="0" smtClean="0">
                              <a:solidFill>
                                <a:schemeClr val="bg2"/>
                              </a:solidFill>
                              <a:latin typeface="Cambria Math" panose="02040503050406030204" pitchFamily="18" charset="0"/>
                            </a:rPr>
                            <m:t>|</m:t>
                          </m:r>
                        </m:den>
                      </m:f>
                    </m:oMath>
                  </m:oMathPara>
                </a14:m>
                <a:endParaRPr lang="en-US" dirty="0">
                  <a:solidFill>
                    <a:schemeClr val="bg2"/>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85" name="Google Shape;185;p27"/>
              <p:cNvSpPr txBox="1">
                <a:spLocks noGrp="1" noRot="1" noChangeAspect="1" noMove="1" noResize="1" noEditPoints="1" noAdjustHandles="1" noChangeArrowheads="1" noChangeShapeType="1" noTextEdit="1"/>
              </p:cNvSpPr>
              <p:nvPr>
                <p:ph type="body" idx="2"/>
              </p:nvPr>
            </p:nvSpPr>
            <p:spPr>
              <a:xfrm>
                <a:off x="3729450" y="2078875"/>
                <a:ext cx="2226366" cy="2151220"/>
              </a:xfrm>
              <a:prstGeom prst="rect">
                <a:avLst/>
              </a:prstGeom>
              <a:blipFill>
                <a:blip r:embed="rId6"/>
                <a:stretch>
                  <a:fillRect l="-568"/>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BD843C4-258B-5A07-DA0B-AB263902F4FF}"/>
                  </a:ext>
                </a:extLst>
              </p:cNvPr>
              <p:cNvSpPr txBox="1"/>
              <p:nvPr/>
            </p:nvSpPr>
            <p:spPr>
              <a:xfrm>
                <a:off x="1044006" y="2903155"/>
                <a:ext cx="1829668" cy="612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CH" i="1" smtClean="0">
                              <a:solidFill>
                                <a:schemeClr val="bg2"/>
                              </a:solidFill>
                              <a:latin typeface="Cambria Math" panose="02040503050406030204" pitchFamily="18" charset="0"/>
                            </a:rPr>
                          </m:ctrlPr>
                        </m:naryPr>
                        <m:sub>
                          <m:r>
                            <m:rPr>
                              <m:brk m:alnAt="23"/>
                            </m:rP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=1</m:t>
                          </m:r>
                        </m:sub>
                        <m:sup>
                          <m:r>
                            <a:rPr lang="en-US" b="0" i="1" smtClean="0">
                              <a:solidFill>
                                <a:schemeClr val="bg2"/>
                              </a:solidFill>
                              <a:latin typeface="Cambria Math" panose="02040503050406030204" pitchFamily="18" charset="0"/>
                            </a:rPr>
                            <m:t>𝑛</m:t>
                          </m:r>
                        </m:sup>
                        <m:e>
                          <m:nary>
                            <m:naryPr>
                              <m:chr m:val="∑"/>
                              <m:ctrlPr>
                                <a:rPr lang="en-CH" i="1">
                                  <a:solidFill>
                                    <a:schemeClr val="bg2"/>
                                  </a:solidFill>
                                  <a:latin typeface="Cambria Math" panose="02040503050406030204" pitchFamily="18" charset="0"/>
                                </a:rPr>
                              </m:ctrlPr>
                            </m:naryPr>
                            <m:sub>
                              <m:r>
                                <a:rPr lang="en-US" b="0" i="1" smtClean="0">
                                  <a:solidFill>
                                    <a:schemeClr val="bg2"/>
                                  </a:solidFill>
                                  <a:latin typeface="Cambria Math" panose="02040503050406030204" pitchFamily="18" charset="0"/>
                                </a:rPr>
                                <m:t>𝑗</m:t>
                              </m:r>
                              <m:r>
                                <a:rPr lang="en-US" i="1">
                                  <a:solidFill>
                                    <a:schemeClr val="bg2"/>
                                  </a:solidFill>
                                  <a:latin typeface="Cambria Math" panose="02040503050406030204" pitchFamily="18" charset="0"/>
                                </a:rPr>
                                <m:t>=1</m:t>
                              </m:r>
                            </m:sub>
                            <m:sup>
                              <m:r>
                                <a:rPr lang="en-US" i="1">
                                  <a:solidFill>
                                    <a:schemeClr val="bg2"/>
                                  </a:solidFill>
                                  <a:latin typeface="Cambria Math" panose="02040503050406030204" pitchFamily="18" charset="0"/>
                                </a:rPr>
                                <m:t>𝑛</m:t>
                              </m:r>
                            </m:sup>
                            <m:e>
                              <m:r>
                                <a:rPr lang="en-US" b="0" i="1" smtClean="0">
                                  <a:solidFill>
                                    <a:schemeClr val="bg2"/>
                                  </a:solidFill>
                                  <a:latin typeface="Cambria Math" panose="02040503050406030204" pitchFamily="18" charset="0"/>
                                </a:rPr>
                                <m:t>𝑘</m:t>
                              </m:r>
                              <m:d>
                                <m:dPr>
                                  <m:ctrlPr>
                                    <a:rPr lang="en-US" b="0" i="1" smtClean="0">
                                      <a:solidFill>
                                        <a:schemeClr val="bg2"/>
                                      </a:solidFill>
                                      <a:latin typeface="Cambria Math" panose="02040503050406030204" pitchFamily="18" charset="0"/>
                                    </a:rPr>
                                  </m:ctrlPr>
                                </m:dPr>
                                <m:e>
                                  <m:sSub>
                                    <m:sSubPr>
                                      <m:ctrlPr>
                                        <a:rPr lang="en-US" b="0" i="1" smtClean="0">
                                          <a:solidFill>
                                            <a:schemeClr val="bg2"/>
                                          </a:solidFill>
                                          <a:latin typeface="Cambria Math" panose="02040503050406030204" pitchFamily="18" charset="0"/>
                                        </a:rPr>
                                      </m:ctrlPr>
                                    </m:sSubPr>
                                    <m:e>
                                      <m:r>
                                        <a:rPr lang="en-US" b="1" i="0" smtClean="0">
                                          <a:solidFill>
                                            <a:schemeClr val="bg2"/>
                                          </a:solidFill>
                                          <a:latin typeface="Cambria Math" panose="02040503050406030204" pitchFamily="18" charset="0"/>
                                        </a:rPr>
                                        <m:t>𝐱</m:t>
                                      </m:r>
                                    </m:e>
                                    <m:sub>
                                      <m:r>
                                        <a:rPr lang="en-US" b="0" i="1" smtClean="0">
                                          <a:solidFill>
                                            <a:schemeClr val="bg2"/>
                                          </a:solidFill>
                                          <a:latin typeface="Cambria Math" panose="02040503050406030204" pitchFamily="18" charset="0"/>
                                        </a:rPr>
                                        <m:t>𝑖</m:t>
                                      </m:r>
                                    </m:sub>
                                  </m:sSub>
                                  <m:r>
                                    <a:rPr lang="en-US" b="0" i="1" smtClean="0">
                                      <a:solidFill>
                                        <a:schemeClr val="bg2"/>
                                      </a:solidFill>
                                      <a:latin typeface="Cambria Math" panose="02040503050406030204" pitchFamily="18" charset="0"/>
                                    </a:rPr>
                                    <m:t>, </m:t>
                                  </m:r>
                                  <m:sSub>
                                    <m:sSubPr>
                                      <m:ctrlPr>
                                        <a:rPr lang="en-US" b="0" i="1" smtClean="0">
                                          <a:solidFill>
                                            <a:schemeClr val="bg2"/>
                                          </a:solidFill>
                                          <a:latin typeface="Cambria Math" panose="02040503050406030204" pitchFamily="18" charset="0"/>
                                        </a:rPr>
                                      </m:ctrlPr>
                                    </m:sSubPr>
                                    <m:e>
                                      <m:r>
                                        <a:rPr lang="en-US" b="1" i="0" smtClean="0">
                                          <a:solidFill>
                                            <a:schemeClr val="bg2"/>
                                          </a:solidFill>
                                          <a:latin typeface="Cambria Math" panose="02040503050406030204" pitchFamily="18" charset="0"/>
                                        </a:rPr>
                                        <m:t>𝐱</m:t>
                                      </m:r>
                                    </m:e>
                                    <m:sub>
                                      <m:r>
                                        <a:rPr lang="en-US" b="0" i="1" smtClean="0">
                                          <a:solidFill>
                                            <a:schemeClr val="bg2"/>
                                          </a:solidFill>
                                          <a:latin typeface="Cambria Math" panose="02040503050406030204" pitchFamily="18" charset="0"/>
                                        </a:rPr>
                                        <m:t>𝑗</m:t>
                                      </m:r>
                                    </m:sub>
                                  </m:sSub>
                                </m:e>
                              </m:d>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𝑐</m:t>
                                  </m:r>
                                </m:e>
                                <m:sub>
                                  <m:r>
                                    <a:rPr lang="en-US" b="0" i="1" smtClean="0">
                                      <a:solidFill>
                                        <a:schemeClr val="bg2"/>
                                      </a:solidFill>
                                      <a:latin typeface="Cambria Math" panose="02040503050406030204" pitchFamily="18" charset="0"/>
                                    </a:rPr>
                                    <m:t>𝑖</m:t>
                                  </m:r>
                                </m:sub>
                              </m:sSub>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𝑐</m:t>
                                  </m:r>
                                </m:e>
                                <m:sub>
                                  <m:r>
                                    <a:rPr lang="en-US" b="0" i="1" smtClean="0">
                                      <a:solidFill>
                                        <a:schemeClr val="bg2"/>
                                      </a:solidFill>
                                      <a:latin typeface="Cambria Math" panose="02040503050406030204" pitchFamily="18" charset="0"/>
                                    </a:rPr>
                                    <m:t>𝑗</m:t>
                                  </m:r>
                                </m:sub>
                              </m:sSub>
                              <m:r>
                                <a:rPr lang="en-US" b="0" i="1" smtClean="0">
                                  <a:solidFill>
                                    <a:schemeClr val="bg2"/>
                                  </a:solidFill>
                                  <a:latin typeface="Cambria Math" panose="02040503050406030204" pitchFamily="18" charset="0"/>
                                </a:rPr>
                                <m:t>≥0</m:t>
                              </m:r>
                            </m:e>
                          </m:nary>
                        </m:e>
                      </m:nary>
                    </m:oMath>
                  </m:oMathPara>
                </a14:m>
                <a:endParaRPr lang="en-CH" dirty="0">
                  <a:solidFill>
                    <a:schemeClr val="bg2"/>
                  </a:solidFill>
                </a:endParaRPr>
              </a:p>
            </p:txBody>
          </p:sp>
        </mc:Choice>
        <mc:Fallback>
          <p:sp>
            <p:nvSpPr>
              <p:cNvPr id="2" name="TextBox 1">
                <a:extLst>
                  <a:ext uri="{FF2B5EF4-FFF2-40B4-BE49-F238E27FC236}">
                    <a16:creationId xmlns:a16="http://schemas.microsoft.com/office/drawing/2014/main" id="{4BD843C4-258B-5A07-DA0B-AB263902F4FF}"/>
                  </a:ext>
                </a:extLst>
              </p:cNvPr>
              <p:cNvSpPr txBox="1">
                <a:spLocks noRot="1" noChangeAspect="1" noMove="1" noResize="1" noEditPoints="1" noAdjustHandles="1" noChangeArrowheads="1" noChangeShapeType="1" noTextEdit="1"/>
              </p:cNvSpPr>
              <p:nvPr/>
            </p:nvSpPr>
            <p:spPr>
              <a:xfrm>
                <a:off x="1044006" y="2903155"/>
                <a:ext cx="1829668" cy="612540"/>
              </a:xfrm>
              <a:prstGeom prst="rect">
                <a:avLst/>
              </a:prstGeom>
              <a:blipFill>
                <a:blip r:embed="rId7"/>
                <a:stretch>
                  <a:fillRect l="-35862" t="-114286" r="-1379" b="-173469"/>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3" name="Google Shape;185;p27">
                <a:extLst>
                  <a:ext uri="{FF2B5EF4-FFF2-40B4-BE49-F238E27FC236}">
                    <a16:creationId xmlns:a16="http://schemas.microsoft.com/office/drawing/2014/main" id="{37E9961F-75B7-6E83-CF84-2C7ACE17096B}"/>
                  </a:ext>
                </a:extLst>
              </p:cNvPr>
              <p:cNvSpPr txBox="1">
                <a:spLocks/>
              </p:cNvSpPr>
              <p:nvPr/>
            </p:nvSpPr>
            <p:spPr>
              <a:xfrm>
                <a:off x="6188184" y="2078874"/>
                <a:ext cx="2226366" cy="2699859"/>
              </a:xfrm>
              <a:prstGeom prst="rect">
                <a:avLst/>
              </a:prstGeom>
              <a:noFill/>
              <a:ln>
                <a:noFill/>
              </a:ln>
            </p:spPr>
            <p:txBody>
              <a:bodyPr spcFirstLastPara="1" wrap="square" lIns="91425" tIns="91425" rIns="91425" bIns="91425" numCol="2"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buFont typeface="Lato"/>
                  <a:buNone/>
                </a:pPr>
                <a:r>
                  <a:rPr lang="en-GB" dirty="0">
                    <a:solidFill>
                      <a:schemeClr val="bg2"/>
                    </a:solidFill>
                    <a:latin typeface="Lato" panose="020F0502020204030203" pitchFamily="34" charset="0"/>
                    <a:ea typeface="Lato" panose="020F0502020204030203" pitchFamily="34" charset="0"/>
                    <a:cs typeface="Lato" panose="020F0502020204030203" pitchFamily="34" charset="0"/>
                  </a:rPr>
                  <a:t>Polynomial kernel:</a:t>
                </a:r>
              </a:p>
              <a:p>
                <a:pPr marL="0" indent="0">
                  <a:buFont typeface="Lato"/>
                  <a:buNone/>
                </a:pPr>
                <a14:m>
                  <m:oMathPara xmlns:m="http://schemas.openxmlformats.org/officeDocument/2006/math">
                    <m:oMathParaPr>
                      <m:jc m:val="centerGroup"/>
                    </m:oMathParaPr>
                    <m:oMath xmlns:m="http://schemas.openxmlformats.org/officeDocument/2006/math">
                      <m:r>
                        <m:rPr>
                          <m:sty m:val="p"/>
                        </m:rPr>
                        <a:rPr lang="en-GB">
                          <a:solidFill>
                            <a:schemeClr val="bg2"/>
                          </a:solidFill>
                          <a:latin typeface="Cambria Math" panose="02040503050406030204" pitchFamily="18" charset="0"/>
                        </a:rPr>
                        <m:t>k</m:t>
                      </m:r>
                      <m:d>
                        <m:dPr>
                          <m:ctrlPr>
                            <a:rPr lang="ar-AE" i="1">
                              <a:solidFill>
                                <a:schemeClr val="bg2"/>
                              </a:solidFill>
                              <a:latin typeface="Cambria Math" panose="02040503050406030204" pitchFamily="18" charset="0"/>
                            </a:rPr>
                          </m:ctrlPr>
                        </m:dPr>
                        <m:e>
                          <m:r>
                            <m:rPr>
                              <m:sty m:val="p"/>
                            </m:rPr>
                            <a:rPr lang="en-GB">
                              <a:solidFill>
                                <a:schemeClr val="bg2"/>
                              </a:solidFill>
                              <a:latin typeface="Cambria Math" panose="02040503050406030204" pitchFamily="18" charset="0"/>
                            </a:rPr>
                            <m:t>a</m:t>
                          </m:r>
                          <m:r>
                            <a:rPr lang="en-GB">
                              <a:solidFill>
                                <a:schemeClr val="bg2"/>
                              </a:solidFill>
                              <a:latin typeface="Cambria Math" panose="02040503050406030204" pitchFamily="18" charset="0"/>
                            </a:rPr>
                            <m:t>,</m:t>
                          </m:r>
                          <m:r>
                            <m:rPr>
                              <m:sty m:val="p"/>
                            </m:rPr>
                            <a:rPr lang="en-GB">
                              <a:solidFill>
                                <a:schemeClr val="bg2"/>
                              </a:solidFill>
                              <a:latin typeface="Cambria Math" panose="02040503050406030204" pitchFamily="18" charset="0"/>
                            </a:rPr>
                            <m:t>b</m:t>
                          </m:r>
                        </m:e>
                      </m:d>
                      <m:r>
                        <a:rPr lang="ar-AE">
                          <a:solidFill>
                            <a:schemeClr val="bg2"/>
                          </a:solidFill>
                          <a:latin typeface="Cambria Math" panose="02040503050406030204" pitchFamily="18" charset="0"/>
                        </a:rPr>
                        <m:t>=</m:t>
                      </m:r>
                      <m:sSup>
                        <m:sSupPr>
                          <m:ctrlPr>
                            <a:rPr lang="ar-AE" i="1" smtClean="0">
                              <a:solidFill>
                                <a:schemeClr val="bg2"/>
                              </a:solidFill>
                              <a:latin typeface="Cambria Math" panose="02040503050406030204" pitchFamily="18" charset="0"/>
                            </a:rPr>
                          </m:ctrlPr>
                        </m:sSupPr>
                        <m:e>
                          <m:d>
                            <m:dPr>
                              <m:ctrlPr>
                                <a:rPr lang="ar-AE" i="1" smtClean="0">
                                  <a:solidFill>
                                    <a:schemeClr val="bg2"/>
                                  </a:solidFill>
                                  <a:latin typeface="Cambria Math" panose="02040503050406030204" pitchFamily="18" charset="0"/>
                                </a:rPr>
                              </m:ctrlPr>
                            </m:dPr>
                            <m:e>
                              <m:sSup>
                                <m:sSupPr>
                                  <m:ctrlPr>
                                    <a:rPr lang="ar-AE" i="1">
                                      <a:solidFill>
                                        <a:schemeClr val="bg2"/>
                                      </a:solidFill>
                                      <a:latin typeface="Cambria Math" panose="02040503050406030204" pitchFamily="18" charset="0"/>
                                    </a:rPr>
                                  </m:ctrlPr>
                                </m:sSupPr>
                                <m:e>
                                  <m:r>
                                    <m:rPr>
                                      <m:sty m:val="p"/>
                                    </m:rPr>
                                    <a:rPr lang="el-GR">
                                      <a:solidFill>
                                        <a:schemeClr val="bg2"/>
                                      </a:solidFill>
                                      <a:latin typeface="Cambria Math" panose="02040503050406030204" pitchFamily="18" charset="0"/>
                                      <a:ea typeface="Cambria Math" panose="02040503050406030204" pitchFamily="18" charset="0"/>
                                    </a:rPr>
                                    <m:t>γ</m:t>
                                  </m:r>
                                  <m:r>
                                    <m:rPr>
                                      <m:sty m:val="p"/>
                                    </m:rPr>
                                    <a:rPr lang="en-GB">
                                      <a:solidFill>
                                        <a:schemeClr val="bg2"/>
                                      </a:solidFill>
                                      <a:latin typeface="Cambria Math" panose="02040503050406030204" pitchFamily="18" charset="0"/>
                                    </a:rPr>
                                    <m:t>a</m:t>
                                  </m:r>
                                </m:e>
                                <m:sup>
                                  <m:r>
                                    <m:rPr>
                                      <m:sty m:val="p"/>
                                    </m:rPr>
                                    <a:rPr lang="en-GB">
                                      <a:solidFill>
                                        <a:schemeClr val="bg2"/>
                                      </a:solidFill>
                                      <a:latin typeface="Cambria Math" panose="02040503050406030204" pitchFamily="18" charset="0"/>
                                    </a:rPr>
                                    <m:t>T</m:t>
                                  </m:r>
                                </m:sup>
                              </m:sSup>
                              <m:r>
                                <m:rPr>
                                  <m:sty m:val="p"/>
                                </m:rPr>
                                <a:rPr lang="en-GB">
                                  <a:solidFill>
                                    <a:schemeClr val="bg2"/>
                                  </a:solidFill>
                                  <a:latin typeface="Cambria Math" panose="02040503050406030204" pitchFamily="18" charset="0"/>
                                </a:rPr>
                                <m:t>b</m:t>
                              </m:r>
                              <m:r>
                                <a:rPr lang="en-GB" smtClean="0">
                                  <a:solidFill>
                                    <a:schemeClr val="bg2"/>
                                  </a:solidFill>
                                  <a:latin typeface="Cambria Math" panose="02040503050406030204" pitchFamily="18" charset="0"/>
                                </a:rPr>
                                <m:t>+</m:t>
                              </m:r>
                              <m:r>
                                <m:rPr>
                                  <m:sty m:val="p"/>
                                </m:rPr>
                                <a:rPr lang="en-GB" smtClean="0">
                                  <a:solidFill>
                                    <a:schemeClr val="bg2"/>
                                  </a:solidFill>
                                  <a:latin typeface="Cambria Math" panose="02040503050406030204" pitchFamily="18" charset="0"/>
                                </a:rPr>
                                <m:t>c</m:t>
                              </m:r>
                            </m:e>
                          </m:d>
                        </m:e>
                        <m:sup>
                          <m:r>
                            <m:rPr>
                              <m:sty m:val="p"/>
                            </m:rPr>
                            <a:rPr lang="en-GB" smtClean="0">
                              <a:solidFill>
                                <a:schemeClr val="bg2"/>
                              </a:solidFill>
                              <a:latin typeface="Cambria Math" panose="02040503050406030204" pitchFamily="18" charset="0"/>
                            </a:rPr>
                            <m:t>d</m:t>
                          </m:r>
                        </m:sup>
                      </m:sSup>
                    </m:oMath>
                  </m:oMathPara>
                </a14:m>
                <a:endParaRPr lang="ar-AE" dirty="0">
                  <a:solidFill>
                    <a:schemeClr val="bg2"/>
                  </a:solidFill>
                  <a:latin typeface="Lato" panose="020F0502020204030203" pitchFamily="34" charset="0"/>
                  <a:ea typeface="Lato" panose="020F0502020204030203" pitchFamily="34" charset="0"/>
                  <a:cs typeface="Lato" panose="020F0502020204030203" pitchFamily="34" charset="0"/>
                </a:endParaRPr>
              </a:p>
              <a:p>
                <a:pPr marL="0" indent="0">
                  <a:buFont typeface="Lato"/>
                  <a:buNone/>
                </a:pPr>
                <a:endParaRPr lang="ar-AE" dirty="0">
                  <a:solidFill>
                    <a:schemeClr val="bg2"/>
                  </a:solidFill>
                  <a:latin typeface="Lato" panose="020F0502020204030203" pitchFamily="34" charset="0"/>
                  <a:ea typeface="Lato" panose="020F0502020204030203" pitchFamily="34" charset="0"/>
                  <a:cs typeface="Lato" panose="020F0502020204030203" pitchFamily="34" charset="0"/>
                </a:endParaRPr>
              </a:p>
              <a:p>
                <a:pPr marL="0" indent="0">
                  <a:buFont typeface="Lato"/>
                  <a:buNone/>
                </a:pPr>
                <a:r>
                  <a:rPr lang="en-GB" dirty="0">
                    <a:solidFill>
                      <a:schemeClr val="bg2"/>
                    </a:solidFill>
                    <a:latin typeface="Lato" panose="020F0502020204030203" pitchFamily="34" charset="0"/>
                    <a:ea typeface="Lato" panose="020F0502020204030203" pitchFamily="34" charset="0"/>
                    <a:cs typeface="Lato" panose="020F0502020204030203" pitchFamily="34" charset="0"/>
                  </a:rPr>
                  <a:t>Sigmoid kernel: </a:t>
                </a:r>
              </a:p>
              <a:p>
                <a:pPr marL="0" indent="0">
                  <a:buFont typeface="Lato"/>
                  <a:buNone/>
                </a:pPr>
                <a14:m>
                  <m:oMathPara xmlns:m="http://schemas.openxmlformats.org/officeDocument/2006/math">
                    <m:oMathParaPr>
                      <m:jc m:val="centerGroup"/>
                    </m:oMathParaPr>
                    <m:oMath xmlns:m="http://schemas.openxmlformats.org/officeDocument/2006/math">
                      <m:r>
                        <m:rPr>
                          <m:sty m:val="p"/>
                        </m:rPr>
                        <a:rPr lang="en-GB">
                          <a:solidFill>
                            <a:schemeClr val="bg2"/>
                          </a:solidFill>
                          <a:latin typeface="Cambria Math" panose="02040503050406030204" pitchFamily="18" charset="0"/>
                        </a:rPr>
                        <m:t>k</m:t>
                      </m:r>
                      <m:d>
                        <m:dPr>
                          <m:ctrlPr>
                            <a:rPr lang="ar-AE" i="1">
                              <a:solidFill>
                                <a:schemeClr val="bg2"/>
                              </a:solidFill>
                              <a:latin typeface="Cambria Math" panose="02040503050406030204" pitchFamily="18" charset="0"/>
                            </a:rPr>
                          </m:ctrlPr>
                        </m:dPr>
                        <m:e>
                          <m:r>
                            <m:rPr>
                              <m:sty m:val="p"/>
                            </m:rPr>
                            <a:rPr lang="en-GB">
                              <a:solidFill>
                                <a:schemeClr val="bg2"/>
                              </a:solidFill>
                              <a:latin typeface="Cambria Math" panose="02040503050406030204" pitchFamily="18" charset="0"/>
                            </a:rPr>
                            <m:t>a</m:t>
                          </m:r>
                          <m:r>
                            <a:rPr lang="en-GB">
                              <a:solidFill>
                                <a:schemeClr val="bg2"/>
                              </a:solidFill>
                              <a:latin typeface="Cambria Math" panose="02040503050406030204" pitchFamily="18" charset="0"/>
                            </a:rPr>
                            <m:t>,</m:t>
                          </m:r>
                          <m:r>
                            <m:rPr>
                              <m:sty m:val="p"/>
                            </m:rPr>
                            <a:rPr lang="en-GB">
                              <a:solidFill>
                                <a:schemeClr val="bg2"/>
                              </a:solidFill>
                              <a:latin typeface="Cambria Math" panose="02040503050406030204" pitchFamily="18" charset="0"/>
                            </a:rPr>
                            <m:t>b</m:t>
                          </m:r>
                        </m:e>
                      </m:d>
                      <m:r>
                        <a:rPr lang="ar-AE">
                          <a:solidFill>
                            <a:schemeClr val="bg2"/>
                          </a:solidFill>
                          <a:latin typeface="Cambria Math" panose="02040503050406030204" pitchFamily="18" charset="0"/>
                        </a:rPr>
                        <m:t>=</m:t>
                      </m:r>
                      <m:r>
                        <m:rPr>
                          <m:sty m:val="p"/>
                        </m:rPr>
                        <a:rPr lang="en-GB">
                          <a:solidFill>
                            <a:schemeClr val="bg2"/>
                          </a:solidFill>
                          <a:latin typeface="Cambria Math" panose="02040503050406030204" pitchFamily="18" charset="0"/>
                        </a:rPr>
                        <m:t>tanh</m:t>
                      </m:r>
                      <m:d>
                        <m:dPr>
                          <m:ctrlPr>
                            <a:rPr lang="ar-AE" i="1">
                              <a:solidFill>
                                <a:schemeClr val="bg2"/>
                              </a:solidFill>
                              <a:latin typeface="Cambria Math" panose="02040503050406030204" pitchFamily="18" charset="0"/>
                            </a:rPr>
                          </m:ctrlPr>
                        </m:dPr>
                        <m:e>
                          <m:sSup>
                            <m:sSupPr>
                              <m:ctrlPr>
                                <a:rPr lang="ar-AE" i="1">
                                  <a:solidFill>
                                    <a:schemeClr val="bg2"/>
                                  </a:solidFill>
                                  <a:latin typeface="Cambria Math" panose="02040503050406030204" pitchFamily="18" charset="0"/>
                                </a:rPr>
                              </m:ctrlPr>
                            </m:sSupPr>
                            <m:e>
                              <m:r>
                                <m:rPr>
                                  <m:sty m:val="p"/>
                                </m:rPr>
                                <a:rPr lang="el-GR">
                                  <a:solidFill>
                                    <a:schemeClr val="bg2"/>
                                  </a:solidFill>
                                  <a:latin typeface="Cambria Math" panose="02040503050406030204" pitchFamily="18" charset="0"/>
                                  <a:ea typeface="Cambria Math" panose="02040503050406030204" pitchFamily="18" charset="0"/>
                                </a:rPr>
                                <m:t>γ</m:t>
                              </m:r>
                              <m:r>
                                <m:rPr>
                                  <m:sty m:val="p"/>
                                </m:rPr>
                                <a:rPr lang="en-GB">
                                  <a:solidFill>
                                    <a:schemeClr val="bg2"/>
                                  </a:solidFill>
                                  <a:latin typeface="Cambria Math" panose="02040503050406030204" pitchFamily="18" charset="0"/>
                                </a:rPr>
                                <m:t>a</m:t>
                              </m:r>
                            </m:e>
                            <m:sup>
                              <m:r>
                                <m:rPr>
                                  <m:sty m:val="p"/>
                                </m:rPr>
                                <a:rPr lang="en-GB">
                                  <a:solidFill>
                                    <a:schemeClr val="bg2"/>
                                  </a:solidFill>
                                  <a:latin typeface="Cambria Math" panose="02040503050406030204" pitchFamily="18" charset="0"/>
                                </a:rPr>
                                <m:t>T</m:t>
                              </m:r>
                            </m:sup>
                          </m:sSup>
                          <m:r>
                            <m:rPr>
                              <m:sty m:val="p"/>
                            </m:rPr>
                            <a:rPr lang="en-GB">
                              <a:solidFill>
                                <a:schemeClr val="bg2"/>
                              </a:solidFill>
                              <a:latin typeface="Cambria Math" panose="02040503050406030204" pitchFamily="18" charset="0"/>
                            </a:rPr>
                            <m:t>b</m:t>
                          </m:r>
                          <m:r>
                            <a:rPr lang="en-GB">
                              <a:solidFill>
                                <a:schemeClr val="bg2"/>
                              </a:solidFill>
                              <a:latin typeface="Cambria Math" panose="02040503050406030204" pitchFamily="18" charset="0"/>
                            </a:rPr>
                            <m:t>+</m:t>
                          </m:r>
                          <m:r>
                            <m:rPr>
                              <m:sty m:val="p"/>
                            </m:rPr>
                            <a:rPr lang="en-GB">
                              <a:solidFill>
                                <a:schemeClr val="bg2"/>
                              </a:solidFill>
                              <a:latin typeface="Cambria Math" panose="02040503050406030204" pitchFamily="18" charset="0"/>
                            </a:rPr>
                            <m:t>c</m:t>
                          </m:r>
                        </m:e>
                      </m:d>
                    </m:oMath>
                  </m:oMathPara>
                </a14:m>
                <a:endParaRPr lang="ar-AE" dirty="0">
                  <a:solidFill>
                    <a:schemeClr val="bg2"/>
                  </a:solidFill>
                  <a:latin typeface="Lato" panose="020F0502020204030203" pitchFamily="34" charset="0"/>
                  <a:ea typeface="Lato" panose="020F0502020204030203" pitchFamily="34" charset="0"/>
                  <a:cs typeface="Lato" panose="020F0502020204030203" pitchFamily="34" charset="0"/>
                </a:endParaRPr>
              </a:p>
              <a:p>
                <a:pPr marL="0" indent="0">
                  <a:buFont typeface="Lato"/>
                  <a:buNone/>
                </a:pPr>
                <a:endParaRPr lang="ar-AE" dirty="0">
                  <a:solidFill>
                    <a:schemeClr val="bg2"/>
                  </a:solidFill>
                  <a:latin typeface="Lato" panose="020F0502020204030203" pitchFamily="34" charset="0"/>
                  <a:ea typeface="Lato" panose="020F0502020204030203" pitchFamily="34" charset="0"/>
                  <a:cs typeface="Lato" panose="020F0502020204030203" pitchFamily="34" charset="0"/>
                </a:endParaRPr>
              </a:p>
              <a:p>
                <a:pPr marL="0" indent="0">
                  <a:spcBef>
                    <a:spcPts val="1200"/>
                  </a:spcBef>
                  <a:spcAft>
                    <a:spcPts val="1200"/>
                  </a:spcAft>
                  <a:buFont typeface="Lato"/>
                  <a:buNone/>
                </a:pPr>
                <a:r>
                  <a:rPr lang="en-GB" dirty="0">
                    <a:solidFill>
                      <a:schemeClr val="bg2"/>
                    </a:solidFill>
                    <a:latin typeface="Lato" panose="020F0502020204030203" pitchFamily="34" charset="0"/>
                    <a:ea typeface="Lato" panose="020F0502020204030203" pitchFamily="34" charset="0"/>
                    <a:cs typeface="Lato" panose="020F0502020204030203" pitchFamily="34" charset="0"/>
                  </a:rPr>
                  <a:t>and many more…</a:t>
                </a:r>
              </a:p>
            </p:txBody>
          </p:sp>
        </mc:Choice>
        <mc:Fallback xmlns="">
          <p:sp>
            <p:nvSpPr>
              <p:cNvPr id="3" name="Google Shape;185;p27">
                <a:extLst>
                  <a:ext uri="{FF2B5EF4-FFF2-40B4-BE49-F238E27FC236}">
                    <a16:creationId xmlns:a16="http://schemas.microsoft.com/office/drawing/2014/main" id="{37E9961F-75B7-6E83-CF84-2C7ACE17096B}"/>
                  </a:ext>
                </a:extLst>
              </p:cNvPr>
              <p:cNvSpPr txBox="1">
                <a:spLocks noRot="1" noChangeAspect="1" noMove="1" noResize="1" noEditPoints="1" noAdjustHandles="1" noChangeArrowheads="1" noChangeShapeType="1" noTextEdit="1"/>
              </p:cNvSpPr>
              <p:nvPr/>
            </p:nvSpPr>
            <p:spPr>
              <a:xfrm>
                <a:off x="6188184" y="2078874"/>
                <a:ext cx="2226366" cy="2699859"/>
              </a:xfrm>
              <a:prstGeom prst="rect">
                <a:avLst/>
              </a:prstGeom>
              <a:blipFill>
                <a:blip r:embed="rId8"/>
                <a:stretch>
                  <a:fillRect l="-568"/>
                </a:stretch>
              </a:blipFill>
              <a:ln>
                <a:noFill/>
              </a:ln>
            </p:spPr>
            <p:txBody>
              <a:bodyPr/>
              <a:lstStyle/>
              <a:p>
                <a:r>
                  <a:rPr lang="en-CH">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2">
                                            <p:txEl>
                                              <p:pRg st="0" end="0"/>
                                            </p:txEl>
                                          </p:spTgt>
                                        </p:tgtEl>
                                        <p:attrNameLst>
                                          <p:attrName>style.visibility</p:attrName>
                                        </p:attrNameLst>
                                      </p:cBhvr>
                                      <p:to>
                                        <p:strVal val="visible"/>
                                      </p:to>
                                    </p:set>
                                    <p:animEffect transition="in" filter="fade">
                                      <p:cBhvr>
                                        <p:cTn id="12" dur="500"/>
                                        <p:tgtEl>
                                          <p:spTgt spid="1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5">
                                            <p:txEl>
                                              <p:pRg st="0" end="0"/>
                                            </p:txEl>
                                          </p:spTgt>
                                        </p:tgtEl>
                                        <p:attrNameLst>
                                          <p:attrName>style.visibility</p:attrName>
                                        </p:attrNameLst>
                                      </p:cBhvr>
                                      <p:to>
                                        <p:strVal val="visible"/>
                                      </p:to>
                                    </p:set>
                                    <p:animEffect transition="in" filter="fade">
                                      <p:cBhvr>
                                        <p:cTn id="22" dur="500"/>
                                        <p:tgtEl>
                                          <p:spTgt spid="18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5">
                                            <p:txEl>
                                              <p:pRg st="1" end="1"/>
                                            </p:txEl>
                                          </p:spTgt>
                                        </p:tgtEl>
                                        <p:attrNameLst>
                                          <p:attrName>style.visibility</p:attrName>
                                        </p:attrNameLst>
                                      </p:cBhvr>
                                      <p:to>
                                        <p:strVal val="visible"/>
                                      </p:to>
                                    </p:set>
                                    <p:animEffect transition="in" filter="fade">
                                      <p:cBhvr>
                                        <p:cTn id="27" dur="500"/>
                                        <p:tgtEl>
                                          <p:spTgt spid="18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5">
                                            <p:txEl>
                                              <p:pRg st="3" end="3"/>
                                            </p:txEl>
                                          </p:spTgt>
                                        </p:tgtEl>
                                        <p:attrNameLst>
                                          <p:attrName>style.visibility</p:attrName>
                                        </p:attrNameLst>
                                      </p:cBhvr>
                                      <p:to>
                                        <p:strVal val="visible"/>
                                      </p:to>
                                    </p:set>
                                    <p:animEffect transition="in" filter="fade">
                                      <p:cBhvr>
                                        <p:cTn id="32" dur="500"/>
                                        <p:tgtEl>
                                          <p:spTgt spid="18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5">
                                            <p:txEl>
                                              <p:pRg st="4" end="4"/>
                                            </p:txEl>
                                          </p:spTgt>
                                        </p:tgtEl>
                                        <p:attrNameLst>
                                          <p:attrName>style.visibility</p:attrName>
                                        </p:attrNameLst>
                                      </p:cBhvr>
                                      <p:to>
                                        <p:strVal val="visible"/>
                                      </p:to>
                                    </p:set>
                                    <p:animEffect transition="in" filter="fade">
                                      <p:cBhvr>
                                        <p:cTn id="37" dur="500"/>
                                        <p:tgtEl>
                                          <p:spTgt spid="185">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82" grpId="0" build="p"/>
      <p:bldP spid="185" grpId="0" build="p"/>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dirty="0"/>
              <a:t>So, why does this matter?</a:t>
            </a:r>
            <a:endParaRPr dirty="0"/>
          </a:p>
        </p:txBody>
      </p:sp>
      <p:sp>
        <p:nvSpPr>
          <p:cNvPr id="191" name="Google Shape;191;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I’m glad you asked.</a:t>
            </a:r>
            <a:endParaRPr dirty="0"/>
          </a:p>
        </p:txBody>
      </p:sp>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F6164CA7-3279-E57C-5914-122D7C5213E2}"/>
                  </a:ext>
                </a:extLst>
              </p:cNvPr>
              <p:cNvSpPr>
                <a:spLocks noGrp="1"/>
              </p:cNvSpPr>
              <p:nvPr>
                <p:ph type="body" idx="2"/>
              </p:nvPr>
            </p:nvSpPr>
            <p:spPr>
              <a:xfrm>
                <a:off x="2679590" y="2511175"/>
                <a:ext cx="5738314" cy="2261100"/>
              </a:xfrm>
            </p:spPr>
            <p:txBody>
              <a:bodyPr/>
              <a:lstStyle/>
              <a:p>
                <a:pPr marL="146050" indent="0">
                  <a:buNone/>
                </a:pPr>
                <a:r>
                  <a:rPr lang="en-CH" dirty="0"/>
                  <a:t>If there exists magical matrix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ϕ</m:t>
                    </m:r>
                  </m:oMath>
                </a14:m>
                <a:r>
                  <a:rPr lang="en-CH" dirty="0"/>
                  <a:t> for which </a:t>
                </a:r>
                <a14:m>
                  <m:oMath xmlns:m="http://schemas.openxmlformats.org/officeDocument/2006/math">
                    <m:r>
                      <m:rPr>
                        <m:sty m:val="p"/>
                      </m:rPr>
                      <a:rPr lang="en-US" b="0" i="0" smtClean="0">
                        <a:latin typeface="Cambria Math" panose="02040503050406030204" pitchFamily="18" charset="0"/>
                      </a:rPr>
                      <m:t>K</m:t>
                    </m:r>
                  </m:oMath>
                </a14:m>
                <a:r>
                  <a:rPr lang="en-CH" dirty="0"/>
                  <a:t> is the dot product of </a:t>
                </a:r>
                <a14:m>
                  <m:oMath xmlns:m="http://schemas.openxmlformats.org/officeDocument/2006/math">
                    <m:r>
                      <m:rPr>
                        <m:sty m:val="p"/>
                      </m:rPr>
                      <a:rPr lang="el-GR" i="1">
                        <a:latin typeface="Cambria Math" panose="02040503050406030204" pitchFamily="18" charset="0"/>
                        <a:ea typeface="Cambria Math" panose="02040503050406030204" pitchFamily="18" charset="0"/>
                      </a:rPr>
                      <m:t>ϕ</m:t>
                    </m:r>
                  </m:oMath>
                </a14:m>
                <a:r>
                  <a:rPr lang="en-CH" dirty="0"/>
                  <a:t>, then </a:t>
                </a:r>
                <a:r>
                  <a:rPr lang="en-CH" b="1" dirty="0"/>
                  <a:t>any function</a:t>
                </a:r>
                <a:r>
                  <a:rPr lang="en-CH" dirty="0"/>
                  <a:t> that operates on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X</m:t>
                    </m:r>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X</m:t>
                        </m:r>
                      </m:e>
                      <m:sup>
                        <m:r>
                          <m:rPr>
                            <m:sty m:val="p"/>
                          </m:rPr>
                          <a:rPr lang="en-US" b="0" i="0" smtClean="0">
                            <a:latin typeface="Cambria Math" panose="02040503050406030204" pitchFamily="18" charset="0"/>
                            <a:ea typeface="Cambria Math" panose="02040503050406030204" pitchFamily="18" charset="0"/>
                          </a:rPr>
                          <m:t>T</m:t>
                        </m:r>
                      </m:sup>
                    </m:sSup>
                  </m:oMath>
                </a14:m>
                <a:r>
                  <a:rPr lang="en-CH" dirty="0"/>
                  <a:t> (and often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m:rPr>
                            <m:sty m:val="p"/>
                          </m:rPr>
                          <a:rPr lang="en-US" i="0">
                            <a:latin typeface="Cambria Math" panose="02040503050406030204" pitchFamily="18" charset="0"/>
                            <a:ea typeface="Cambria Math" panose="02040503050406030204" pitchFamily="18" charset="0"/>
                          </a:rPr>
                          <m:t>X</m:t>
                        </m:r>
                      </m:e>
                      <m:sup>
                        <m:r>
                          <m:rPr>
                            <m:sty m:val="p"/>
                          </m:rPr>
                          <a:rPr lang="en-US" b="0" i="0" smtClean="0">
                            <a:latin typeface="Cambria Math" panose="02040503050406030204" pitchFamily="18" charset="0"/>
                            <a:ea typeface="Cambria Math" panose="02040503050406030204" pitchFamily="18" charset="0"/>
                          </a:rPr>
                          <m:t>T</m:t>
                        </m:r>
                      </m:sup>
                    </m:sSup>
                    <m:r>
                      <m:rPr>
                        <m:sty m:val="p"/>
                      </m:rPr>
                      <a:rPr lang="en-US" b="0" i="0" smtClean="0">
                        <a:latin typeface="Cambria Math" panose="02040503050406030204" pitchFamily="18" charset="0"/>
                        <a:ea typeface="Cambria Math" panose="02040503050406030204" pitchFamily="18" charset="0"/>
                      </a:rPr>
                      <m:t>X</m:t>
                    </m:r>
                    <m:r>
                      <a:rPr lang="en-US" b="0" i="0" smtClean="0">
                        <a:latin typeface="Cambria Math" panose="02040503050406030204" pitchFamily="18" charset="0"/>
                        <a:ea typeface="Cambria Math" panose="02040503050406030204" pitchFamily="18" charset="0"/>
                      </a:rPr>
                      <m:t>)</m:t>
                    </m:r>
                  </m:oMath>
                </a14:m>
                <a:r>
                  <a:rPr lang="en-CH" dirty="0"/>
                  <a:t> can be reformulated to account for non-linearity.</a:t>
                </a:r>
              </a:p>
              <a:p>
                <a:pPr marL="146050" indent="0">
                  <a:buNone/>
                </a:pPr>
                <a:endParaRPr lang="en-CH" dirty="0"/>
              </a:p>
              <a:p>
                <a:pPr marL="146050" indent="0">
                  <a:buNone/>
                </a:pPr>
                <a:r>
                  <a:rPr lang="en-CH" dirty="0"/>
                  <a:t>including PCA, giving us Kernel PCA!</a:t>
                </a:r>
              </a:p>
              <a:p>
                <a:pPr marL="146050" indent="0">
                  <a:buNone/>
                </a:pPr>
                <a:endParaRPr lang="en-CH" dirty="0"/>
              </a:p>
              <a:p>
                <a:pPr marL="146050" indent="0">
                  <a:buNone/>
                </a:pPr>
                <a:r>
                  <a:rPr lang="en-CH" dirty="0"/>
                  <a:t>This also allows for non-linear regression via kernel ridge regression.</a:t>
                </a:r>
              </a:p>
            </p:txBody>
          </p:sp>
        </mc:Choice>
        <mc:Fallback xmlns="">
          <p:sp>
            <p:nvSpPr>
              <p:cNvPr id="2" name="Text Placeholder 1">
                <a:extLst>
                  <a:ext uri="{FF2B5EF4-FFF2-40B4-BE49-F238E27FC236}">
                    <a16:creationId xmlns:a16="http://schemas.microsoft.com/office/drawing/2014/main" id="{F6164CA7-3279-E57C-5914-122D7C5213E2}"/>
                  </a:ext>
                </a:extLst>
              </p:cNvPr>
              <p:cNvSpPr>
                <a:spLocks noGrp="1" noRot="1" noChangeAspect="1" noMove="1" noResize="1" noEditPoints="1" noAdjustHandles="1" noChangeArrowheads="1" noChangeShapeType="1" noTextEdit="1"/>
              </p:cNvSpPr>
              <p:nvPr>
                <p:ph type="body" idx="2"/>
              </p:nvPr>
            </p:nvSpPr>
            <p:spPr>
              <a:xfrm>
                <a:off x="2679590" y="2511175"/>
                <a:ext cx="5738314" cy="2261100"/>
              </a:xfrm>
              <a:blipFill>
                <a:blip r:embed="rId3"/>
                <a:stretch>
                  <a:fillRect r="-221"/>
                </a:stretch>
              </a:blipFill>
            </p:spPr>
            <p:txBody>
              <a:bodyPr/>
              <a:lstStyle/>
              <a:p>
                <a:r>
                  <a:rPr lang="en-CH">
                    <a:noFill/>
                  </a:rPr>
                  <a:t> </a:t>
                </a:r>
              </a:p>
            </p:txBody>
          </p:sp>
        </mc:Fallback>
      </mc:AlternateContent>
      <p:pic>
        <p:nvPicPr>
          <p:cNvPr id="192" name="Google Shape;192;p28"/>
          <p:cNvPicPr preferRelativeResize="0"/>
          <p:nvPr/>
        </p:nvPicPr>
        <p:blipFill>
          <a:blip r:embed="rId4">
            <a:alphaModFix/>
          </a:blip>
          <a:stretch>
            <a:fillRect/>
          </a:stretch>
        </p:blipFill>
        <p:spPr>
          <a:xfrm>
            <a:off x="669175" y="2571750"/>
            <a:ext cx="1624549" cy="2200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1">
                                            <p:txEl>
                                              <p:pRg st="0" end="0"/>
                                            </p:txEl>
                                          </p:spTgt>
                                        </p:tgtEl>
                                        <p:attrNameLst>
                                          <p:attrName>style.visibility</p:attrName>
                                        </p:attrNameLst>
                                      </p:cBhvr>
                                      <p:to>
                                        <p:strVal val="visible"/>
                                      </p:to>
                                    </p:set>
                                    <p:animEffect transition="in" filter="fade">
                                      <p:cBhvr>
                                        <p:cTn id="10" dur="500"/>
                                        <p:tgtEl>
                                          <p:spTgt spid="1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build="p"/>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dirty="0"/>
              <a:t>So, why does this matter?</a:t>
            </a:r>
            <a:endParaRPr dirty="0"/>
          </a:p>
        </p:txBody>
      </p:sp>
      <p:sp>
        <p:nvSpPr>
          <p:cNvPr id="191" name="Google Shape;191;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I’m glad you asked.</a:t>
            </a:r>
            <a:endParaRPr dirty="0"/>
          </a:p>
        </p:txBody>
      </p:sp>
      <p:pic>
        <p:nvPicPr>
          <p:cNvPr id="192" name="Google Shape;192;p28"/>
          <p:cNvPicPr preferRelativeResize="0"/>
          <p:nvPr/>
        </p:nvPicPr>
        <p:blipFill>
          <a:blip r:embed="rId3">
            <a:alphaModFix/>
          </a:blip>
          <a:stretch>
            <a:fillRect/>
          </a:stretch>
        </p:blipFill>
        <p:spPr>
          <a:xfrm>
            <a:off x="669175" y="2571750"/>
            <a:ext cx="1624549" cy="2200525"/>
          </a:xfrm>
          <a:prstGeom prst="rect">
            <a:avLst/>
          </a:prstGeom>
          <a:noFill/>
          <a:ln>
            <a:noFill/>
          </a:ln>
        </p:spPr>
      </p:pic>
      <p:pic>
        <p:nvPicPr>
          <p:cNvPr id="5" name="Picture 2">
            <a:extLst>
              <a:ext uri="{FF2B5EF4-FFF2-40B4-BE49-F238E27FC236}">
                <a16:creationId xmlns:a16="http://schemas.microsoft.com/office/drawing/2014/main" id="{934B02B9-0F62-0D8C-98EF-30F2124FA1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854" b="12697"/>
          <a:stretch/>
        </p:blipFill>
        <p:spPr bwMode="auto">
          <a:xfrm>
            <a:off x="2293724" y="2507389"/>
            <a:ext cx="3496561" cy="23816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12CBA3C-3422-EA66-CB4E-CB37BDEFF80A}"/>
              </a:ext>
            </a:extLst>
          </p:cNvPr>
          <p:cNvPicPr>
            <a:picLocks noChangeAspect="1" noChangeArrowheads="1"/>
          </p:cNvPicPr>
          <p:nvPr/>
        </p:nvPicPr>
        <p:blipFill>
          <a:blip r:embed="rId5"/>
          <a:srcRect/>
          <a:stretch/>
        </p:blipFill>
        <p:spPr bwMode="auto">
          <a:xfrm>
            <a:off x="5951795" y="2571825"/>
            <a:ext cx="2926076" cy="223951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E2F21F07-6F6D-CC3D-2C6A-6DBD8F7DD36E}"/>
              </a:ext>
            </a:extLst>
          </p:cNvPr>
          <p:cNvCxnSpPr>
            <a:cxnSpLocks/>
            <a:stCxn id="5" idx="3"/>
            <a:endCxn id="6" idx="1"/>
          </p:cNvCxnSpPr>
          <p:nvPr/>
        </p:nvCxnSpPr>
        <p:spPr>
          <a:xfrm flipV="1">
            <a:off x="5790285" y="3691581"/>
            <a:ext cx="161510" cy="6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54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85E8-9D85-16F9-1C2F-8664E5A65170}"/>
              </a:ext>
            </a:extLst>
          </p:cNvPr>
          <p:cNvSpPr>
            <a:spLocks noGrp="1"/>
          </p:cNvSpPr>
          <p:nvPr>
            <p:ph type="title"/>
          </p:nvPr>
        </p:nvSpPr>
        <p:spPr/>
        <p:txBody>
          <a:bodyPr>
            <a:normAutofit fontScale="90000"/>
          </a:bodyPr>
          <a:lstStyle/>
          <a:p>
            <a:r>
              <a:rPr lang="en-CH" b="0" dirty="0"/>
              <a:t>Kernels have some nuance for chemical systems.</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957C556A-A796-F509-3CD1-637EA6FC9AB4}"/>
                  </a:ext>
                </a:extLst>
              </p:cNvPr>
              <p:cNvSpPr>
                <a:spLocks noGrp="1"/>
              </p:cNvSpPr>
              <p:nvPr>
                <p:ph type="body" idx="1"/>
              </p:nvPr>
            </p:nvSpPr>
            <p:spPr>
              <a:xfrm>
                <a:off x="729450" y="1853850"/>
                <a:ext cx="7688700" cy="2955655"/>
              </a:xfrm>
            </p:spPr>
            <p:txBody>
              <a:bodyPr/>
              <a:lstStyle/>
              <a:p>
                <a:pPr marL="146050" indent="0">
                  <a:buNone/>
                </a:pPr>
                <a:r>
                  <a:rPr lang="en-CH" dirty="0"/>
                  <a:t>If our samples are molecular configurations or materials structures, we’re often tempted to represent the system by an average or sum over all of its atoms.</a:t>
                </a:r>
              </a:p>
              <a:p>
                <a:pPr marL="146050" indent="0">
                  <a:buNone/>
                </a:pPr>
                <a:endParaRPr lang="en-CH" dirty="0"/>
              </a:p>
              <a:p>
                <a:pPr marL="146050" indent="0">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bg2"/>
                              </a:solidFill>
                              <a:latin typeface="Cambria Math" panose="02040503050406030204" pitchFamily="18" charset="0"/>
                              <a:ea typeface="Cambria Math" panose="02040503050406030204" pitchFamily="18" charset="0"/>
                            </a:rPr>
                          </m:ctrlPr>
                        </m:sSubPr>
                        <m:e>
                          <m:r>
                            <m:rPr>
                              <m:sty m:val="p"/>
                            </m:rPr>
                            <a:rPr lang="en-US" sz="1200" i="0" smtClean="0">
                              <a:solidFill>
                                <a:schemeClr val="bg2"/>
                              </a:solidFill>
                              <a:latin typeface="Cambria Math" panose="02040503050406030204" pitchFamily="18" charset="0"/>
                              <a:ea typeface="Cambria Math" panose="02040503050406030204" pitchFamily="18" charset="0"/>
                            </a:rPr>
                            <m:t>X</m:t>
                          </m:r>
                        </m:e>
                        <m:sub>
                          <m:r>
                            <m:rPr>
                              <m:sty m:val="p"/>
                            </m:rPr>
                            <a:rPr lang="en-US" sz="1200" b="0" i="0" smtClean="0">
                              <a:solidFill>
                                <a:schemeClr val="bg2"/>
                              </a:solidFill>
                              <a:latin typeface="Cambria Math" panose="02040503050406030204" pitchFamily="18" charset="0"/>
                              <a:ea typeface="Cambria Math" panose="02040503050406030204" pitchFamily="18" charset="0"/>
                            </a:rPr>
                            <m:t>A</m:t>
                          </m:r>
                        </m:sub>
                      </m:sSub>
                      <m:r>
                        <a:rPr lang="en-US" sz="1200" b="0" i="0" smtClean="0">
                          <a:solidFill>
                            <a:schemeClr val="bg2"/>
                          </a:solidFill>
                          <a:latin typeface="Cambria Math" panose="02040503050406030204" pitchFamily="18" charset="0"/>
                          <a:ea typeface="Cambria Math" panose="02040503050406030204" pitchFamily="18" charset="0"/>
                        </a:rPr>
                        <m:t>=</m:t>
                      </m:r>
                      <m:f>
                        <m:fPr>
                          <m:ctrlPr>
                            <a:rPr lang="en-US" sz="1200" b="0" i="1" smtClean="0">
                              <a:solidFill>
                                <a:schemeClr val="bg2"/>
                              </a:solidFill>
                              <a:latin typeface="Cambria Math" panose="02040503050406030204" pitchFamily="18" charset="0"/>
                              <a:ea typeface="Cambria Math" panose="02040503050406030204" pitchFamily="18" charset="0"/>
                            </a:rPr>
                          </m:ctrlPr>
                        </m:fPr>
                        <m:num>
                          <m:r>
                            <a:rPr lang="en-US" sz="1200" b="0" i="0" smtClean="0">
                              <a:solidFill>
                                <a:schemeClr val="bg2"/>
                              </a:solidFill>
                              <a:latin typeface="Cambria Math" panose="02040503050406030204" pitchFamily="18" charset="0"/>
                              <a:ea typeface="Cambria Math" panose="02040503050406030204" pitchFamily="18" charset="0"/>
                            </a:rPr>
                            <m:t>1</m:t>
                          </m:r>
                        </m:num>
                        <m:den>
                          <m:sSub>
                            <m:sSubPr>
                              <m:ctrlPr>
                                <a:rPr lang="en-US" sz="1200" b="0" i="1" smtClean="0">
                                  <a:solidFill>
                                    <a:schemeClr val="bg2"/>
                                  </a:solidFill>
                                  <a:latin typeface="Cambria Math" panose="02040503050406030204" pitchFamily="18" charset="0"/>
                                  <a:ea typeface="Cambria Math" panose="02040503050406030204" pitchFamily="18" charset="0"/>
                                </a:rPr>
                              </m:ctrlPr>
                            </m:sSubPr>
                            <m:e>
                              <m:r>
                                <m:rPr>
                                  <m:sty m:val="p"/>
                                </m:rPr>
                                <a:rPr lang="en-US" sz="1200" b="0" i="0" smtClean="0">
                                  <a:solidFill>
                                    <a:schemeClr val="bg2"/>
                                  </a:solidFill>
                                  <a:latin typeface="Cambria Math" panose="02040503050406030204" pitchFamily="18" charset="0"/>
                                  <a:ea typeface="Cambria Math" panose="02040503050406030204" pitchFamily="18" charset="0"/>
                                </a:rPr>
                                <m:t>N</m:t>
                              </m:r>
                            </m:e>
                            <m:sub>
                              <m:r>
                                <m:rPr>
                                  <m:sty m:val="p"/>
                                </m:rPr>
                                <a:rPr lang="en-US" sz="1200" b="0" i="0" smtClean="0">
                                  <a:solidFill>
                                    <a:schemeClr val="bg2"/>
                                  </a:solidFill>
                                  <a:latin typeface="Cambria Math" panose="02040503050406030204" pitchFamily="18" charset="0"/>
                                  <a:ea typeface="Cambria Math" panose="02040503050406030204" pitchFamily="18" charset="0"/>
                                </a:rPr>
                                <m:t>A</m:t>
                              </m:r>
                            </m:sub>
                          </m:sSub>
                        </m:den>
                      </m:f>
                      <m:nary>
                        <m:naryPr>
                          <m:chr m:val="∑"/>
                          <m:supHide m:val="on"/>
                          <m:ctrlPr>
                            <a:rPr lang="en-US" sz="1200" b="0" i="1" smtClean="0">
                              <a:solidFill>
                                <a:schemeClr val="bg2"/>
                              </a:solidFill>
                              <a:latin typeface="Cambria Math" panose="02040503050406030204" pitchFamily="18" charset="0"/>
                              <a:ea typeface="Cambria Math" panose="02040503050406030204" pitchFamily="18" charset="0"/>
                            </a:rPr>
                          </m:ctrlPr>
                        </m:naryPr>
                        <m:sub>
                          <m:r>
                            <m:rPr>
                              <m:sty m:val="p"/>
                              <m:brk m:alnAt="7"/>
                            </m:rPr>
                            <a:rPr lang="en-US" sz="1200" b="0" i="0" smtClean="0">
                              <a:solidFill>
                                <a:schemeClr val="bg2"/>
                              </a:solidFill>
                              <a:latin typeface="Cambria Math" panose="02040503050406030204" pitchFamily="18" charset="0"/>
                              <a:ea typeface="Cambria Math" panose="02040503050406030204" pitchFamily="18" charset="0"/>
                            </a:rPr>
                            <m:t>a</m:t>
                          </m:r>
                          <m:r>
                            <a:rPr lang="en-US" sz="1200" b="0" i="0" smtClean="0">
                              <a:solidFill>
                                <a:schemeClr val="bg2"/>
                              </a:solidFill>
                              <a:latin typeface="Cambria Math" panose="02040503050406030204" pitchFamily="18" charset="0"/>
                              <a:ea typeface="Cambria Math" panose="02040503050406030204" pitchFamily="18" charset="0"/>
                            </a:rPr>
                            <m:t> </m:t>
                          </m:r>
                          <m:r>
                            <m:rPr>
                              <m:sty m:val="p"/>
                            </m:rPr>
                            <a:rPr lang="en-US" sz="1200" b="0" i="0" smtClean="0">
                              <a:solidFill>
                                <a:schemeClr val="bg2"/>
                              </a:solidFill>
                              <a:latin typeface="Cambria Math" panose="02040503050406030204" pitchFamily="18" charset="0"/>
                              <a:ea typeface="Cambria Math" panose="02040503050406030204" pitchFamily="18" charset="0"/>
                            </a:rPr>
                            <m:t>in</m:t>
                          </m:r>
                          <m:r>
                            <a:rPr lang="en-US" sz="1200" b="0" i="0" smtClean="0">
                              <a:solidFill>
                                <a:schemeClr val="bg2"/>
                              </a:solidFill>
                              <a:latin typeface="Cambria Math" panose="02040503050406030204" pitchFamily="18" charset="0"/>
                              <a:ea typeface="Cambria Math" panose="02040503050406030204" pitchFamily="18" charset="0"/>
                            </a:rPr>
                            <m:t> </m:t>
                          </m:r>
                          <m:r>
                            <m:rPr>
                              <m:sty m:val="p"/>
                            </m:rPr>
                            <a:rPr lang="en-US" sz="1200" b="0" i="0" smtClean="0">
                              <a:solidFill>
                                <a:schemeClr val="bg2"/>
                              </a:solidFill>
                              <a:latin typeface="Cambria Math" panose="02040503050406030204" pitchFamily="18" charset="0"/>
                              <a:ea typeface="Cambria Math" panose="02040503050406030204" pitchFamily="18" charset="0"/>
                            </a:rPr>
                            <m:t>A</m:t>
                          </m:r>
                        </m:sub>
                        <m:sup/>
                        <m:e>
                          <m:sSub>
                            <m:sSubPr>
                              <m:ctrlPr>
                                <a:rPr lang="en-US" sz="1200" b="0" i="1" smtClean="0">
                                  <a:solidFill>
                                    <a:schemeClr val="bg2"/>
                                  </a:solidFill>
                                  <a:latin typeface="Cambria Math" panose="02040503050406030204" pitchFamily="18" charset="0"/>
                                  <a:ea typeface="Cambria Math" panose="02040503050406030204" pitchFamily="18" charset="0"/>
                                </a:rPr>
                              </m:ctrlPr>
                            </m:sSubPr>
                            <m:e>
                              <m:r>
                                <m:rPr>
                                  <m:sty m:val="p"/>
                                </m:rPr>
                                <a:rPr lang="en-US" sz="1200" b="0" i="0" smtClean="0">
                                  <a:solidFill>
                                    <a:schemeClr val="bg2"/>
                                  </a:solidFill>
                                  <a:latin typeface="Cambria Math" panose="02040503050406030204" pitchFamily="18" charset="0"/>
                                  <a:ea typeface="Cambria Math" panose="02040503050406030204" pitchFamily="18" charset="0"/>
                                </a:rPr>
                                <m:t>x</m:t>
                              </m:r>
                            </m:e>
                            <m:sub>
                              <m:r>
                                <m:rPr>
                                  <m:sty m:val="p"/>
                                </m:rPr>
                                <a:rPr lang="en-US" sz="1200" b="0" i="0" smtClean="0">
                                  <a:solidFill>
                                    <a:schemeClr val="bg2"/>
                                  </a:solidFill>
                                  <a:latin typeface="Cambria Math" panose="02040503050406030204" pitchFamily="18" charset="0"/>
                                  <a:ea typeface="Cambria Math" panose="02040503050406030204" pitchFamily="18" charset="0"/>
                                </a:rPr>
                                <m:t>a</m:t>
                              </m:r>
                            </m:sub>
                          </m:sSub>
                        </m:e>
                      </m:nary>
                    </m:oMath>
                  </m:oMathPara>
                </a14:m>
                <a:endParaRPr lang="en-CH" dirty="0"/>
              </a:p>
              <a:p>
                <a:pPr marL="146050" indent="0">
                  <a:buNone/>
                </a:pPr>
                <a:endParaRPr lang="en-CH" dirty="0"/>
              </a:p>
              <a:p>
                <a:pPr marL="146050" indent="0">
                  <a:buNone/>
                </a:pPr>
                <a:r>
                  <a:rPr lang="en-CH" dirty="0"/>
                  <a:t>But! When we use kernels, it is different to take the average over the kernel than to take the kernel of the averages. Both can have their place.</a:t>
                </a:r>
              </a:p>
              <a:p>
                <a:pPr marL="146050" indent="0">
                  <a:buNone/>
                </a:pPr>
                <a14:m>
                  <m:oMathPara xmlns:m="http://schemas.openxmlformats.org/officeDocument/2006/math">
                    <m:oMathParaPr>
                      <m:jc m:val="centerGroup"/>
                    </m:oMathParaPr>
                    <m:oMath xmlns:m="http://schemas.openxmlformats.org/officeDocument/2006/math">
                      <m:f>
                        <m:fPr>
                          <m:ctrlPr>
                            <a:rPr lang="en-US" sz="1400" b="0" i="1" smtClean="0">
                              <a:solidFill>
                                <a:schemeClr val="bg2"/>
                              </a:solidFill>
                              <a:latin typeface="Cambria Math" panose="02040503050406030204" pitchFamily="18" charset="0"/>
                              <a:ea typeface="Cambria Math" panose="02040503050406030204" pitchFamily="18" charset="0"/>
                            </a:rPr>
                          </m:ctrlPr>
                        </m:fPr>
                        <m:num>
                          <m:r>
                            <a:rPr lang="en-US" sz="1400" b="0" i="0" smtClean="0">
                              <a:solidFill>
                                <a:schemeClr val="bg2"/>
                              </a:solidFill>
                              <a:latin typeface="Cambria Math" panose="02040503050406030204" pitchFamily="18" charset="0"/>
                              <a:ea typeface="Cambria Math" panose="02040503050406030204" pitchFamily="18" charset="0"/>
                            </a:rPr>
                            <m:t>1</m:t>
                          </m:r>
                        </m:num>
                        <m:den>
                          <m:sSub>
                            <m:sSubPr>
                              <m:ctrlPr>
                                <a:rPr lang="en-US" sz="1400" b="0" i="1" smtClean="0">
                                  <a:solidFill>
                                    <a:schemeClr val="bg2"/>
                                  </a:solidFill>
                                  <a:latin typeface="Cambria Math" panose="02040503050406030204" pitchFamily="18" charset="0"/>
                                  <a:ea typeface="Cambria Math" panose="02040503050406030204" pitchFamily="18" charset="0"/>
                                </a:rPr>
                              </m:ctrlPr>
                            </m:sSubPr>
                            <m:e>
                              <m:r>
                                <m:rPr>
                                  <m:sty m:val="p"/>
                                </m:rPr>
                                <a:rPr lang="en-US" sz="1400" b="0" i="0" smtClean="0">
                                  <a:solidFill>
                                    <a:schemeClr val="bg2"/>
                                  </a:solidFill>
                                  <a:latin typeface="Cambria Math" panose="02040503050406030204" pitchFamily="18" charset="0"/>
                                  <a:ea typeface="Cambria Math" panose="02040503050406030204" pitchFamily="18" charset="0"/>
                                </a:rPr>
                                <m:t>N</m:t>
                              </m:r>
                            </m:e>
                            <m:sub>
                              <m:r>
                                <m:rPr>
                                  <m:sty m:val="p"/>
                                </m:rPr>
                                <a:rPr lang="en-US" sz="1400" b="0" i="0" smtClean="0">
                                  <a:solidFill>
                                    <a:schemeClr val="bg2"/>
                                  </a:solidFill>
                                  <a:latin typeface="Cambria Math" panose="02040503050406030204" pitchFamily="18" charset="0"/>
                                  <a:ea typeface="Cambria Math" panose="02040503050406030204" pitchFamily="18" charset="0"/>
                                </a:rPr>
                                <m:t>A</m:t>
                              </m:r>
                            </m:sub>
                          </m:sSub>
                          <m:sSub>
                            <m:sSubPr>
                              <m:ctrlPr>
                                <a:rPr lang="en-US" sz="1400" b="0" i="1" smtClean="0">
                                  <a:solidFill>
                                    <a:schemeClr val="bg2"/>
                                  </a:solidFill>
                                  <a:latin typeface="Cambria Math" panose="02040503050406030204" pitchFamily="18" charset="0"/>
                                  <a:ea typeface="Cambria Math" panose="02040503050406030204" pitchFamily="18" charset="0"/>
                                </a:rPr>
                              </m:ctrlPr>
                            </m:sSubPr>
                            <m:e>
                              <m:r>
                                <m:rPr>
                                  <m:sty m:val="p"/>
                                </m:rPr>
                                <a:rPr lang="en-US" sz="1400" b="0" i="0" smtClean="0">
                                  <a:solidFill>
                                    <a:schemeClr val="bg2"/>
                                  </a:solidFill>
                                  <a:latin typeface="Cambria Math" panose="02040503050406030204" pitchFamily="18" charset="0"/>
                                  <a:ea typeface="Cambria Math" panose="02040503050406030204" pitchFamily="18" charset="0"/>
                                </a:rPr>
                                <m:t>N</m:t>
                              </m:r>
                            </m:e>
                            <m:sub>
                              <m:r>
                                <m:rPr>
                                  <m:sty m:val="p"/>
                                </m:rPr>
                                <a:rPr lang="en-US" sz="1400" b="0" i="0" smtClean="0">
                                  <a:solidFill>
                                    <a:schemeClr val="bg2"/>
                                  </a:solidFill>
                                  <a:latin typeface="Cambria Math" panose="02040503050406030204" pitchFamily="18" charset="0"/>
                                  <a:ea typeface="Cambria Math" panose="02040503050406030204" pitchFamily="18" charset="0"/>
                                </a:rPr>
                                <m:t>B</m:t>
                              </m:r>
                            </m:sub>
                          </m:sSub>
                        </m:den>
                      </m:f>
                      <m:nary>
                        <m:naryPr>
                          <m:chr m:val="∑"/>
                          <m:supHide m:val="on"/>
                          <m:ctrlPr>
                            <a:rPr lang="en-US" sz="1400" b="0" i="1" smtClean="0">
                              <a:solidFill>
                                <a:schemeClr val="bg2"/>
                              </a:solidFill>
                              <a:latin typeface="Cambria Math" panose="02040503050406030204" pitchFamily="18" charset="0"/>
                              <a:ea typeface="Cambria Math" panose="02040503050406030204" pitchFamily="18" charset="0"/>
                            </a:rPr>
                          </m:ctrlPr>
                        </m:naryPr>
                        <m:sub>
                          <m:r>
                            <m:rPr>
                              <m:sty m:val="p"/>
                              <m:brk m:alnAt="7"/>
                            </m:rPr>
                            <a:rPr lang="en-US" sz="1400" b="0" i="0" smtClean="0">
                              <a:solidFill>
                                <a:schemeClr val="bg2"/>
                              </a:solidFill>
                              <a:latin typeface="Cambria Math" panose="02040503050406030204" pitchFamily="18" charset="0"/>
                              <a:ea typeface="Cambria Math" panose="02040503050406030204" pitchFamily="18" charset="0"/>
                            </a:rPr>
                            <m:t>a</m:t>
                          </m:r>
                          <m:r>
                            <m:rPr>
                              <m:brk m:alnAt="7"/>
                            </m:rPr>
                            <a:rPr lang="en-US" sz="1400" b="0" i="1" smtClean="0">
                              <a:solidFill>
                                <a:schemeClr val="bg2"/>
                              </a:solidFill>
                              <a:latin typeface="Cambria Math" panose="02040503050406030204" pitchFamily="18" charset="0"/>
                              <a:ea typeface="Cambria Math" panose="02040503050406030204" pitchFamily="18" charset="0"/>
                            </a:rPr>
                            <m:t> </m:t>
                          </m:r>
                          <m:r>
                            <a:rPr lang="en-US" sz="1400" i="1">
                              <a:solidFill>
                                <a:schemeClr val="bg2"/>
                              </a:solidFill>
                              <a:latin typeface="Cambria Math" panose="02040503050406030204" pitchFamily="18" charset="0"/>
                              <a:ea typeface="Cambria Math" panose="02040503050406030204" pitchFamily="18" charset="0"/>
                            </a:rPr>
                            <m:t>∈</m:t>
                          </m:r>
                          <m:r>
                            <a:rPr lang="en-US" sz="1400" b="0" i="0" smtClean="0">
                              <a:solidFill>
                                <a:schemeClr val="bg2"/>
                              </a:solidFill>
                              <a:latin typeface="Cambria Math" panose="02040503050406030204" pitchFamily="18" charset="0"/>
                              <a:ea typeface="Cambria Math" panose="02040503050406030204" pitchFamily="18" charset="0"/>
                            </a:rPr>
                            <m:t> </m:t>
                          </m:r>
                          <m:r>
                            <m:rPr>
                              <m:sty m:val="p"/>
                            </m:rPr>
                            <a:rPr lang="en-US" sz="1400" b="0" i="0" smtClean="0">
                              <a:solidFill>
                                <a:schemeClr val="bg2"/>
                              </a:solidFill>
                              <a:latin typeface="Cambria Math" panose="02040503050406030204" pitchFamily="18" charset="0"/>
                              <a:ea typeface="Cambria Math" panose="02040503050406030204" pitchFamily="18" charset="0"/>
                            </a:rPr>
                            <m:t>A</m:t>
                          </m:r>
                        </m:sub>
                        <m:sup/>
                        <m:e>
                          <m:nary>
                            <m:naryPr>
                              <m:chr m:val="∑"/>
                              <m:supHide m:val="on"/>
                              <m:ctrlPr>
                                <a:rPr lang="en-US" sz="1400" i="1">
                                  <a:solidFill>
                                    <a:schemeClr val="bg2"/>
                                  </a:solidFill>
                                  <a:latin typeface="Cambria Math" panose="02040503050406030204" pitchFamily="18" charset="0"/>
                                  <a:ea typeface="Cambria Math" panose="02040503050406030204" pitchFamily="18" charset="0"/>
                                </a:rPr>
                              </m:ctrlPr>
                            </m:naryPr>
                            <m:sub>
                              <m:r>
                                <m:rPr>
                                  <m:sty m:val="p"/>
                                </m:rPr>
                                <a:rPr lang="en-US" sz="1400" b="0" i="0" smtClean="0">
                                  <a:solidFill>
                                    <a:schemeClr val="bg2"/>
                                  </a:solidFill>
                                  <a:latin typeface="Cambria Math" panose="02040503050406030204" pitchFamily="18" charset="0"/>
                                  <a:ea typeface="Cambria Math" panose="02040503050406030204" pitchFamily="18" charset="0"/>
                                </a:rPr>
                                <m:t>b</m:t>
                              </m:r>
                              <m:r>
                                <a:rPr lang="en-US" sz="1400" i="0" smtClean="0">
                                  <a:solidFill>
                                    <a:schemeClr val="bg2"/>
                                  </a:solidFill>
                                  <a:latin typeface="Cambria Math" panose="02040503050406030204" pitchFamily="18" charset="0"/>
                                  <a:ea typeface="Cambria Math" panose="02040503050406030204" pitchFamily="18" charset="0"/>
                                </a:rPr>
                                <m:t> </m:t>
                              </m:r>
                              <m:r>
                                <a:rPr lang="en-US" sz="1400" i="1" smtClean="0">
                                  <a:solidFill>
                                    <a:schemeClr val="bg2"/>
                                  </a:solidFill>
                                  <a:latin typeface="Cambria Math" panose="02040503050406030204" pitchFamily="18" charset="0"/>
                                  <a:ea typeface="Cambria Math" panose="02040503050406030204" pitchFamily="18" charset="0"/>
                                </a:rPr>
                                <m:t>∈</m:t>
                              </m:r>
                              <m:r>
                                <a:rPr lang="en-US" sz="1400" i="0" smtClean="0">
                                  <a:solidFill>
                                    <a:schemeClr val="bg2"/>
                                  </a:solidFill>
                                  <a:latin typeface="Cambria Math" panose="02040503050406030204" pitchFamily="18" charset="0"/>
                                  <a:ea typeface="Cambria Math" panose="02040503050406030204" pitchFamily="18" charset="0"/>
                                </a:rPr>
                                <m:t> </m:t>
                              </m:r>
                              <m:r>
                                <m:rPr>
                                  <m:sty m:val="p"/>
                                </m:rPr>
                                <a:rPr lang="en-US" sz="1400" b="0" i="0" smtClean="0">
                                  <a:solidFill>
                                    <a:schemeClr val="bg2"/>
                                  </a:solidFill>
                                  <a:latin typeface="Cambria Math" panose="02040503050406030204" pitchFamily="18" charset="0"/>
                                  <a:ea typeface="Cambria Math" panose="02040503050406030204" pitchFamily="18" charset="0"/>
                                </a:rPr>
                                <m:t>B</m:t>
                              </m:r>
                            </m:sub>
                            <m:sup/>
                            <m:e>
                              <m:r>
                                <m:rPr>
                                  <m:sty m:val="p"/>
                                </m:rPr>
                                <a:rPr lang="en-US" sz="1400" b="0" i="0" smtClean="0">
                                  <a:solidFill>
                                    <a:schemeClr val="bg2"/>
                                  </a:solidFill>
                                  <a:latin typeface="Cambria Math" panose="02040503050406030204" pitchFamily="18" charset="0"/>
                                  <a:ea typeface="Cambria Math" panose="02040503050406030204" pitchFamily="18" charset="0"/>
                                </a:rPr>
                                <m:t>k</m:t>
                              </m:r>
                              <m:d>
                                <m:dPr>
                                  <m:ctrlPr>
                                    <a:rPr lang="en-US" sz="1400" b="0" i="1" smtClean="0">
                                      <a:solidFill>
                                        <a:schemeClr val="bg2"/>
                                      </a:solidFill>
                                      <a:latin typeface="Cambria Math" panose="02040503050406030204" pitchFamily="18" charset="0"/>
                                      <a:ea typeface="Cambria Math" panose="02040503050406030204" pitchFamily="18" charset="0"/>
                                    </a:rPr>
                                  </m:ctrlPr>
                                </m:dPr>
                                <m:e>
                                  <m:sSub>
                                    <m:sSubPr>
                                      <m:ctrlPr>
                                        <a:rPr lang="en-US" sz="1400" i="1">
                                          <a:solidFill>
                                            <a:schemeClr val="bg2"/>
                                          </a:solidFill>
                                          <a:latin typeface="Cambria Math" panose="02040503050406030204" pitchFamily="18" charset="0"/>
                                          <a:ea typeface="Cambria Math" panose="02040503050406030204" pitchFamily="18" charset="0"/>
                                        </a:rPr>
                                      </m:ctrlPr>
                                    </m:sSubPr>
                                    <m:e>
                                      <m:r>
                                        <m:rPr>
                                          <m:sty m:val="p"/>
                                        </m:rPr>
                                        <a:rPr lang="en-US" sz="1400" i="0" smtClean="0">
                                          <a:solidFill>
                                            <a:schemeClr val="bg2"/>
                                          </a:solidFill>
                                          <a:latin typeface="Cambria Math" panose="02040503050406030204" pitchFamily="18" charset="0"/>
                                          <a:ea typeface="Cambria Math" panose="02040503050406030204" pitchFamily="18" charset="0"/>
                                        </a:rPr>
                                        <m:t>x</m:t>
                                      </m:r>
                                    </m:e>
                                    <m:sub>
                                      <m:r>
                                        <m:rPr>
                                          <m:sty m:val="p"/>
                                        </m:rPr>
                                        <a:rPr lang="en-US" sz="1400" i="0" smtClean="0">
                                          <a:solidFill>
                                            <a:schemeClr val="bg2"/>
                                          </a:solidFill>
                                          <a:latin typeface="Cambria Math" panose="02040503050406030204" pitchFamily="18" charset="0"/>
                                          <a:ea typeface="Cambria Math" panose="02040503050406030204" pitchFamily="18" charset="0"/>
                                        </a:rPr>
                                        <m:t>a</m:t>
                                      </m:r>
                                    </m:sub>
                                  </m:sSub>
                                  <m:r>
                                    <a:rPr lang="en-US" sz="1400" b="0" i="0" smtClean="0">
                                      <a:solidFill>
                                        <a:schemeClr val="bg2"/>
                                      </a:solidFill>
                                      <a:latin typeface="Cambria Math" panose="02040503050406030204" pitchFamily="18" charset="0"/>
                                      <a:ea typeface="Cambria Math" panose="02040503050406030204" pitchFamily="18" charset="0"/>
                                    </a:rPr>
                                    <m:t>, </m:t>
                                  </m:r>
                                  <m:sSub>
                                    <m:sSubPr>
                                      <m:ctrlPr>
                                        <a:rPr lang="en-US" sz="1400" b="0" i="1" smtClean="0">
                                          <a:solidFill>
                                            <a:schemeClr val="bg2"/>
                                          </a:solidFill>
                                          <a:latin typeface="Cambria Math" panose="02040503050406030204" pitchFamily="18" charset="0"/>
                                          <a:ea typeface="Cambria Math" panose="02040503050406030204" pitchFamily="18" charset="0"/>
                                        </a:rPr>
                                      </m:ctrlPr>
                                    </m:sSubPr>
                                    <m:e>
                                      <m:r>
                                        <m:rPr>
                                          <m:sty m:val="p"/>
                                        </m:rPr>
                                        <a:rPr lang="en-US" sz="1400" b="0" i="0" smtClean="0">
                                          <a:solidFill>
                                            <a:schemeClr val="bg2"/>
                                          </a:solidFill>
                                          <a:latin typeface="Cambria Math" panose="02040503050406030204" pitchFamily="18" charset="0"/>
                                          <a:ea typeface="Cambria Math" panose="02040503050406030204" pitchFamily="18" charset="0"/>
                                        </a:rPr>
                                        <m:t>x</m:t>
                                      </m:r>
                                    </m:e>
                                    <m:sub>
                                      <m:r>
                                        <m:rPr>
                                          <m:sty m:val="p"/>
                                        </m:rPr>
                                        <a:rPr lang="en-US" sz="1400" b="0" i="0" smtClean="0">
                                          <a:solidFill>
                                            <a:schemeClr val="bg2"/>
                                          </a:solidFill>
                                          <a:latin typeface="Cambria Math" panose="02040503050406030204" pitchFamily="18" charset="0"/>
                                          <a:ea typeface="Cambria Math" panose="02040503050406030204" pitchFamily="18" charset="0"/>
                                        </a:rPr>
                                        <m:t>b</m:t>
                                      </m:r>
                                    </m:sub>
                                  </m:sSub>
                                </m:e>
                              </m:d>
                            </m:e>
                          </m:nary>
                        </m:e>
                      </m:nary>
                      <m:r>
                        <a:rPr lang="en-US" sz="1400" b="0" i="1" smtClean="0">
                          <a:solidFill>
                            <a:schemeClr val="bg2"/>
                          </a:solidFill>
                          <a:latin typeface="Cambria Math" panose="02040503050406030204" pitchFamily="18" charset="0"/>
                          <a:ea typeface="Cambria Math" panose="02040503050406030204" pitchFamily="18" charset="0"/>
                        </a:rPr>
                        <m:t>≠</m:t>
                      </m:r>
                      <m:r>
                        <m:rPr>
                          <m:sty m:val="p"/>
                        </m:rPr>
                        <a:rPr lang="en-US" sz="1200" b="0" i="0" smtClean="0">
                          <a:solidFill>
                            <a:schemeClr val="bg2"/>
                          </a:solidFill>
                          <a:latin typeface="Cambria Math" panose="02040503050406030204" pitchFamily="18" charset="0"/>
                          <a:ea typeface="Cambria Math" panose="02040503050406030204" pitchFamily="18" charset="0"/>
                        </a:rPr>
                        <m:t>k</m:t>
                      </m:r>
                      <m:d>
                        <m:dPr>
                          <m:ctrlPr>
                            <a:rPr lang="en-US" sz="1200" b="0" i="1" smtClean="0">
                              <a:solidFill>
                                <a:schemeClr val="bg2"/>
                              </a:solidFill>
                              <a:latin typeface="Cambria Math" panose="02040503050406030204" pitchFamily="18" charset="0"/>
                              <a:ea typeface="Cambria Math" panose="02040503050406030204" pitchFamily="18" charset="0"/>
                            </a:rPr>
                          </m:ctrlPr>
                        </m:dPr>
                        <m:e>
                          <m:f>
                            <m:fPr>
                              <m:ctrlPr>
                                <a:rPr lang="en-US" sz="1400" i="1">
                                  <a:solidFill>
                                    <a:schemeClr val="bg2"/>
                                  </a:solidFill>
                                  <a:latin typeface="Cambria Math" panose="02040503050406030204" pitchFamily="18" charset="0"/>
                                  <a:ea typeface="Cambria Math" panose="02040503050406030204" pitchFamily="18" charset="0"/>
                                </a:rPr>
                              </m:ctrlPr>
                            </m:fPr>
                            <m:num>
                              <m:r>
                                <a:rPr lang="en-US" sz="1400">
                                  <a:solidFill>
                                    <a:schemeClr val="bg2"/>
                                  </a:solidFill>
                                  <a:latin typeface="Cambria Math" panose="02040503050406030204" pitchFamily="18" charset="0"/>
                                  <a:ea typeface="Cambria Math" panose="02040503050406030204" pitchFamily="18" charset="0"/>
                                </a:rPr>
                                <m:t>1</m:t>
                              </m:r>
                            </m:num>
                            <m:den>
                              <m:sSub>
                                <m:sSubPr>
                                  <m:ctrlPr>
                                    <a:rPr lang="en-US" sz="1400" i="1">
                                      <a:solidFill>
                                        <a:schemeClr val="bg2"/>
                                      </a:solidFill>
                                      <a:latin typeface="Cambria Math" panose="02040503050406030204" pitchFamily="18" charset="0"/>
                                      <a:ea typeface="Cambria Math" panose="02040503050406030204" pitchFamily="18" charset="0"/>
                                    </a:rPr>
                                  </m:ctrlPr>
                                </m:sSubPr>
                                <m:e>
                                  <m:r>
                                    <m:rPr>
                                      <m:sty m:val="p"/>
                                    </m:rPr>
                                    <a:rPr lang="en-US" sz="1400">
                                      <a:solidFill>
                                        <a:schemeClr val="bg2"/>
                                      </a:solidFill>
                                      <a:latin typeface="Cambria Math" panose="02040503050406030204" pitchFamily="18" charset="0"/>
                                      <a:ea typeface="Cambria Math" panose="02040503050406030204" pitchFamily="18" charset="0"/>
                                    </a:rPr>
                                    <m:t>N</m:t>
                                  </m:r>
                                </m:e>
                                <m:sub>
                                  <m:r>
                                    <m:rPr>
                                      <m:sty m:val="p"/>
                                    </m:rPr>
                                    <a:rPr lang="en-US" sz="1400">
                                      <a:solidFill>
                                        <a:schemeClr val="bg2"/>
                                      </a:solidFill>
                                      <a:latin typeface="Cambria Math" panose="02040503050406030204" pitchFamily="18" charset="0"/>
                                      <a:ea typeface="Cambria Math" panose="02040503050406030204" pitchFamily="18" charset="0"/>
                                    </a:rPr>
                                    <m:t>A</m:t>
                                  </m:r>
                                </m:sub>
                              </m:sSub>
                            </m:den>
                          </m:f>
                          <m:nary>
                            <m:naryPr>
                              <m:chr m:val="∑"/>
                              <m:supHide m:val="on"/>
                              <m:ctrlPr>
                                <a:rPr lang="en-US" sz="1400" i="1">
                                  <a:solidFill>
                                    <a:schemeClr val="bg2"/>
                                  </a:solidFill>
                                  <a:latin typeface="Cambria Math" panose="02040503050406030204" pitchFamily="18" charset="0"/>
                                  <a:ea typeface="Cambria Math" panose="02040503050406030204" pitchFamily="18" charset="0"/>
                                </a:rPr>
                              </m:ctrlPr>
                            </m:naryPr>
                            <m:sub>
                              <m:r>
                                <m:rPr>
                                  <m:sty m:val="p"/>
                                  <m:brk m:alnAt="7"/>
                                </m:rPr>
                                <a:rPr lang="en-US" sz="1400">
                                  <a:solidFill>
                                    <a:schemeClr val="bg2"/>
                                  </a:solidFill>
                                  <a:latin typeface="Cambria Math" panose="02040503050406030204" pitchFamily="18" charset="0"/>
                                  <a:ea typeface="Cambria Math" panose="02040503050406030204" pitchFamily="18" charset="0"/>
                                </a:rPr>
                                <m:t>a</m:t>
                              </m:r>
                              <m:r>
                                <a:rPr lang="en-US" sz="1400" i="1">
                                  <a:solidFill>
                                    <a:schemeClr val="bg2"/>
                                  </a:solidFill>
                                  <a:latin typeface="Cambria Math" panose="02040503050406030204" pitchFamily="18" charset="0"/>
                                  <a:ea typeface="Cambria Math" panose="02040503050406030204" pitchFamily="18" charset="0"/>
                                </a:rPr>
                                <m:t>∈</m:t>
                              </m:r>
                              <m:r>
                                <m:rPr>
                                  <m:sty m:val="p"/>
                                </m:rPr>
                                <a:rPr lang="en-US" sz="1400">
                                  <a:solidFill>
                                    <a:schemeClr val="bg2"/>
                                  </a:solidFill>
                                  <a:latin typeface="Cambria Math" panose="02040503050406030204" pitchFamily="18" charset="0"/>
                                  <a:ea typeface="Cambria Math" panose="02040503050406030204" pitchFamily="18" charset="0"/>
                                </a:rPr>
                                <m:t>A</m:t>
                              </m:r>
                            </m:sub>
                            <m:sup/>
                            <m:e>
                              <m:sSub>
                                <m:sSubPr>
                                  <m:ctrlPr>
                                    <a:rPr lang="en-US" sz="1400" i="1">
                                      <a:solidFill>
                                        <a:schemeClr val="bg2"/>
                                      </a:solidFill>
                                      <a:latin typeface="Cambria Math" panose="02040503050406030204" pitchFamily="18" charset="0"/>
                                      <a:ea typeface="Cambria Math" panose="02040503050406030204" pitchFamily="18" charset="0"/>
                                    </a:rPr>
                                  </m:ctrlPr>
                                </m:sSubPr>
                                <m:e>
                                  <m:r>
                                    <m:rPr>
                                      <m:sty m:val="p"/>
                                    </m:rPr>
                                    <a:rPr lang="en-US" sz="1400">
                                      <a:solidFill>
                                        <a:schemeClr val="bg2"/>
                                      </a:solidFill>
                                      <a:latin typeface="Cambria Math" panose="02040503050406030204" pitchFamily="18" charset="0"/>
                                      <a:ea typeface="Cambria Math" panose="02040503050406030204" pitchFamily="18" charset="0"/>
                                    </a:rPr>
                                    <m:t>x</m:t>
                                  </m:r>
                                </m:e>
                                <m:sub>
                                  <m:r>
                                    <m:rPr>
                                      <m:sty m:val="p"/>
                                    </m:rPr>
                                    <a:rPr lang="en-US" sz="1400">
                                      <a:solidFill>
                                        <a:schemeClr val="bg2"/>
                                      </a:solidFill>
                                      <a:latin typeface="Cambria Math" panose="02040503050406030204" pitchFamily="18" charset="0"/>
                                      <a:ea typeface="Cambria Math" panose="02040503050406030204" pitchFamily="18" charset="0"/>
                                    </a:rPr>
                                    <m:t>a</m:t>
                                  </m:r>
                                </m:sub>
                              </m:sSub>
                            </m:e>
                          </m:nary>
                          <m:r>
                            <a:rPr lang="en-US" sz="1400" b="0" i="0" smtClean="0">
                              <a:solidFill>
                                <a:schemeClr val="bg2"/>
                              </a:solidFill>
                              <a:latin typeface="Cambria Math" panose="02040503050406030204" pitchFamily="18" charset="0"/>
                              <a:ea typeface="Cambria Math" panose="02040503050406030204" pitchFamily="18" charset="0"/>
                            </a:rPr>
                            <m:t>,</m:t>
                          </m:r>
                          <m:f>
                            <m:fPr>
                              <m:ctrlPr>
                                <a:rPr lang="en-US" sz="1400" i="1">
                                  <a:solidFill>
                                    <a:schemeClr val="bg2"/>
                                  </a:solidFill>
                                  <a:latin typeface="Cambria Math" panose="02040503050406030204" pitchFamily="18" charset="0"/>
                                  <a:ea typeface="Cambria Math" panose="02040503050406030204" pitchFamily="18" charset="0"/>
                                </a:rPr>
                              </m:ctrlPr>
                            </m:fPr>
                            <m:num>
                              <m:r>
                                <a:rPr lang="en-US" sz="1400">
                                  <a:solidFill>
                                    <a:schemeClr val="bg2"/>
                                  </a:solidFill>
                                  <a:latin typeface="Cambria Math" panose="02040503050406030204" pitchFamily="18" charset="0"/>
                                  <a:ea typeface="Cambria Math" panose="02040503050406030204" pitchFamily="18" charset="0"/>
                                </a:rPr>
                                <m:t>1</m:t>
                              </m:r>
                            </m:num>
                            <m:den>
                              <m:sSub>
                                <m:sSubPr>
                                  <m:ctrlPr>
                                    <a:rPr lang="en-US" sz="1400" i="1">
                                      <a:solidFill>
                                        <a:schemeClr val="bg2"/>
                                      </a:solidFill>
                                      <a:latin typeface="Cambria Math" panose="02040503050406030204" pitchFamily="18" charset="0"/>
                                      <a:ea typeface="Cambria Math" panose="02040503050406030204" pitchFamily="18" charset="0"/>
                                    </a:rPr>
                                  </m:ctrlPr>
                                </m:sSubPr>
                                <m:e>
                                  <m:r>
                                    <m:rPr>
                                      <m:sty m:val="p"/>
                                    </m:rPr>
                                    <a:rPr lang="en-US" sz="1400">
                                      <a:solidFill>
                                        <a:schemeClr val="bg2"/>
                                      </a:solidFill>
                                      <a:latin typeface="Cambria Math" panose="02040503050406030204" pitchFamily="18" charset="0"/>
                                      <a:ea typeface="Cambria Math" panose="02040503050406030204" pitchFamily="18" charset="0"/>
                                    </a:rPr>
                                    <m:t>N</m:t>
                                  </m:r>
                                </m:e>
                                <m:sub>
                                  <m:r>
                                    <m:rPr>
                                      <m:sty m:val="p"/>
                                    </m:rPr>
                                    <a:rPr lang="en-US" sz="1400" b="0" i="0" smtClean="0">
                                      <a:solidFill>
                                        <a:schemeClr val="bg2"/>
                                      </a:solidFill>
                                      <a:latin typeface="Cambria Math" panose="02040503050406030204" pitchFamily="18" charset="0"/>
                                      <a:ea typeface="Cambria Math" panose="02040503050406030204" pitchFamily="18" charset="0"/>
                                    </a:rPr>
                                    <m:t>B</m:t>
                                  </m:r>
                                </m:sub>
                              </m:sSub>
                            </m:den>
                          </m:f>
                          <m:nary>
                            <m:naryPr>
                              <m:chr m:val="∑"/>
                              <m:supHide m:val="on"/>
                              <m:ctrlPr>
                                <a:rPr lang="en-US" sz="1400" i="1">
                                  <a:solidFill>
                                    <a:schemeClr val="bg2"/>
                                  </a:solidFill>
                                  <a:latin typeface="Cambria Math" panose="02040503050406030204" pitchFamily="18" charset="0"/>
                                  <a:ea typeface="Cambria Math" panose="02040503050406030204" pitchFamily="18" charset="0"/>
                                </a:rPr>
                              </m:ctrlPr>
                            </m:naryPr>
                            <m:sub>
                              <m:r>
                                <m:rPr>
                                  <m:sty m:val="p"/>
                                </m:rPr>
                                <a:rPr lang="en-US" sz="1400" b="0" i="0" smtClean="0">
                                  <a:solidFill>
                                    <a:schemeClr val="bg2"/>
                                  </a:solidFill>
                                  <a:latin typeface="Cambria Math" panose="02040503050406030204" pitchFamily="18" charset="0"/>
                                  <a:ea typeface="Cambria Math" panose="02040503050406030204" pitchFamily="18" charset="0"/>
                                </a:rPr>
                                <m:t>b</m:t>
                              </m:r>
                              <m:r>
                                <a:rPr lang="en-US" sz="1400" i="1">
                                  <a:solidFill>
                                    <a:schemeClr val="bg2"/>
                                  </a:solidFill>
                                  <a:latin typeface="Cambria Math" panose="02040503050406030204" pitchFamily="18" charset="0"/>
                                  <a:ea typeface="Cambria Math" panose="02040503050406030204" pitchFamily="18" charset="0"/>
                                </a:rPr>
                                <m:t>∈</m:t>
                              </m:r>
                              <m:r>
                                <m:rPr>
                                  <m:sty m:val="p"/>
                                </m:rPr>
                                <a:rPr lang="en-US" sz="1400" b="0" i="0" smtClean="0">
                                  <a:solidFill>
                                    <a:schemeClr val="bg2"/>
                                  </a:solidFill>
                                  <a:latin typeface="Cambria Math" panose="02040503050406030204" pitchFamily="18" charset="0"/>
                                  <a:ea typeface="Cambria Math" panose="02040503050406030204" pitchFamily="18" charset="0"/>
                                </a:rPr>
                                <m:t>B</m:t>
                              </m:r>
                            </m:sub>
                            <m:sup/>
                            <m:e>
                              <m:sSub>
                                <m:sSubPr>
                                  <m:ctrlPr>
                                    <a:rPr lang="en-US" sz="1400" i="1">
                                      <a:solidFill>
                                        <a:schemeClr val="bg2"/>
                                      </a:solidFill>
                                      <a:latin typeface="Cambria Math" panose="02040503050406030204" pitchFamily="18" charset="0"/>
                                      <a:ea typeface="Cambria Math" panose="02040503050406030204" pitchFamily="18" charset="0"/>
                                    </a:rPr>
                                  </m:ctrlPr>
                                </m:sSubPr>
                                <m:e>
                                  <m:r>
                                    <m:rPr>
                                      <m:sty m:val="p"/>
                                    </m:rPr>
                                    <a:rPr lang="en-US" sz="1400">
                                      <a:solidFill>
                                        <a:schemeClr val="bg2"/>
                                      </a:solidFill>
                                      <a:latin typeface="Cambria Math" panose="02040503050406030204" pitchFamily="18" charset="0"/>
                                      <a:ea typeface="Cambria Math" panose="02040503050406030204" pitchFamily="18" charset="0"/>
                                    </a:rPr>
                                    <m:t>x</m:t>
                                  </m:r>
                                </m:e>
                                <m:sub>
                                  <m:r>
                                    <m:rPr>
                                      <m:sty m:val="p"/>
                                    </m:rPr>
                                    <a:rPr lang="en-US" sz="1400" b="0" i="0" smtClean="0">
                                      <a:solidFill>
                                        <a:schemeClr val="bg2"/>
                                      </a:solidFill>
                                      <a:latin typeface="Cambria Math" panose="02040503050406030204" pitchFamily="18" charset="0"/>
                                      <a:ea typeface="Cambria Math" panose="02040503050406030204" pitchFamily="18" charset="0"/>
                                    </a:rPr>
                                    <m:t>b</m:t>
                                  </m:r>
                                </m:sub>
                              </m:sSub>
                            </m:e>
                          </m:nary>
                        </m:e>
                      </m:d>
                    </m:oMath>
                  </m:oMathPara>
                </a14:m>
                <a:endParaRPr lang="en-CH" dirty="0"/>
              </a:p>
              <a:p>
                <a:pPr marL="146050" indent="0">
                  <a:buNone/>
                </a:pPr>
                <a:endParaRPr lang="en-CH" dirty="0"/>
              </a:p>
            </p:txBody>
          </p:sp>
        </mc:Choice>
        <mc:Fallback xmlns="">
          <p:sp>
            <p:nvSpPr>
              <p:cNvPr id="5" name="Text Placeholder 4">
                <a:extLst>
                  <a:ext uri="{FF2B5EF4-FFF2-40B4-BE49-F238E27FC236}">
                    <a16:creationId xmlns:a16="http://schemas.microsoft.com/office/drawing/2014/main" id="{957C556A-A796-F509-3CD1-637EA6FC9AB4}"/>
                  </a:ext>
                </a:extLst>
              </p:cNvPr>
              <p:cNvSpPr>
                <a:spLocks noGrp="1" noRot="1" noChangeAspect="1" noMove="1" noResize="1" noEditPoints="1" noAdjustHandles="1" noChangeArrowheads="1" noChangeShapeType="1" noTextEdit="1"/>
              </p:cNvSpPr>
              <p:nvPr>
                <p:ph type="body" idx="1"/>
              </p:nvPr>
            </p:nvSpPr>
            <p:spPr>
              <a:xfrm>
                <a:off x="729450" y="1853850"/>
                <a:ext cx="7688700" cy="2955655"/>
              </a:xfrm>
              <a:blipFill>
                <a:blip r:embed="rId2"/>
                <a:stretch>
                  <a:fillRect b="-24786"/>
                </a:stretch>
              </a:blipFill>
            </p:spPr>
            <p:txBody>
              <a:bodyPr/>
              <a:lstStyle/>
              <a:p>
                <a:r>
                  <a:rPr lang="en-CH">
                    <a:noFill/>
                  </a:rPr>
                  <a:t> </a:t>
                </a:r>
              </a:p>
            </p:txBody>
          </p:sp>
        </mc:Fallback>
      </mc:AlternateContent>
    </p:spTree>
    <p:extLst>
      <p:ext uri="{BB962C8B-B14F-4D97-AF65-F5344CB8AC3E}">
        <p14:creationId xmlns:p14="http://schemas.microsoft.com/office/powerpoint/2010/main" val="8326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25CB-1863-A069-C130-EEECF2EC6DAC}"/>
              </a:ext>
            </a:extLst>
          </p:cNvPr>
          <p:cNvSpPr>
            <a:spLocks noGrp="1"/>
          </p:cNvSpPr>
          <p:nvPr>
            <p:ph type="title"/>
          </p:nvPr>
        </p:nvSpPr>
        <p:spPr/>
        <p:txBody>
          <a:bodyPr>
            <a:normAutofit fontScale="90000"/>
          </a:bodyPr>
          <a:lstStyle/>
          <a:p>
            <a:r>
              <a:rPr lang="en-CH" b="0" dirty="0"/>
              <a:t>We can skip a lot of this ugliness when our samples have analogous or comparable atoms.</a:t>
            </a:r>
          </a:p>
        </p:txBody>
      </p:sp>
      <p:pic>
        <p:nvPicPr>
          <p:cNvPr id="15" name="Picture 14">
            <a:extLst>
              <a:ext uri="{FF2B5EF4-FFF2-40B4-BE49-F238E27FC236}">
                <a16:creationId xmlns:a16="http://schemas.microsoft.com/office/drawing/2014/main" id="{E05C0F22-597A-8EF7-DCAC-39074808F0C2}"/>
              </a:ext>
            </a:extLst>
          </p:cNvPr>
          <p:cNvPicPr>
            <a:picLocks noChangeAspect="1"/>
          </p:cNvPicPr>
          <p:nvPr/>
        </p:nvPicPr>
        <p:blipFill>
          <a:blip r:embed="rId3"/>
          <a:stretch>
            <a:fillRect/>
          </a:stretch>
        </p:blipFill>
        <p:spPr>
          <a:xfrm>
            <a:off x="309321" y="2256481"/>
            <a:ext cx="2755900" cy="2755900"/>
          </a:xfrm>
          <a:prstGeom prst="rect">
            <a:avLst/>
          </a:prstGeom>
        </p:spPr>
      </p:pic>
      <p:pic>
        <p:nvPicPr>
          <p:cNvPr id="16" name="Picture 15">
            <a:extLst>
              <a:ext uri="{FF2B5EF4-FFF2-40B4-BE49-F238E27FC236}">
                <a16:creationId xmlns:a16="http://schemas.microsoft.com/office/drawing/2014/main" id="{CCBCD185-9230-28BB-F88D-5A3FD7EFBFC7}"/>
              </a:ext>
            </a:extLst>
          </p:cNvPr>
          <p:cNvPicPr>
            <a:picLocks noChangeAspect="1"/>
          </p:cNvPicPr>
          <p:nvPr/>
        </p:nvPicPr>
        <p:blipFill>
          <a:blip r:embed="rId4"/>
          <a:stretch>
            <a:fillRect/>
          </a:stretch>
        </p:blipFill>
        <p:spPr>
          <a:xfrm>
            <a:off x="4151872" y="3231328"/>
            <a:ext cx="1926909" cy="1926909"/>
          </a:xfrm>
          <a:prstGeom prst="rect">
            <a:avLst/>
          </a:prstGeom>
        </p:spPr>
      </p:pic>
      <p:pic>
        <p:nvPicPr>
          <p:cNvPr id="18" name="Picture 17">
            <a:extLst>
              <a:ext uri="{FF2B5EF4-FFF2-40B4-BE49-F238E27FC236}">
                <a16:creationId xmlns:a16="http://schemas.microsoft.com/office/drawing/2014/main" id="{7DF10A0A-8D89-9327-94BA-B86E733A83D3}"/>
              </a:ext>
            </a:extLst>
          </p:cNvPr>
          <p:cNvPicPr>
            <a:picLocks noChangeAspect="1"/>
          </p:cNvPicPr>
          <p:nvPr/>
        </p:nvPicPr>
        <p:blipFill rotWithShape="1">
          <a:blip r:embed="rId5"/>
          <a:srcRect l="55743" t="15740" r="3717" b="22339"/>
          <a:stretch/>
        </p:blipFill>
        <p:spPr>
          <a:xfrm>
            <a:off x="3065221" y="2045673"/>
            <a:ext cx="2264811" cy="1729609"/>
          </a:xfrm>
          <a:prstGeom prst="rect">
            <a:avLst/>
          </a:prstGeom>
        </p:spPr>
      </p:pic>
      <p:cxnSp>
        <p:nvCxnSpPr>
          <p:cNvPr id="20" name="Straight Arrow Connector 19">
            <a:extLst>
              <a:ext uri="{FF2B5EF4-FFF2-40B4-BE49-F238E27FC236}">
                <a16:creationId xmlns:a16="http://schemas.microsoft.com/office/drawing/2014/main" id="{47D35AB7-F2D8-4ED5-B1E5-7E76DD8BBAD7}"/>
              </a:ext>
            </a:extLst>
          </p:cNvPr>
          <p:cNvCxnSpPr>
            <a:cxnSpLocks/>
          </p:cNvCxnSpPr>
          <p:nvPr/>
        </p:nvCxnSpPr>
        <p:spPr>
          <a:xfrm flipV="1">
            <a:off x="2401628" y="2910477"/>
            <a:ext cx="2083875" cy="7239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7A76A6-A3D7-5386-B6B0-5CE10FB36267}"/>
              </a:ext>
            </a:extLst>
          </p:cNvPr>
          <p:cNvCxnSpPr>
            <a:cxnSpLocks/>
          </p:cNvCxnSpPr>
          <p:nvPr/>
        </p:nvCxnSpPr>
        <p:spPr>
          <a:xfrm>
            <a:off x="2401628" y="3650167"/>
            <a:ext cx="3294837" cy="5277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25356321-465E-4E9A-F5F6-37C42DE1155A}"/>
              </a:ext>
            </a:extLst>
          </p:cNvPr>
          <p:cNvPicPr>
            <a:picLocks noChangeAspect="1"/>
          </p:cNvPicPr>
          <p:nvPr/>
        </p:nvPicPr>
        <p:blipFill>
          <a:blip r:embed="rId6"/>
          <a:stretch>
            <a:fillRect/>
          </a:stretch>
        </p:blipFill>
        <p:spPr>
          <a:xfrm>
            <a:off x="6608872" y="3272454"/>
            <a:ext cx="1509069" cy="1509069"/>
          </a:xfrm>
          <a:prstGeom prst="rect">
            <a:avLst/>
          </a:prstGeom>
        </p:spPr>
      </p:pic>
      <p:sp>
        <p:nvSpPr>
          <p:cNvPr id="28" name="TextBox 27">
            <a:extLst>
              <a:ext uri="{FF2B5EF4-FFF2-40B4-BE49-F238E27FC236}">
                <a16:creationId xmlns:a16="http://schemas.microsoft.com/office/drawing/2014/main" id="{97AA0DD3-FA45-D973-DC78-0E7F6CBB3858}"/>
              </a:ext>
            </a:extLst>
          </p:cNvPr>
          <p:cNvSpPr txBox="1"/>
          <p:nvPr/>
        </p:nvSpPr>
        <p:spPr>
          <a:xfrm>
            <a:off x="6356330" y="2420826"/>
            <a:ext cx="2014151" cy="954107"/>
          </a:xfrm>
          <a:prstGeom prst="rect">
            <a:avLst/>
          </a:prstGeom>
          <a:noFill/>
        </p:spPr>
        <p:txBody>
          <a:bodyPr wrap="square">
            <a:spAutoFit/>
          </a:bodyPr>
          <a:lstStyle/>
          <a:p>
            <a:pPr algn="ctr"/>
            <a:r>
              <a:rPr lang="en-GB" dirty="0">
                <a:effectLst/>
                <a:latin typeface="Lato" panose="020F0502020204030203" pitchFamily="34" charset="0"/>
              </a:rPr>
              <a:t>Comparing molecules and solids across structural and alchemical space</a:t>
            </a:r>
          </a:p>
        </p:txBody>
      </p:sp>
    </p:spTree>
    <p:extLst>
      <p:ext uri="{BB962C8B-B14F-4D97-AF65-F5344CB8AC3E}">
        <p14:creationId xmlns:p14="http://schemas.microsoft.com/office/powerpoint/2010/main" val="292967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30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80"/>
              <a:t>Dimensionality reduction (DR) </a:t>
            </a:r>
            <a:r>
              <a:rPr lang="en" sz="2780" b="0"/>
              <a:t>describes a set of of methods that convert highly-dimensional data into a more interpretably or information-rich format.</a:t>
            </a:r>
            <a:endParaRPr sz="278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A467591-2506-CAC4-9213-E0E1F098C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163"/>
            <a:ext cx="9144000" cy="508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68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34971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b="0" dirty="0"/>
              <a:t>Generally, there are two major classes of DR: </a:t>
            </a:r>
            <a:r>
              <a:rPr lang="en" sz="2200" dirty="0"/>
              <a:t>data compression</a:t>
            </a:r>
            <a:r>
              <a:rPr lang="en" sz="2200" b="0" dirty="0"/>
              <a:t> and </a:t>
            </a:r>
            <a:r>
              <a:rPr lang="en" sz="2200" dirty="0"/>
              <a:t>visualization/interpretation</a:t>
            </a:r>
            <a:r>
              <a:rPr lang="en" sz="2200" b="0" dirty="0"/>
              <a:t>.</a:t>
            </a:r>
            <a:endParaRPr sz="2200" b="0" dirty="0"/>
          </a:p>
          <a:p>
            <a:pPr marL="0" lvl="0" indent="0" algn="l" rtl="0">
              <a:spcBef>
                <a:spcPts val="0"/>
              </a:spcBef>
              <a:spcAft>
                <a:spcPts val="0"/>
              </a:spcAft>
              <a:buSzPts val="990"/>
              <a:buNone/>
            </a:pPr>
            <a:endParaRPr sz="2200" b="0" dirty="0"/>
          </a:p>
          <a:p>
            <a:pPr marL="457200" lvl="0" indent="-342900" algn="l" rtl="0">
              <a:spcBef>
                <a:spcPts val="0"/>
              </a:spcBef>
              <a:spcAft>
                <a:spcPts val="0"/>
              </a:spcAft>
              <a:buSzPts val="1800"/>
              <a:buChar char="●"/>
            </a:pPr>
            <a:r>
              <a:rPr lang="en" sz="1800" b="0" dirty="0"/>
              <a:t>In </a:t>
            </a:r>
            <a:r>
              <a:rPr lang="en" sz="1800" dirty="0"/>
              <a:t>data compression</a:t>
            </a:r>
            <a:r>
              <a:rPr lang="en" sz="1800" b="0" dirty="0"/>
              <a:t>, we aim to construct a smaller feature space (e.g. set of columns) that contains as much information as our initial data space (Session 1)</a:t>
            </a:r>
            <a:endParaRPr sz="1800" b="0" dirty="0"/>
          </a:p>
          <a:p>
            <a:pPr marL="457200" lvl="0" indent="-342900" algn="l" rtl="0">
              <a:spcBef>
                <a:spcPts val="0"/>
              </a:spcBef>
              <a:spcAft>
                <a:spcPts val="0"/>
              </a:spcAft>
              <a:buSzPts val="1800"/>
              <a:buChar char="●"/>
            </a:pPr>
            <a:r>
              <a:rPr lang="en" sz="1800" b="0" dirty="0"/>
              <a:t>In </a:t>
            </a:r>
            <a:r>
              <a:rPr lang="en" sz="1800" dirty="0"/>
              <a:t>visualization/interpretation</a:t>
            </a:r>
            <a:r>
              <a:rPr lang="en" sz="1800" b="0" dirty="0"/>
              <a:t>, we aim to identify trends in our data that help our visual or conceptual understanding (Session 2)</a:t>
            </a:r>
            <a:endParaRPr sz="1800" b="0" dirty="0"/>
          </a:p>
          <a:p>
            <a:pPr marL="0" lvl="0" indent="0" algn="l" rtl="0">
              <a:spcBef>
                <a:spcPts val="0"/>
              </a:spcBef>
              <a:spcAft>
                <a:spcPts val="0"/>
              </a:spcAft>
              <a:buNone/>
            </a:pPr>
            <a:endParaRPr sz="1800" b="0" dirty="0"/>
          </a:p>
          <a:p>
            <a:pPr marL="0" lvl="0" indent="0" algn="l" rtl="0">
              <a:spcBef>
                <a:spcPts val="0"/>
              </a:spcBef>
              <a:spcAft>
                <a:spcPts val="0"/>
              </a:spcAft>
              <a:buNone/>
            </a:pPr>
            <a:r>
              <a:rPr lang="en" sz="1800" b="0" i="1" dirty="0"/>
              <a:t>Some methods can be useful towards both of these goals, but these goals have different intentions → different mathematics!</a:t>
            </a:r>
            <a:endParaRPr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29450" y="1353787"/>
            <a:ext cx="4376940" cy="25353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dirty="0"/>
              <a:t>Let’s say we want to take a matrix X </a:t>
            </a:r>
            <a:endParaRPr sz="3600" b="0" dirty="0"/>
          </a:p>
          <a:p>
            <a:pPr marL="0" lvl="0" indent="0" algn="l" rtl="0">
              <a:spcBef>
                <a:spcPts val="0"/>
              </a:spcBef>
              <a:spcAft>
                <a:spcPts val="0"/>
              </a:spcAft>
              <a:buNone/>
            </a:pPr>
            <a:endParaRPr lang="en-CH" sz="2000" b="0" dirty="0"/>
          </a:p>
        </p:txBody>
      </p:sp>
      <p:pic>
        <p:nvPicPr>
          <p:cNvPr id="1026" name="Picture 2">
            <a:extLst>
              <a:ext uri="{FF2B5EF4-FFF2-40B4-BE49-F238E27FC236}">
                <a16:creationId xmlns:a16="http://schemas.microsoft.com/office/drawing/2014/main" id="{7BC80A8B-1060-E4DC-D807-AE84F78BE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372" y="1079581"/>
            <a:ext cx="3796494" cy="37778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0DEF35-7934-A436-CCE9-2F43928DC839}"/>
              </a:ext>
            </a:extLst>
          </p:cNvPr>
          <p:cNvSpPr txBox="1"/>
          <p:nvPr/>
        </p:nvSpPr>
        <p:spPr>
          <a:xfrm>
            <a:off x="729450" y="2731449"/>
            <a:ext cx="457200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1A1A1A"/>
              </a:buClr>
              <a:buSzPts val="2600"/>
              <a:buFont typeface="Raleway"/>
              <a:buNone/>
              <a:tabLst/>
              <a:defRPr/>
            </a:pPr>
            <a:r>
              <a:rPr kumimoji="0" lang="en-GB" sz="2000" b="0" i="0" u="none" strike="noStrike" kern="0" cap="none" spc="0" normalizeH="0" baseline="0" noProof="0" dirty="0">
                <a:ln>
                  <a:noFill/>
                </a:ln>
                <a:solidFill>
                  <a:srgbClr val="1A1A1A"/>
                </a:solidFill>
                <a:effectLst/>
                <a:uLnTx/>
                <a:uFillTx/>
                <a:latin typeface="Raleway"/>
                <a:sym typeface="Raleway"/>
              </a:rPr>
              <a:t>… and determine a matrix T </a:t>
            </a:r>
          </a:p>
          <a:p>
            <a:pPr marL="0" marR="0" lvl="0" indent="0" algn="l" defTabSz="914400" rtl="0" eaLnBrk="1" fontAlgn="auto" latinLnBrk="0" hangingPunct="1">
              <a:lnSpc>
                <a:spcPct val="100000"/>
              </a:lnSpc>
              <a:spcBef>
                <a:spcPts val="0"/>
              </a:spcBef>
              <a:spcAft>
                <a:spcPts val="0"/>
              </a:spcAft>
              <a:buClr>
                <a:srgbClr val="1A1A1A"/>
              </a:buClr>
              <a:buSzPts val="2600"/>
              <a:buFont typeface="Raleway"/>
              <a:buNone/>
              <a:tabLst/>
              <a:defRPr/>
            </a:pPr>
            <a:r>
              <a:rPr kumimoji="0" lang="en-GB" sz="2000" b="0" i="0" u="none" strike="noStrike" kern="0" cap="none" spc="0" normalizeH="0" baseline="0" noProof="0" dirty="0">
                <a:ln>
                  <a:noFill/>
                </a:ln>
                <a:solidFill>
                  <a:srgbClr val="1A1A1A"/>
                </a:solidFill>
                <a:effectLst/>
                <a:uLnTx/>
                <a:uFillTx/>
                <a:latin typeface="Raleway"/>
                <a:sym typeface="Raleway"/>
              </a:rPr>
              <a:t>… whose columns are a linear combination of those in X </a:t>
            </a:r>
          </a:p>
          <a:p>
            <a:pPr marL="0" marR="0" lvl="0" indent="0" algn="l" defTabSz="914400" rtl="0" eaLnBrk="1" fontAlgn="auto" latinLnBrk="0" hangingPunct="1">
              <a:lnSpc>
                <a:spcPct val="100000"/>
              </a:lnSpc>
              <a:spcBef>
                <a:spcPts val="0"/>
              </a:spcBef>
              <a:spcAft>
                <a:spcPts val="0"/>
              </a:spcAft>
              <a:buClr>
                <a:srgbClr val="1A1A1A"/>
              </a:buClr>
              <a:buSzPts val="2600"/>
              <a:buFont typeface="Raleway"/>
              <a:buNone/>
              <a:tabLst/>
              <a:defRPr/>
            </a:pPr>
            <a:r>
              <a:rPr kumimoji="0" lang="en-GB" sz="2000" b="0" i="0" u="none" strike="noStrike" kern="0" cap="none" spc="0" normalizeH="0" baseline="0" noProof="0" dirty="0">
                <a:ln>
                  <a:noFill/>
                </a:ln>
                <a:solidFill>
                  <a:srgbClr val="1A1A1A"/>
                </a:solidFill>
                <a:effectLst/>
                <a:uLnTx/>
                <a:uFillTx/>
                <a:latin typeface="Raleway"/>
                <a:sym typeface="Raleway"/>
              </a:rPr>
              <a:t>… AND from which we can reconstruct X with minimal information loss.</a:t>
            </a:r>
            <a:endParaRPr lang="en-C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3" name="Google Shape;113;p18"/>
              <p:cNvSpPr txBox="1">
                <a:spLocks noGrp="1"/>
              </p:cNvSpPr>
              <p:nvPr>
                <p:ph type="title"/>
              </p:nvPr>
            </p:nvSpPr>
            <p:spPr>
              <a:xfrm>
                <a:off x="729450" y="1318649"/>
                <a:ext cx="4602571" cy="3122721"/>
              </a:xfrm>
              <a:prstGeom prst="rect">
                <a:avLst/>
              </a:prstGeom>
            </p:spPr>
            <p:txBody>
              <a:bodyPr spcFirstLastPara="1" wrap="square" lIns="91425" tIns="91425" rIns="91425" bIns="91425" anchor="t" anchorCtr="0">
                <a:noAutofit/>
              </a:bodyPr>
              <a:lstStyle/>
              <a:p>
                <a:pPr/>
                <a:r>
                  <a:rPr lang="en" sz="2800" dirty="0"/>
                  <a:t>We can formulate this as a loss function</a:t>
                </a:r>
                <a:br>
                  <a:rPr lang="en" sz="2800" dirty="0"/>
                </a:br>
                <a:r>
                  <a:rPr lang="en" sz="2800" dirty="0"/>
                  <a:t> </a:t>
                </a:r>
                <a:br>
                  <a:rPr lang="en-US" sz="2800" dirty="0">
                    <a:solidFill>
                      <a:schemeClr val="bg2"/>
                    </a:solidFill>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ar-AE" sz="2000" smtClean="0">
                          <a:solidFill>
                            <a:schemeClr val="bg2"/>
                          </a:solidFill>
                          <a:latin typeface="Cambria Math" panose="02040503050406030204" pitchFamily="18" charset="0"/>
                          <a:ea typeface="Cambria Math" panose="02040503050406030204" pitchFamily="18" charset="0"/>
                        </a:rPr>
                        <m:t>ℓ=   </m:t>
                      </m:r>
                      <m:sSup>
                        <m:sSupPr>
                          <m:ctrlPr>
                            <a:rPr lang="ar-AE" sz="2000" i="1">
                              <a:solidFill>
                                <a:schemeClr val="bg2"/>
                              </a:solidFill>
                              <a:latin typeface="Cambria Math" panose="02040503050406030204" pitchFamily="18" charset="0"/>
                              <a:ea typeface="Cambria Math" panose="02040503050406030204" pitchFamily="18" charset="0"/>
                            </a:rPr>
                          </m:ctrlPr>
                        </m:sSupPr>
                        <m:e>
                          <m:d>
                            <m:dPr>
                              <m:begChr m:val="‖"/>
                              <m:endChr m:val="‖"/>
                              <m:ctrlPr>
                                <a:rPr lang="ar-AE" sz="2000" i="1">
                                  <a:solidFill>
                                    <a:schemeClr val="bg2"/>
                                  </a:solidFill>
                                  <a:latin typeface="Cambria Math" panose="02040503050406030204" pitchFamily="18" charset="0"/>
                                  <a:ea typeface="Cambria Math" panose="02040503050406030204" pitchFamily="18" charset="0"/>
                                </a:rPr>
                              </m:ctrlPr>
                            </m:dPr>
                            <m:e>
                              <m:r>
                                <a:rPr lang="ar-AE" sz="2000" b="1">
                                  <a:solidFill>
                                    <a:schemeClr val="bg2"/>
                                  </a:solidFill>
                                  <a:latin typeface="Cambria Math" panose="02040503050406030204" pitchFamily="18" charset="0"/>
                                  <a:ea typeface="Cambria Math" panose="02040503050406030204" pitchFamily="18" charset="0"/>
                                </a:rPr>
                                <m:t>𝐗</m:t>
                              </m:r>
                              <m:r>
                                <a:rPr lang="ar-AE" sz="2000">
                                  <a:solidFill>
                                    <a:schemeClr val="bg2"/>
                                  </a:solidFill>
                                  <a:latin typeface="Cambria Math" panose="02040503050406030204" pitchFamily="18" charset="0"/>
                                  <a:ea typeface="Cambria Math" panose="02040503050406030204" pitchFamily="18" charset="0"/>
                                </a:rPr>
                                <m:t> −</m:t>
                              </m:r>
                              <m:r>
                                <a:rPr lang="ar-AE" sz="2000" b="1">
                                  <a:solidFill>
                                    <a:schemeClr val="bg2"/>
                                  </a:solidFill>
                                  <a:latin typeface="Cambria Math" panose="02040503050406030204" pitchFamily="18" charset="0"/>
                                  <a:ea typeface="Cambria Math" panose="02040503050406030204" pitchFamily="18" charset="0"/>
                                </a:rPr>
                                <m:t>𝐗</m:t>
                              </m:r>
                              <m:r>
                                <a:rPr lang="ar-AE" sz="2000">
                                  <a:solidFill>
                                    <a:schemeClr val="bg2"/>
                                  </a:solidFill>
                                  <a:latin typeface="Cambria Math" panose="02040503050406030204" pitchFamily="18" charset="0"/>
                                  <a:ea typeface="Cambria Math" panose="02040503050406030204" pitchFamily="18" charset="0"/>
                                </a:rPr>
                                <m:t> </m:t>
                              </m:r>
                              <m:sSub>
                                <m:sSubPr>
                                  <m:ctrlPr>
                                    <a:rPr lang="ar-AE" sz="2000" i="1">
                                      <a:solidFill>
                                        <a:schemeClr val="bg2"/>
                                      </a:solidFill>
                                      <a:latin typeface="Cambria Math" panose="02040503050406030204" pitchFamily="18" charset="0"/>
                                      <a:ea typeface="Cambria Math" panose="02040503050406030204" pitchFamily="18" charset="0"/>
                                    </a:rPr>
                                  </m:ctrlPr>
                                </m:sSubPr>
                                <m:e>
                                  <m:r>
                                    <a:rPr lang="ar-AE" sz="2000" b="1">
                                      <a:solidFill>
                                        <a:schemeClr val="bg2"/>
                                      </a:solidFill>
                                      <a:latin typeface="Cambria Math" panose="02040503050406030204" pitchFamily="18" charset="0"/>
                                      <a:ea typeface="Cambria Math" panose="02040503050406030204" pitchFamily="18" charset="0"/>
                                    </a:rPr>
                                    <m:t>𝐏</m:t>
                                  </m:r>
                                </m:e>
                                <m:sub>
                                  <m:r>
                                    <m:rPr>
                                      <m:sty m:val="p"/>
                                    </m:rPr>
                                    <a:rPr lang="en-US" sz="2000">
                                      <a:solidFill>
                                        <a:schemeClr val="bg2"/>
                                      </a:solidFill>
                                      <a:latin typeface="Cambria Math" panose="02040503050406030204" pitchFamily="18" charset="0"/>
                                      <a:ea typeface="Cambria Math" panose="02040503050406030204" pitchFamily="18" charset="0"/>
                                    </a:rPr>
                                    <m:t>XT</m:t>
                                  </m:r>
                                </m:sub>
                              </m:sSub>
                              <m:r>
                                <a:rPr lang="ar-AE" sz="2000">
                                  <a:solidFill>
                                    <a:schemeClr val="bg2"/>
                                  </a:solidFill>
                                  <a:latin typeface="Cambria Math" panose="02040503050406030204" pitchFamily="18" charset="0"/>
                                  <a:ea typeface="Cambria Math" panose="02040503050406030204" pitchFamily="18" charset="0"/>
                                </a:rPr>
                                <m:t> </m:t>
                              </m:r>
                              <m:sSub>
                                <m:sSubPr>
                                  <m:ctrlPr>
                                    <a:rPr lang="ar-AE" sz="2000" i="1">
                                      <a:solidFill>
                                        <a:schemeClr val="bg2"/>
                                      </a:solidFill>
                                      <a:latin typeface="Cambria Math" panose="02040503050406030204" pitchFamily="18" charset="0"/>
                                      <a:ea typeface="Cambria Math" panose="02040503050406030204" pitchFamily="18" charset="0"/>
                                    </a:rPr>
                                  </m:ctrlPr>
                                </m:sSubPr>
                                <m:e>
                                  <m:r>
                                    <a:rPr lang="ar-AE" sz="2000" b="1">
                                      <a:solidFill>
                                        <a:schemeClr val="bg2"/>
                                      </a:solidFill>
                                      <a:latin typeface="Cambria Math" panose="02040503050406030204" pitchFamily="18" charset="0"/>
                                      <a:ea typeface="Cambria Math" panose="02040503050406030204" pitchFamily="18" charset="0"/>
                                    </a:rPr>
                                    <m:t>𝐏</m:t>
                                  </m:r>
                                </m:e>
                                <m:sub>
                                  <m:r>
                                    <m:rPr>
                                      <m:sty m:val="p"/>
                                    </m:rPr>
                                    <a:rPr lang="en-US" sz="2000">
                                      <a:solidFill>
                                        <a:schemeClr val="bg2"/>
                                      </a:solidFill>
                                      <a:latin typeface="Cambria Math" panose="02040503050406030204" pitchFamily="18" charset="0"/>
                                      <a:ea typeface="Cambria Math" panose="02040503050406030204" pitchFamily="18" charset="0"/>
                                    </a:rPr>
                                    <m:t>TX</m:t>
                                  </m:r>
                                </m:sub>
                              </m:sSub>
                            </m:e>
                          </m:d>
                        </m:e>
                        <m:sup>
                          <m:r>
                            <a:rPr lang="ar-AE" sz="2000">
                              <a:solidFill>
                                <a:schemeClr val="bg2"/>
                              </a:solidFill>
                              <a:latin typeface="Cambria Math" panose="02040503050406030204" pitchFamily="18" charset="0"/>
                              <a:ea typeface="Cambria Math" panose="02040503050406030204" pitchFamily="18" charset="0"/>
                            </a:rPr>
                            <m:t>2</m:t>
                          </m:r>
                        </m:sup>
                      </m:sSup>
                      <m:r>
                        <a:rPr lang="ar-AE" sz="2000">
                          <a:solidFill>
                            <a:schemeClr val="bg2"/>
                          </a:solidFill>
                          <a:latin typeface="Cambria Math" panose="02040503050406030204" pitchFamily="18" charset="0"/>
                          <a:ea typeface="Cambria Math" panose="02040503050406030204" pitchFamily="18" charset="0"/>
                        </a:rPr>
                        <m:t> </m:t>
                      </m:r>
                    </m:oMath>
                  </m:oMathPara>
                </a14:m>
                <a:br>
                  <a:rPr lang="en-US" sz="2000" dirty="0">
                    <a:solidFill>
                      <a:schemeClr val="bg2"/>
                    </a:solidFill>
                    <a:latin typeface="Arial" panose="020B0604020202020204" pitchFamily="34" charset="0"/>
                    <a:cs typeface="Arial" panose="020B0604020202020204" pitchFamily="34" charset="0"/>
                  </a:rPr>
                </a:br>
                <a:endParaRPr sz="2000" dirty="0"/>
              </a:p>
            </p:txBody>
          </p:sp>
        </mc:Choice>
        <mc:Fallback xmlns="">
          <p:sp>
            <p:nvSpPr>
              <p:cNvPr id="113" name="Google Shape;113;p18"/>
              <p:cNvSpPr txBox="1">
                <a:spLocks noGrp="1" noRot="1" noChangeAspect="1" noMove="1" noResize="1" noEditPoints="1" noAdjustHandles="1" noChangeArrowheads="1" noChangeShapeType="1" noTextEdit="1"/>
              </p:cNvSpPr>
              <p:nvPr>
                <p:ph type="title"/>
              </p:nvPr>
            </p:nvSpPr>
            <p:spPr>
              <a:xfrm>
                <a:off x="729450" y="1318649"/>
                <a:ext cx="4602571" cy="3122721"/>
              </a:xfrm>
              <a:prstGeom prst="rect">
                <a:avLst/>
              </a:prstGeom>
              <a:blipFill>
                <a:blip r:embed="rId3"/>
                <a:stretch>
                  <a:fillRect l="-2747" t="-405" r="-824"/>
                </a:stretch>
              </a:blipFill>
            </p:spPr>
            <p:txBody>
              <a:bodyPr/>
              <a:lstStyle/>
              <a:p>
                <a:r>
                  <a:rPr lang="en-CH">
                    <a:noFill/>
                  </a:rPr>
                  <a:t> </a:t>
                </a:r>
              </a:p>
            </p:txBody>
          </p:sp>
        </mc:Fallback>
      </mc:AlternateContent>
      <p:pic>
        <p:nvPicPr>
          <p:cNvPr id="7" name="Picture 6" descr="A picture containing text, screenshot, font, handwriting&#10;&#10;Description automatically generated">
            <a:extLst>
              <a:ext uri="{FF2B5EF4-FFF2-40B4-BE49-F238E27FC236}">
                <a16:creationId xmlns:a16="http://schemas.microsoft.com/office/drawing/2014/main" id="{56A67F77-963E-252F-F04C-8CE60C85EFDC}"/>
              </a:ext>
            </a:extLst>
          </p:cNvPr>
          <p:cNvPicPr>
            <a:picLocks noChangeAspect="1"/>
          </p:cNvPicPr>
          <p:nvPr/>
        </p:nvPicPr>
        <p:blipFill>
          <a:blip r:embed="rId4"/>
          <a:stretch>
            <a:fillRect/>
          </a:stretch>
        </p:blipFill>
        <p:spPr>
          <a:xfrm>
            <a:off x="5740121" y="581994"/>
            <a:ext cx="2674429" cy="44535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0"/>
              <a:t>This fairly simple idea, determining a small matrix that best-approximates a larger one, leads to our archetypal DR technique: Principal Components Analysis.</a:t>
            </a:r>
            <a:endParaRPr sz="2200" b="0"/>
          </a:p>
        </p:txBody>
      </p:sp>
      <p:pic>
        <p:nvPicPr>
          <p:cNvPr id="4" name="Picture 2">
            <a:extLst>
              <a:ext uri="{FF2B5EF4-FFF2-40B4-BE49-F238E27FC236}">
                <a16:creationId xmlns:a16="http://schemas.microsoft.com/office/drawing/2014/main" id="{4FC56460-BCEE-777E-1FBD-8FFB4BAB8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54" b="12697"/>
          <a:stretch/>
        </p:blipFill>
        <p:spPr bwMode="auto">
          <a:xfrm>
            <a:off x="729449" y="2507389"/>
            <a:ext cx="3496561" cy="23816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FEECF30-1F8F-10A5-4DCB-6749A4E946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2143" y="2571750"/>
            <a:ext cx="2926077" cy="223966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0F1E731-BDBD-4FBA-F81E-460E227250DB}"/>
              </a:ext>
            </a:extLst>
          </p:cNvPr>
          <p:cNvCxnSpPr>
            <a:stCxn id="4" idx="3"/>
          </p:cNvCxnSpPr>
          <p:nvPr/>
        </p:nvCxnSpPr>
        <p:spPr>
          <a:xfrm flipV="1">
            <a:off x="4226010" y="3698192"/>
            <a:ext cx="8161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0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0"/>
              <a:t>This fairly simple idea, determining a small matrix that best-approximates a larger one, leads to our archetypal DR technique: Principal Components Analysis.</a:t>
            </a:r>
            <a:endParaRPr sz="2200" b="0"/>
          </a:p>
        </p:txBody>
      </p:sp>
      <p:sp>
        <p:nvSpPr>
          <p:cNvPr id="122" name="Google Shape;122;p19"/>
          <p:cNvSpPr txBox="1">
            <a:spLocks noGrp="1"/>
          </p:cNvSpPr>
          <p:nvPr>
            <p:ph type="body" idx="1"/>
          </p:nvPr>
        </p:nvSpPr>
        <p:spPr>
          <a:xfrm>
            <a:off x="729450" y="2571750"/>
            <a:ext cx="3842700" cy="176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1200"/>
              </a:spcAft>
              <a:buNone/>
            </a:pPr>
            <a:r>
              <a:rPr lang="en" dirty="0"/>
              <a:t>I always like to note that PCA can also be useful for visualization – I often use it to help me orient the molecules for figures:</a:t>
            </a:r>
            <a:endParaRPr dirty="0"/>
          </a:p>
        </p:txBody>
      </p:sp>
      <p:pic>
        <p:nvPicPr>
          <p:cNvPr id="123" name="Google Shape;123;p19"/>
          <p:cNvPicPr preferRelativeResize="0"/>
          <p:nvPr/>
        </p:nvPicPr>
        <p:blipFill>
          <a:blip r:embed="rId3">
            <a:alphaModFix/>
          </a:blip>
          <a:stretch>
            <a:fillRect/>
          </a:stretch>
        </p:blipFill>
        <p:spPr>
          <a:xfrm>
            <a:off x="3916650" y="2323650"/>
            <a:ext cx="4951351" cy="24756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TotalTime>
  <Words>1172</Words>
  <Application>Microsoft Macintosh PowerPoint</Application>
  <PresentationFormat>On-screen Show (16:9)</PresentationFormat>
  <Paragraphs>104</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Lato</vt:lpstr>
      <vt:lpstr>Cambria Math</vt:lpstr>
      <vt:lpstr>Raleway</vt:lpstr>
      <vt:lpstr>Streamline</vt:lpstr>
      <vt:lpstr>Day 3, Session 1: PCA, multidimensional scaling, and all that follows</vt:lpstr>
      <vt:lpstr>Some notes on notation… (see notation guide)</vt:lpstr>
      <vt:lpstr>Dimensionality reduction (DR) describes a set of of methods that convert highly-dimensional data into a more interpretably or information-rich format.</vt:lpstr>
      <vt:lpstr>PowerPoint Presentation</vt:lpstr>
      <vt:lpstr>Generally, there are two major classes of DR: data compression and visualization/interpretation.  In data compression, we aim to construct a smaller feature space (e.g. set of columns) that contains as much information as our initial data space (Session 1) In visualization/interpretation, we aim to identify trends in our data that help our visual or conceptual understanding (Session 2)  Some methods can be useful towards both of these goals, but these goals have different intentions → different mathematics!</vt:lpstr>
      <vt:lpstr>Let’s say we want to take a matrix X  </vt:lpstr>
      <vt:lpstr>We can formulate this as a loss function   ℓ=   ‖X -X P_XT  P_TX ‖^2   </vt:lpstr>
      <vt:lpstr>This fairly simple idea, determining a small matrix that best-approximates a larger one, leads to our archetypal DR technique: Principal Components Analysis.</vt:lpstr>
      <vt:lpstr>This fairly simple idea, determining a small matrix that best-approximates a larger one, leads to our archetypal DR technique: Principal Components Analysis.</vt:lpstr>
      <vt:lpstr>The projections determined via PCA are based on the eigendecomposition of the Gram matrix or covariance matrix, which is related to the singular value decomposition (SVD).</vt:lpstr>
      <vt:lpstr>Sometimes, we care less about reconstructing the data itself, and more about reconstructing the relationship between data points.</vt:lpstr>
      <vt:lpstr>Formulating our Torgerson strain in terms of the Euclidean distance, i.e. doing Classical MDS, yields the similar projection to PCA. </vt:lpstr>
      <vt:lpstr>Locally-linear embeddings and isomap are two variations on MDS.</vt:lpstr>
      <vt:lpstr>Locally-linear embeddings and isomap are two variations on MDS.</vt:lpstr>
      <vt:lpstr>Locally-linear embeddings and isomap are two variations on MDS.</vt:lpstr>
      <vt:lpstr>Locally-linear embeddings and isomap are two variations on MDS.</vt:lpstr>
      <vt:lpstr>“Neighbors” have some nuance for chemical systems.</vt:lpstr>
      <vt:lpstr>What is a manifold?</vt:lpstr>
      <vt:lpstr>Whenever we stray from Euclidean distances and linear embeddings, we are in a class of non-linear dimensionality reduction techniques.</vt:lpstr>
      <vt:lpstr>Mercer and Hilbert’s work were able to show that many similarity functions yielded matrices that were mathematically analogous to the dot product of some potentially infinite and unknowable set of features.</vt:lpstr>
      <vt:lpstr>But, for which similarity functions is this true?</vt:lpstr>
      <vt:lpstr>So, why does this matter?</vt:lpstr>
      <vt:lpstr>So, why does this matter?</vt:lpstr>
      <vt:lpstr>Kernels have some nuance for chemical systems.</vt:lpstr>
      <vt:lpstr>We can skip a lot of this ugliness when our samples have analogous or comparable atoms.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 Session 1: PCA, multidimensional scaling, and all that follows</dc:title>
  <cp:lastModifiedBy>ROSE CERSONSKY</cp:lastModifiedBy>
  <cp:revision>15</cp:revision>
  <dcterms:modified xsi:type="dcterms:W3CDTF">2023-07-10T16:22:58Z</dcterms:modified>
</cp:coreProperties>
</file>