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76" r:id="rId8"/>
    <p:sldId id="262" r:id="rId9"/>
    <p:sldId id="274" r:id="rId10"/>
    <p:sldId id="263" r:id="rId11"/>
    <p:sldId id="278" r:id="rId12"/>
    <p:sldId id="277" r:id="rId13"/>
  </p:sldIdLst>
  <p:sldSz cx="9144000" cy="5143500" type="screen16x9"/>
  <p:notesSz cx="6858000" cy="9144000"/>
  <p:embeddedFontLst>
    <p:embeddedFont>
      <p:font typeface="Cambria Math" panose="02040503050406030204" pitchFamily="18" charset="0"/>
      <p:regular r:id="rId15"/>
    </p:embeddedFont>
    <p:embeddedFont>
      <p:font typeface="Lato" panose="020F0502020204030203" pitchFamily="34" charset="0"/>
      <p:regular r:id="rId16"/>
      <p:bold r:id="rId17"/>
      <p:italic r:id="rId18"/>
      <p:boldItalic r:id="rId19"/>
    </p:embeddedFont>
    <p:embeddedFont>
      <p:font typeface="Raleway"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75"/>
    <p:restoredTop sz="94700"/>
  </p:normalViewPr>
  <p:slideViewPr>
    <p:cSldViewPr snapToGrid="0">
      <p:cViewPr varScale="1">
        <p:scale>
          <a:sx n="142" d="100"/>
          <a:sy n="142" d="100"/>
        </p:scale>
        <p:origin x="32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b0ef832b9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b0ef832b9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b0ef832b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2b0ef832b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0ef832b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b0ef832b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b0ef832b9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b0ef832b9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b0ef832b9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b0ef832b9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will write on these slides</a:t>
            </a: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b0ef832b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b0ef832b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50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b0ef832b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b0ef832b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b0ef832b9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b0ef832b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b="0" i="0">
                <a:latin typeface="Lato" panose="020F0502020204030203" pitchFamily="34" charset="0"/>
                <a:ea typeface="Lato" panose="020F0502020204030203" pitchFamily="34" charset="0"/>
                <a:cs typeface="Lato" panose="020F0502020204030203" pitchFamily="34" charset="0"/>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dirty="0"/>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latin typeface="Lato" panose="020F0502020204030203" pitchFamily="34" charset="0"/>
                <a:ea typeface="Lato" panose="020F0502020204030203" pitchFamily="34" charset="0"/>
                <a:cs typeface="Lato" panose="020F050202020403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b="0" i="0">
                <a:solidFill>
                  <a:schemeClr val="lt1"/>
                </a:solidFill>
                <a:latin typeface="Lato" panose="020F0502020204030203" pitchFamily="34" charset="0"/>
                <a:ea typeface="Lato" panose="020F0502020204030203" pitchFamily="34" charset="0"/>
                <a:cs typeface="Lato" panose="020F0502020204030203" pitchFamily="34" charset="0"/>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dirty="0"/>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solidFill>
                  <a:schemeClr val="lt1"/>
                </a:solidFill>
                <a:latin typeface="Lato" panose="020F0502020204030203" pitchFamily="34" charset="0"/>
                <a:ea typeface="Lato" panose="020F0502020204030203" pitchFamily="34" charset="0"/>
                <a:cs typeface="Lato" panose="020F0502020204030203" pitchFamily="34" charset="0"/>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latin typeface="Lato" panose="020F0502020204030203" pitchFamily="34" charset="0"/>
                <a:ea typeface="Lato" panose="020F0502020204030203" pitchFamily="34" charset="0"/>
                <a:cs typeface="Lato" panose="020F050202020403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solidFill>
                  <a:schemeClr val="lt1"/>
                </a:solidFill>
                <a:latin typeface="Lato" panose="020F0502020204030203" pitchFamily="34" charset="0"/>
                <a:ea typeface="Lato" panose="020F0502020204030203" pitchFamily="34" charset="0"/>
                <a:cs typeface="Lato" panose="020F0502020204030203" pitchFamily="34" charset="0"/>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b="0" i="0">
                <a:latin typeface="Lato" panose="020F0502020204030203" pitchFamily="34" charset="0"/>
                <a:ea typeface="Lato" panose="020F0502020204030203" pitchFamily="34" charset="0"/>
                <a:cs typeface="Lato" panose="020F0502020204030203" pitchFamily="34" charset="0"/>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dirty="0"/>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latin typeface="Lato" panose="020F0502020204030203" pitchFamily="34" charset="0"/>
                <a:ea typeface="Lato" panose="020F0502020204030203" pitchFamily="34" charset="0"/>
                <a:cs typeface="Lato" panose="020F050202020403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b="0" i="0">
                <a:latin typeface="Lato" panose="020F0502020204030203" pitchFamily="34" charset="0"/>
                <a:ea typeface="Lato" panose="020F0502020204030203" pitchFamily="34" charset="0"/>
                <a:cs typeface="Lato" panose="020F0502020204030203" pitchFamily="34" charset="0"/>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dirty="0"/>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b="0" i="0">
                <a:latin typeface="Lato" panose="020F0502020204030203" pitchFamily="34" charset="0"/>
                <a:ea typeface="Lato" panose="020F0502020204030203" pitchFamily="34" charset="0"/>
                <a:cs typeface="Lato" panose="020F0502020204030203" pitchFamily="34" charset="0"/>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dirty="0"/>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latin typeface="Lato" panose="020F0502020204030203" pitchFamily="34" charset="0"/>
                <a:ea typeface="Lato" panose="020F0502020204030203" pitchFamily="34" charset="0"/>
                <a:cs typeface="Lato" panose="020F050202020403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latin typeface="Lato" panose="020F0502020204030203" pitchFamily="34" charset="0"/>
                <a:ea typeface="Lato" panose="020F0502020204030203" pitchFamily="34" charset="0"/>
                <a:cs typeface="Lato" panose="020F050202020403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b="0" i="0">
                <a:latin typeface="Lato" panose="020F0502020204030203" pitchFamily="34" charset="0"/>
                <a:ea typeface="Lato" panose="020F0502020204030203" pitchFamily="34" charset="0"/>
                <a:cs typeface="Lato" panose="020F0502020204030203" pitchFamily="34" charset="0"/>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dirty="0"/>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latin typeface="Lato" panose="020F0502020204030203" pitchFamily="34" charset="0"/>
                <a:ea typeface="Lato" panose="020F0502020204030203" pitchFamily="34" charset="0"/>
                <a:cs typeface="Lato" panose="020F050202020403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solidFill>
                  <a:schemeClr val="lt1"/>
                </a:solidFill>
                <a:latin typeface="Lato" panose="020F0502020204030203" pitchFamily="34" charset="0"/>
                <a:ea typeface="Lato" panose="020F0502020204030203" pitchFamily="34" charset="0"/>
                <a:cs typeface="Lato" panose="020F0502020204030203" pitchFamily="34" charset="0"/>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b="0" i="0">
                <a:latin typeface="Lato" panose="020F0502020204030203" pitchFamily="34" charset="0"/>
                <a:ea typeface="Lato" panose="020F0502020204030203" pitchFamily="34" charset="0"/>
                <a:cs typeface="Lato" panose="020F0502020204030203" pitchFamily="34" charset="0"/>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dirty="0"/>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b="0" i="0">
                <a:latin typeface="Lato" panose="020F0502020204030203" pitchFamily="34" charset="0"/>
                <a:ea typeface="Lato" panose="020F0502020204030203" pitchFamily="34" charset="0"/>
                <a:cs typeface="Lato" panose="020F0502020204030203" pitchFamily="34" charset="0"/>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dirty="0"/>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latin typeface="Lato" panose="020F0502020204030203" pitchFamily="34" charset="0"/>
                <a:ea typeface="Lato" panose="020F0502020204030203" pitchFamily="34" charset="0"/>
                <a:cs typeface="Lato" panose="020F050202020403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b="0" i="0">
                <a:latin typeface="Lato" panose="020F0502020204030203" pitchFamily="34" charset="0"/>
                <a:ea typeface="Lato" panose="020F0502020204030203" pitchFamily="34" charset="0"/>
                <a:cs typeface="Lato" panose="020F0502020204030203" pitchFamily="34" charset="0"/>
              </a:defRPr>
            </a:lvl1pPr>
          </a:lstStyle>
          <a:p>
            <a:endParaRPr dirty="0"/>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b="0" i="0">
                <a:latin typeface="Lato" panose="020F0502020204030203" pitchFamily="34" charset="0"/>
                <a:ea typeface="Lato" panose="020F0502020204030203" pitchFamily="34" charset="0"/>
                <a:cs typeface="Lato" panose="020F050202020403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dirty="0"/>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b="0" i="0">
                <a:solidFill>
                  <a:schemeClr val="accent1"/>
                </a:solidFill>
                <a:latin typeface="Lato" panose="020F0502020204030203" pitchFamily="34" charset="0"/>
                <a:ea typeface="Lato" panose="020F0502020204030203" pitchFamily="34" charset="0"/>
                <a:cs typeface="Lato" panose="020F0502020204030203" pitchFamily="34" charset="0"/>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Day 3, Session 2:</a:t>
            </a:r>
            <a:endParaRPr dirty="0"/>
          </a:p>
          <a:p>
            <a:pPr marL="0" lvl="0" indent="0" algn="l" rtl="0">
              <a:spcBef>
                <a:spcPts val="0"/>
              </a:spcBef>
              <a:spcAft>
                <a:spcPts val="0"/>
              </a:spcAft>
              <a:buNone/>
            </a:pPr>
            <a:r>
              <a:rPr lang="en" sz="3100" dirty="0"/>
              <a:t>Dimensionality reduction with other intentions</a:t>
            </a:r>
            <a:endParaRPr sz="3100" dirty="0"/>
          </a:p>
        </p:txBody>
      </p:sp>
      <p:sp>
        <p:nvSpPr>
          <p:cNvPr id="3" name="Subtitle 2">
            <a:extLst>
              <a:ext uri="{FF2B5EF4-FFF2-40B4-BE49-F238E27FC236}">
                <a16:creationId xmlns:a16="http://schemas.microsoft.com/office/drawing/2014/main" id="{B35A75DC-43BC-4940-5A13-B1A097C775F4}"/>
              </a:ext>
            </a:extLst>
          </p:cNvPr>
          <p:cNvSpPr>
            <a:spLocks noGrp="1"/>
          </p:cNvSpPr>
          <p:nvPr>
            <p:ph type="subTitle" idx="1"/>
          </p:nvPr>
        </p:nvSpPr>
        <p:spPr/>
        <p:txBody>
          <a:bodyPr/>
          <a:lstStyle/>
          <a:p>
            <a:endParaRPr lang="en-C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12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40" b="0" dirty="0"/>
              <a:t>Uniform Manifold Approximation and Projection (UMAP) achieves similar goals, but leverages topological mathematics to do so more efficiently. </a:t>
            </a:r>
            <a:endParaRPr sz="2240" b="0" dirty="0"/>
          </a:p>
        </p:txBody>
      </p:sp>
      <p:sp>
        <p:nvSpPr>
          <p:cNvPr id="129" name="Google Shape;129;p20"/>
          <p:cNvSpPr txBox="1">
            <a:spLocks noGrp="1"/>
          </p:cNvSpPr>
          <p:nvPr>
            <p:ph type="body" idx="1"/>
          </p:nvPr>
        </p:nvSpPr>
        <p:spPr>
          <a:xfrm>
            <a:off x="729449" y="2518975"/>
            <a:ext cx="4991729" cy="2430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US" dirty="0"/>
              <a:t>We extend a radius from every point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Any two points with overlapping radii are considered neighbors, and every point is enforced to have a minimum number of neighbors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weight these neighbors by how far they are away – further neighbors count less as neighbors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lower dimensional embedding is that which preserves this graph structure best!</a:t>
            </a:r>
            <a:endParaRPr dirty="0"/>
          </a:p>
        </p:txBody>
      </p:sp>
      <p:pic>
        <p:nvPicPr>
          <p:cNvPr id="11268" name="Picture 4" descr="Directed and Edge-Weighted Graphs">
            <a:extLst>
              <a:ext uri="{FF2B5EF4-FFF2-40B4-BE49-F238E27FC236}">
                <a16:creationId xmlns:a16="http://schemas.microsoft.com/office/drawing/2014/main" id="{6D3AC32F-F148-C105-FCB8-1CF2DD5E5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183" y="2950954"/>
            <a:ext cx="2953265" cy="16422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
                                            <p:txEl>
                                              <p:pRg st="0" end="0"/>
                                            </p:txEl>
                                          </p:spTgt>
                                        </p:tgtEl>
                                        <p:attrNameLst>
                                          <p:attrName>style.visibility</p:attrName>
                                        </p:attrNameLst>
                                      </p:cBhvr>
                                      <p:to>
                                        <p:strVal val="visible"/>
                                      </p:to>
                                    </p:set>
                                    <p:animEffect transition="in" filter="fade">
                                      <p:cBhvr>
                                        <p:cTn id="12" dur="500"/>
                                        <p:tgtEl>
                                          <p:spTgt spid="1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5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9">
                                            <p:txEl>
                                              <p:pRg st="4" end="4"/>
                                            </p:txEl>
                                          </p:spTgt>
                                        </p:tgtEl>
                                        <p:attrNameLst>
                                          <p:attrName>style.visibility</p:attrName>
                                        </p:attrNameLst>
                                      </p:cBhvr>
                                      <p:to>
                                        <p:strVal val="visible"/>
                                      </p:to>
                                    </p:set>
                                    <p:animEffect transition="in" filter="fade">
                                      <p:cBhvr>
                                        <p:cTn id="22" dur="500"/>
                                        <p:tgtEl>
                                          <p:spTgt spid="12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9">
                                            <p:txEl>
                                              <p:pRg st="6" end="6"/>
                                            </p:txEl>
                                          </p:spTgt>
                                        </p:tgtEl>
                                        <p:attrNameLst>
                                          <p:attrName>style.visibility</p:attrName>
                                        </p:attrNameLst>
                                      </p:cBhvr>
                                      <p:to>
                                        <p:strVal val="visible"/>
                                      </p:to>
                                    </p:set>
                                    <p:animEffect transition="in" filter="fade">
                                      <p:cBhvr>
                                        <p:cTn id="27" dur="500"/>
                                        <p:tgtEl>
                                          <p:spTgt spid="12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268"/>
                                        </p:tgtEl>
                                        <p:attrNameLst>
                                          <p:attrName>style.visibility</p:attrName>
                                        </p:attrNameLst>
                                      </p:cBhvr>
                                      <p:to>
                                        <p:strVal val="visible"/>
                                      </p:to>
                                    </p:set>
                                    <p:animEffect transition="in" filter="fade">
                                      <p:cBhvr>
                                        <p:cTn id="30"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6F11-C80A-5145-9197-912FDB2818A0}"/>
              </a:ext>
            </a:extLst>
          </p:cNvPr>
          <p:cNvSpPr>
            <a:spLocks noGrp="1"/>
          </p:cNvSpPr>
          <p:nvPr>
            <p:ph type="title"/>
          </p:nvPr>
        </p:nvSpPr>
        <p:spPr>
          <a:xfrm>
            <a:off x="729450" y="1318650"/>
            <a:ext cx="4398604" cy="535200"/>
          </a:xfrm>
        </p:spPr>
        <p:txBody>
          <a:bodyPr>
            <a:normAutofit fontScale="90000"/>
          </a:bodyPr>
          <a:lstStyle/>
          <a:p>
            <a:r>
              <a:rPr lang="en-CH" dirty="0"/>
              <a:t>Other topics in dimensionality reduction</a:t>
            </a:r>
          </a:p>
        </p:txBody>
      </p:sp>
      <p:sp>
        <p:nvSpPr>
          <p:cNvPr id="3" name="Text Placeholder 2">
            <a:extLst>
              <a:ext uri="{FF2B5EF4-FFF2-40B4-BE49-F238E27FC236}">
                <a16:creationId xmlns:a16="http://schemas.microsoft.com/office/drawing/2014/main" id="{20BD9109-5D74-2424-08F7-BF8F8F2D6D92}"/>
              </a:ext>
            </a:extLst>
          </p:cNvPr>
          <p:cNvSpPr>
            <a:spLocks noGrp="1"/>
          </p:cNvSpPr>
          <p:nvPr>
            <p:ph type="body" idx="1"/>
          </p:nvPr>
        </p:nvSpPr>
        <p:spPr>
          <a:xfrm>
            <a:off x="729451" y="2279943"/>
            <a:ext cx="4719880" cy="2261100"/>
          </a:xfrm>
        </p:spPr>
        <p:txBody>
          <a:bodyPr/>
          <a:lstStyle/>
          <a:p>
            <a:pPr marL="146050" indent="0">
              <a:buNone/>
            </a:pPr>
            <a:r>
              <a:rPr lang="en-CH" b="1" dirty="0"/>
              <a:t>(Kernel) Principal Covariates Regression</a:t>
            </a:r>
            <a:r>
              <a:rPr lang="en-CH" dirty="0"/>
              <a:t> – determining a matrix that balances data reconstruction with property regression – can be used to make QSPR maps for undestanding structure-property relationships</a:t>
            </a:r>
          </a:p>
          <a:p>
            <a:endParaRPr lang="en-CH" dirty="0"/>
          </a:p>
        </p:txBody>
      </p:sp>
      <p:pic>
        <p:nvPicPr>
          <p:cNvPr id="4" name="Picture 3">
            <a:extLst>
              <a:ext uri="{FF2B5EF4-FFF2-40B4-BE49-F238E27FC236}">
                <a16:creationId xmlns:a16="http://schemas.microsoft.com/office/drawing/2014/main" id="{A777C4AB-A527-8854-7B12-DC743A9FB99A}"/>
              </a:ext>
            </a:extLst>
          </p:cNvPr>
          <p:cNvPicPr>
            <a:picLocks noChangeAspect="1"/>
          </p:cNvPicPr>
          <p:nvPr/>
        </p:nvPicPr>
        <p:blipFill>
          <a:blip r:embed="rId2"/>
          <a:srcRect/>
          <a:stretch/>
        </p:blipFill>
        <p:spPr>
          <a:xfrm>
            <a:off x="1663642" y="3644892"/>
            <a:ext cx="1087395" cy="1087395"/>
          </a:xfrm>
          <a:prstGeom prst="rect">
            <a:avLst/>
          </a:prstGeom>
        </p:spPr>
      </p:pic>
      <p:sp>
        <p:nvSpPr>
          <p:cNvPr id="6" name="TextBox 5">
            <a:extLst>
              <a:ext uri="{FF2B5EF4-FFF2-40B4-BE49-F238E27FC236}">
                <a16:creationId xmlns:a16="http://schemas.microsoft.com/office/drawing/2014/main" id="{BFBA6D01-D16F-96BC-C427-7BADACADB726}"/>
              </a:ext>
            </a:extLst>
          </p:cNvPr>
          <p:cNvSpPr txBox="1"/>
          <p:nvPr/>
        </p:nvSpPr>
        <p:spPr>
          <a:xfrm>
            <a:off x="1379436" y="3410493"/>
            <a:ext cx="1655806" cy="307777"/>
          </a:xfrm>
          <a:prstGeom prst="rect">
            <a:avLst/>
          </a:prstGeom>
          <a:noFill/>
        </p:spPr>
        <p:txBody>
          <a:bodyPr wrap="square">
            <a:spAutoFit/>
          </a:bodyPr>
          <a:lstStyle/>
          <a:p>
            <a:pPr algn="ctr"/>
            <a:r>
              <a:rPr lang="en-CH" dirty="0"/>
              <a:t>MLST 1 045201</a:t>
            </a:r>
          </a:p>
        </p:txBody>
      </p:sp>
      <p:pic>
        <p:nvPicPr>
          <p:cNvPr id="7" name="Picture 6">
            <a:extLst>
              <a:ext uri="{FF2B5EF4-FFF2-40B4-BE49-F238E27FC236}">
                <a16:creationId xmlns:a16="http://schemas.microsoft.com/office/drawing/2014/main" id="{46D450F4-4A3D-1484-2B1B-375089CDC29D}"/>
              </a:ext>
            </a:extLst>
          </p:cNvPr>
          <p:cNvPicPr>
            <a:picLocks noChangeAspect="1"/>
          </p:cNvPicPr>
          <p:nvPr/>
        </p:nvPicPr>
        <p:blipFill>
          <a:blip r:embed="rId3"/>
          <a:srcRect/>
          <a:stretch/>
        </p:blipFill>
        <p:spPr>
          <a:xfrm>
            <a:off x="3319448" y="3644892"/>
            <a:ext cx="1087395" cy="1087395"/>
          </a:xfrm>
          <a:prstGeom prst="rect">
            <a:avLst/>
          </a:prstGeom>
        </p:spPr>
      </p:pic>
      <p:sp>
        <p:nvSpPr>
          <p:cNvPr id="8" name="TextBox 7">
            <a:extLst>
              <a:ext uri="{FF2B5EF4-FFF2-40B4-BE49-F238E27FC236}">
                <a16:creationId xmlns:a16="http://schemas.microsoft.com/office/drawing/2014/main" id="{E3E4B36D-5571-65DF-AEF4-FA3773FB6F01}"/>
              </a:ext>
            </a:extLst>
          </p:cNvPr>
          <p:cNvSpPr txBox="1"/>
          <p:nvPr/>
        </p:nvSpPr>
        <p:spPr>
          <a:xfrm>
            <a:off x="3035242" y="3410493"/>
            <a:ext cx="1655806" cy="307777"/>
          </a:xfrm>
          <a:prstGeom prst="rect">
            <a:avLst/>
          </a:prstGeom>
          <a:noFill/>
        </p:spPr>
        <p:txBody>
          <a:bodyPr wrap="square">
            <a:spAutoFit/>
          </a:bodyPr>
          <a:lstStyle/>
          <a:p>
            <a:pPr algn="ctr"/>
            <a:r>
              <a:rPr lang="en-CH" dirty="0"/>
              <a:t>ORE 15789.1</a:t>
            </a:r>
          </a:p>
        </p:txBody>
      </p:sp>
      <p:pic>
        <p:nvPicPr>
          <p:cNvPr id="12290" name="Picture 2" descr="KPCovR for AIRSS Carbon Structures and Energies. (a) Projections... |  Download Scientific Diagram">
            <a:extLst>
              <a:ext uri="{FF2B5EF4-FFF2-40B4-BE49-F238E27FC236}">
                <a16:creationId xmlns:a16="http://schemas.microsoft.com/office/drawing/2014/main" id="{A0ABEB49-5E08-4FAD-9B09-9A126F17D4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8739"/>
          <a:stretch/>
        </p:blipFill>
        <p:spPr bwMode="auto">
          <a:xfrm>
            <a:off x="5259459" y="1037616"/>
            <a:ext cx="3594406" cy="369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14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6F11-C80A-5145-9197-912FDB2818A0}"/>
              </a:ext>
            </a:extLst>
          </p:cNvPr>
          <p:cNvSpPr>
            <a:spLocks noGrp="1"/>
          </p:cNvSpPr>
          <p:nvPr>
            <p:ph type="title"/>
          </p:nvPr>
        </p:nvSpPr>
        <p:spPr/>
        <p:txBody>
          <a:bodyPr>
            <a:normAutofit fontScale="90000"/>
          </a:bodyPr>
          <a:lstStyle/>
          <a:p>
            <a:r>
              <a:rPr lang="en-CH" dirty="0"/>
              <a:t>Other topics in dimensionality reduction</a:t>
            </a:r>
          </a:p>
        </p:txBody>
      </p:sp>
      <p:sp>
        <p:nvSpPr>
          <p:cNvPr id="3" name="Text Placeholder 2">
            <a:extLst>
              <a:ext uri="{FF2B5EF4-FFF2-40B4-BE49-F238E27FC236}">
                <a16:creationId xmlns:a16="http://schemas.microsoft.com/office/drawing/2014/main" id="{20BD9109-5D74-2424-08F7-BF8F8F2D6D92}"/>
              </a:ext>
            </a:extLst>
          </p:cNvPr>
          <p:cNvSpPr>
            <a:spLocks noGrp="1"/>
          </p:cNvSpPr>
          <p:nvPr>
            <p:ph type="body" idx="1"/>
          </p:nvPr>
        </p:nvSpPr>
        <p:spPr>
          <a:xfrm>
            <a:off x="729451" y="2078875"/>
            <a:ext cx="3002290" cy="2261100"/>
          </a:xfrm>
        </p:spPr>
        <p:txBody>
          <a:bodyPr/>
          <a:lstStyle/>
          <a:p>
            <a:pPr marL="146050" indent="0">
              <a:buNone/>
            </a:pPr>
            <a:r>
              <a:rPr lang="en-CH" dirty="0"/>
              <a:t>Variational Autoencoders – multi-layer models that “encode” our data into a latent space assuming “priors” about our distribution to sample it, then “decodes” data via backpropagation (more on this tomorrow)</a:t>
            </a:r>
          </a:p>
        </p:txBody>
      </p:sp>
      <p:pic>
        <p:nvPicPr>
          <p:cNvPr id="9" name="Picture 8">
            <a:extLst>
              <a:ext uri="{FF2B5EF4-FFF2-40B4-BE49-F238E27FC236}">
                <a16:creationId xmlns:a16="http://schemas.microsoft.com/office/drawing/2014/main" id="{C3E2D779-E344-342F-66DF-91E23BD42678}"/>
              </a:ext>
            </a:extLst>
          </p:cNvPr>
          <p:cNvPicPr>
            <a:picLocks noChangeAspect="1"/>
          </p:cNvPicPr>
          <p:nvPr/>
        </p:nvPicPr>
        <p:blipFill>
          <a:blip r:embed="rId2"/>
          <a:stretch>
            <a:fillRect/>
          </a:stretch>
        </p:blipFill>
        <p:spPr>
          <a:xfrm>
            <a:off x="4002169" y="1956904"/>
            <a:ext cx="4694074" cy="2665493"/>
          </a:xfrm>
          <a:prstGeom prst="rect">
            <a:avLst/>
          </a:prstGeom>
        </p:spPr>
      </p:pic>
      <p:sp>
        <p:nvSpPr>
          <p:cNvPr id="11" name="TextBox 10">
            <a:extLst>
              <a:ext uri="{FF2B5EF4-FFF2-40B4-BE49-F238E27FC236}">
                <a16:creationId xmlns:a16="http://schemas.microsoft.com/office/drawing/2014/main" id="{34B93543-AD14-2BF6-186B-C9BEA3F64C20}"/>
              </a:ext>
            </a:extLst>
          </p:cNvPr>
          <p:cNvSpPr txBox="1"/>
          <p:nvPr/>
        </p:nvSpPr>
        <p:spPr>
          <a:xfrm>
            <a:off x="3915671" y="4622397"/>
            <a:ext cx="5141831" cy="276999"/>
          </a:xfrm>
          <a:prstGeom prst="rect">
            <a:avLst/>
          </a:prstGeom>
          <a:noFill/>
        </p:spPr>
        <p:txBody>
          <a:bodyPr wrap="square">
            <a:spAutoFit/>
          </a:bodyPr>
          <a:lstStyle/>
          <a:p>
            <a:r>
              <a:rPr lang="en-CH" sz="1200" dirty="0"/>
              <a:t>http://introtodeeplearning.com/slides/6S191_MIT_DeepLearning_L4.pdf</a:t>
            </a:r>
          </a:p>
        </p:txBody>
      </p:sp>
      <p:pic>
        <p:nvPicPr>
          <p:cNvPr id="12" name="Picture 11">
            <a:extLst>
              <a:ext uri="{FF2B5EF4-FFF2-40B4-BE49-F238E27FC236}">
                <a16:creationId xmlns:a16="http://schemas.microsoft.com/office/drawing/2014/main" id="{ADD64AA6-A879-3809-B829-E4564CA92B91}"/>
              </a:ext>
            </a:extLst>
          </p:cNvPr>
          <p:cNvPicPr>
            <a:picLocks noChangeAspect="1"/>
          </p:cNvPicPr>
          <p:nvPr/>
        </p:nvPicPr>
        <p:blipFill>
          <a:blip r:embed="rId3"/>
          <a:srcRect/>
          <a:stretch/>
        </p:blipFill>
        <p:spPr>
          <a:xfrm>
            <a:off x="7695346" y="1136207"/>
            <a:ext cx="1087395" cy="1087395"/>
          </a:xfrm>
          <a:prstGeom prst="rect">
            <a:avLst/>
          </a:prstGeom>
        </p:spPr>
      </p:pic>
      <p:sp>
        <p:nvSpPr>
          <p:cNvPr id="13" name="TextBox 12">
            <a:extLst>
              <a:ext uri="{FF2B5EF4-FFF2-40B4-BE49-F238E27FC236}">
                <a16:creationId xmlns:a16="http://schemas.microsoft.com/office/drawing/2014/main" id="{46E9E7FC-8A0D-8B76-00CD-888D0E9584AC}"/>
              </a:ext>
            </a:extLst>
          </p:cNvPr>
          <p:cNvSpPr txBox="1"/>
          <p:nvPr/>
        </p:nvSpPr>
        <p:spPr>
          <a:xfrm>
            <a:off x="7278906" y="815311"/>
            <a:ext cx="1944345" cy="461665"/>
          </a:xfrm>
          <a:prstGeom prst="rect">
            <a:avLst/>
          </a:prstGeom>
          <a:noFill/>
        </p:spPr>
        <p:txBody>
          <a:bodyPr wrap="square">
            <a:spAutoFit/>
          </a:bodyPr>
          <a:lstStyle/>
          <a:p>
            <a:pPr algn="ctr"/>
            <a:r>
              <a:rPr lang="en-GB" sz="1200" dirty="0">
                <a:solidFill>
                  <a:srgbClr val="000000"/>
                </a:solidFill>
                <a:effectLst/>
                <a:latin typeface="Lato" panose="020F0502020204030203" pitchFamily="34" charset="0"/>
              </a:rPr>
              <a:t>Auto-Encoding Variational Bayes</a:t>
            </a:r>
          </a:p>
        </p:txBody>
      </p:sp>
    </p:spTree>
    <p:extLst>
      <p:ext uri="{BB962C8B-B14F-4D97-AF65-F5344CB8AC3E}">
        <p14:creationId xmlns:p14="http://schemas.microsoft.com/office/powerpoint/2010/main" val="127512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Some notes on notation… (see notation guide)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30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80"/>
              <a:t>Dimensionality reduction (DR) </a:t>
            </a:r>
            <a:r>
              <a:rPr lang="en" sz="2780" b="0"/>
              <a:t>describes a set of of methods that convert highly-dimensional data into a more interpretably or information-rich format.</a:t>
            </a:r>
            <a:endParaRPr sz="278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11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0" dirty="0"/>
              <a:t>Generally, there are two major classes of DR: </a:t>
            </a:r>
            <a:r>
              <a:rPr lang="en" sz="2200" dirty="0"/>
              <a:t>data compression</a:t>
            </a:r>
            <a:r>
              <a:rPr lang="en" sz="2200" b="0" dirty="0"/>
              <a:t> and </a:t>
            </a:r>
            <a:r>
              <a:rPr lang="en" sz="2200" dirty="0"/>
              <a:t>visualization/interpretation</a:t>
            </a:r>
            <a:r>
              <a:rPr lang="en" sz="2200" b="0" dirty="0"/>
              <a:t>.</a:t>
            </a:r>
            <a:endParaRPr sz="2200" b="0" dirty="0"/>
          </a:p>
          <a:p>
            <a:pPr marL="0" lvl="0" indent="0" algn="l" rtl="0">
              <a:spcBef>
                <a:spcPts val="0"/>
              </a:spcBef>
              <a:spcAft>
                <a:spcPts val="0"/>
              </a:spcAft>
              <a:buSzPts val="990"/>
              <a:buNone/>
            </a:pPr>
            <a:endParaRPr sz="2200" b="0" dirty="0"/>
          </a:p>
          <a:p>
            <a:pPr marL="457200" lvl="0" indent="-342900" algn="l" rtl="0">
              <a:spcBef>
                <a:spcPts val="0"/>
              </a:spcBef>
              <a:spcAft>
                <a:spcPts val="0"/>
              </a:spcAft>
              <a:buSzPts val="1800"/>
              <a:buChar char="●"/>
            </a:pPr>
            <a:r>
              <a:rPr lang="en" sz="1800" b="0" dirty="0"/>
              <a:t>In </a:t>
            </a:r>
            <a:r>
              <a:rPr lang="en" sz="1800" dirty="0"/>
              <a:t>data compression</a:t>
            </a:r>
            <a:r>
              <a:rPr lang="en" sz="1800" b="0" dirty="0"/>
              <a:t>, we aim to construct a smaller feature space (e.g. set of columns) that contains as much information as our initial data space (Session 1)</a:t>
            </a:r>
            <a:endParaRPr sz="1800" b="0" dirty="0"/>
          </a:p>
          <a:p>
            <a:pPr marL="457200" lvl="0" indent="-342900" algn="l" rtl="0">
              <a:spcBef>
                <a:spcPts val="0"/>
              </a:spcBef>
              <a:spcAft>
                <a:spcPts val="0"/>
              </a:spcAft>
              <a:buSzPts val="1800"/>
              <a:buChar char="●"/>
            </a:pPr>
            <a:r>
              <a:rPr lang="en" sz="1800" b="0" dirty="0">
                <a:solidFill>
                  <a:srgbClr val="FF0000"/>
                </a:solidFill>
              </a:rPr>
              <a:t>In </a:t>
            </a:r>
            <a:r>
              <a:rPr lang="en" sz="1800" dirty="0">
                <a:solidFill>
                  <a:srgbClr val="FF0000"/>
                </a:solidFill>
              </a:rPr>
              <a:t>visualization/interpretation</a:t>
            </a:r>
            <a:r>
              <a:rPr lang="en" sz="1800" b="0" dirty="0">
                <a:solidFill>
                  <a:srgbClr val="FF0000"/>
                </a:solidFill>
              </a:rPr>
              <a:t>, we aim to identify trends in our data that help our visual or conceptual understanding (Session 2)</a:t>
            </a:r>
            <a:endParaRPr sz="1800" b="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29450" y="1353787"/>
            <a:ext cx="4376940" cy="2535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dirty="0"/>
              <a:t>Let’s say we want to take a matrix X </a:t>
            </a:r>
            <a:endParaRPr sz="3600" b="0" dirty="0"/>
          </a:p>
          <a:p>
            <a:pPr marL="0" lvl="0" indent="0" algn="l" rtl="0">
              <a:spcBef>
                <a:spcPts val="0"/>
              </a:spcBef>
              <a:spcAft>
                <a:spcPts val="0"/>
              </a:spcAft>
              <a:buNone/>
            </a:pPr>
            <a:endParaRPr sz="2000" b="0" dirty="0"/>
          </a:p>
          <a:p>
            <a:pPr marL="0" lvl="0" indent="0" algn="l" rtl="0">
              <a:spcBef>
                <a:spcPts val="0"/>
              </a:spcBef>
              <a:spcAft>
                <a:spcPts val="0"/>
              </a:spcAft>
              <a:buNone/>
            </a:pPr>
            <a:r>
              <a:rPr lang="en" sz="2000" b="0" dirty="0"/>
              <a:t>… and determine </a:t>
            </a:r>
            <a:r>
              <a:rPr lang="en-US" sz="2000" b="0" dirty="0"/>
              <a:t>local patterns in the data</a:t>
            </a:r>
            <a:br>
              <a:rPr lang="en-US" sz="2000" b="0" dirty="0"/>
            </a:br>
            <a:br>
              <a:rPr lang="en-US" sz="2000" b="0" dirty="0"/>
            </a:br>
            <a:r>
              <a:rPr lang="en-US" sz="2000" b="0" dirty="0"/>
              <a:t>we can do this by identifying where points are </a:t>
            </a:r>
            <a:r>
              <a:rPr lang="en-US" sz="2000" b="0" i="1" dirty="0"/>
              <a:t>most likely</a:t>
            </a:r>
            <a:r>
              <a:rPr lang="en-US" sz="2000" b="0" dirty="0"/>
              <a:t> to be by using the probability density.</a:t>
            </a:r>
            <a:endParaRPr sz="2000" b="0" dirty="0"/>
          </a:p>
        </p:txBody>
      </p:sp>
      <p:pic>
        <p:nvPicPr>
          <p:cNvPr id="1026" name="Picture 2">
            <a:extLst>
              <a:ext uri="{FF2B5EF4-FFF2-40B4-BE49-F238E27FC236}">
                <a16:creationId xmlns:a16="http://schemas.microsoft.com/office/drawing/2014/main" id="{7BC80A8B-1060-E4DC-D807-AE84F78BE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028" y="1254375"/>
            <a:ext cx="3620837" cy="36030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400" b="0" dirty="0"/>
              <a:t>We first simplify things by assuming an underlying Gaussian distribution of our points.</a:t>
            </a:r>
            <a:endParaRPr sz="1800" b="0" dirty="0"/>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47133195-4F35-437C-CA3E-5995E5E14E0A}"/>
                  </a:ext>
                </a:extLst>
              </p:cNvPr>
              <p:cNvSpPr>
                <a:spLocks noGrp="1"/>
              </p:cNvSpPr>
              <p:nvPr>
                <p:ph type="body" idx="1"/>
              </p:nvPr>
            </p:nvSpPr>
            <p:spPr/>
            <p:txBody>
              <a:bodyPr>
                <a:normAutofit fontScale="77500" lnSpcReduction="20000"/>
              </a:bodyPr>
              <a:lstStyle/>
              <a:p>
                <a:pPr marL="146050" indent="0">
                  <a:buNone/>
                </a:pPr>
                <a:r>
                  <a:rPr lang="en-US" sz="1800" dirty="0"/>
                  <a:t>where the probability of point j being a neighbor of point </a:t>
                </a:r>
                <a:r>
                  <a:rPr lang="en-US" sz="1800" dirty="0" err="1"/>
                  <a:t>i</a:t>
                </a:r>
                <a:r>
                  <a:rPr lang="en-US" sz="1800" dirty="0"/>
                  <a:t> is:</a:t>
                </a:r>
                <a:br>
                  <a:rPr lang="en-US" sz="1800" dirty="0"/>
                </a:br>
                <a14:m>
                  <m:oMathPara xmlns:m="http://schemas.openxmlformats.org/officeDocument/2006/math">
                    <m:oMathParaPr>
                      <m:jc m:val="centerGroup"/>
                    </m:oMathParaPr>
                    <m:oMath xmlns:m="http://schemas.openxmlformats.org/officeDocument/2006/math">
                      <m:r>
                        <m:rPr>
                          <m:sty m:val="p"/>
                        </m:rPr>
                        <a:rPr lang="en-US" sz="1800" smtClean="0">
                          <a:solidFill>
                            <a:schemeClr val="bg2"/>
                          </a:solidFill>
                          <a:latin typeface="Cambria Math" panose="02040503050406030204" pitchFamily="18" charset="0"/>
                          <a:ea typeface="Cambria Math" panose="02040503050406030204" pitchFamily="18" charset="0"/>
                        </a:rPr>
                        <m:t>p</m:t>
                      </m:r>
                      <m:d>
                        <m:dPr>
                          <m:ctrlPr>
                            <a:rPr lang="en-US" sz="1800" i="1" smtClean="0">
                              <a:solidFill>
                                <a:schemeClr val="bg2"/>
                              </a:solidFill>
                              <a:latin typeface="Cambria Math" panose="02040503050406030204" pitchFamily="18" charset="0"/>
                              <a:ea typeface="Cambria Math" panose="02040503050406030204" pitchFamily="18" charset="0"/>
                            </a:rPr>
                          </m:ctrlPr>
                        </m:dPr>
                        <m:e>
                          <m:r>
                            <m:rPr>
                              <m:sty m:val="p"/>
                            </m:rPr>
                            <a:rPr lang="en-US" sz="1800" smtClean="0">
                              <a:solidFill>
                                <a:schemeClr val="bg2"/>
                              </a:solidFill>
                              <a:latin typeface="Cambria Math" panose="02040503050406030204" pitchFamily="18" charset="0"/>
                              <a:ea typeface="Cambria Math" panose="02040503050406030204" pitchFamily="18" charset="0"/>
                            </a:rPr>
                            <m:t>j</m:t>
                          </m:r>
                        </m:e>
                        <m:e>
                          <m:r>
                            <m:rPr>
                              <m:sty m:val="p"/>
                            </m:rPr>
                            <a:rPr lang="en-US" sz="1800" smtClean="0">
                              <a:solidFill>
                                <a:schemeClr val="bg2"/>
                              </a:solidFill>
                              <a:latin typeface="Cambria Math" panose="02040503050406030204" pitchFamily="18" charset="0"/>
                              <a:ea typeface="Cambria Math" panose="02040503050406030204" pitchFamily="18" charset="0"/>
                            </a:rPr>
                            <m:t>i</m:t>
                          </m:r>
                        </m:e>
                      </m:d>
                      <m:r>
                        <a:rPr lang="en-US" sz="1800" smtClean="0">
                          <a:solidFill>
                            <a:schemeClr val="bg2"/>
                          </a:solidFill>
                          <a:latin typeface="Cambria Math" panose="02040503050406030204" pitchFamily="18" charset="0"/>
                          <a:ea typeface="Cambria Math" panose="02040503050406030204" pitchFamily="18" charset="0"/>
                        </a:rPr>
                        <m:t>=</m:t>
                      </m:r>
                      <m:f>
                        <m:fPr>
                          <m:ctrlPr>
                            <a:rPr lang="en-US" sz="1800" i="1" smtClean="0">
                              <a:solidFill>
                                <a:schemeClr val="bg2"/>
                              </a:solidFill>
                              <a:latin typeface="Cambria Math" panose="02040503050406030204" pitchFamily="18" charset="0"/>
                              <a:ea typeface="Cambria Math" panose="02040503050406030204" pitchFamily="18" charset="0"/>
                            </a:rPr>
                          </m:ctrlPr>
                        </m:fPr>
                        <m:num>
                          <m:r>
                            <m:rPr>
                              <m:sty m:val="p"/>
                            </m:rPr>
                            <a:rPr lang="en-US" sz="1800" smtClean="0">
                              <a:solidFill>
                                <a:schemeClr val="bg2"/>
                              </a:solidFill>
                              <a:latin typeface="Cambria Math" panose="02040503050406030204" pitchFamily="18" charset="0"/>
                              <a:ea typeface="Cambria Math" panose="02040503050406030204" pitchFamily="18" charset="0"/>
                            </a:rPr>
                            <m:t>exp</m:t>
                          </m:r>
                          <m:d>
                            <m:dPr>
                              <m:ctrlPr>
                                <a:rPr lang="en-US" sz="1800" i="1" smtClean="0">
                                  <a:solidFill>
                                    <a:schemeClr val="bg2"/>
                                  </a:solidFill>
                                  <a:latin typeface="Cambria Math" panose="02040503050406030204" pitchFamily="18" charset="0"/>
                                  <a:ea typeface="Cambria Math" panose="02040503050406030204" pitchFamily="18" charset="0"/>
                                </a:rPr>
                              </m:ctrlPr>
                            </m:dPr>
                            <m:e>
                              <m:f>
                                <m:fPr>
                                  <m:ctrlPr>
                                    <a:rPr lang="en-US" sz="1800" i="1" smtClean="0">
                                      <a:solidFill>
                                        <a:schemeClr val="bg2"/>
                                      </a:solidFill>
                                      <a:latin typeface="Cambria Math" panose="02040503050406030204" pitchFamily="18" charset="0"/>
                                      <a:ea typeface="Cambria Math" panose="02040503050406030204" pitchFamily="18" charset="0"/>
                                    </a:rPr>
                                  </m:ctrlPr>
                                </m:fPr>
                                <m:num>
                                  <m:sSub>
                                    <m:sSubPr>
                                      <m:ctrlPr>
                                        <a:rPr lang="en-US" sz="1800" i="1" smtClean="0">
                                          <a:solidFill>
                                            <a:schemeClr val="bg2"/>
                                          </a:solidFill>
                                          <a:latin typeface="Cambria Math" panose="02040503050406030204" pitchFamily="18" charset="0"/>
                                          <a:ea typeface="Cambria Math" panose="02040503050406030204" pitchFamily="18" charset="0"/>
                                        </a:rPr>
                                      </m:ctrlPr>
                                    </m:sSubPr>
                                    <m:e>
                                      <m:r>
                                        <m:rPr>
                                          <m:sty m:val="p"/>
                                        </m:rPr>
                                        <a:rPr lang="en-US" sz="1800" smtClean="0">
                                          <a:solidFill>
                                            <a:schemeClr val="bg2"/>
                                          </a:solidFill>
                                          <a:latin typeface="Cambria Math" panose="02040503050406030204" pitchFamily="18" charset="0"/>
                                          <a:ea typeface="Cambria Math" panose="02040503050406030204" pitchFamily="18" charset="0"/>
                                        </a:rPr>
                                        <m:t>d</m:t>
                                      </m:r>
                                    </m:e>
                                    <m:sub>
                                      <m:r>
                                        <m:rPr>
                                          <m:sty m:val="p"/>
                                        </m:rPr>
                                        <a:rPr lang="en-US" sz="1800" smtClean="0">
                                          <a:solidFill>
                                            <a:schemeClr val="bg2"/>
                                          </a:solidFill>
                                          <a:latin typeface="Cambria Math" panose="02040503050406030204" pitchFamily="18" charset="0"/>
                                          <a:ea typeface="Cambria Math" panose="02040503050406030204" pitchFamily="18" charset="0"/>
                                        </a:rPr>
                                        <m:t>ij</m:t>
                                      </m:r>
                                    </m:sub>
                                  </m:sSub>
                                </m:num>
                                <m:den>
                                  <m:r>
                                    <a:rPr lang="en-US" sz="1800" smtClean="0">
                                      <a:solidFill>
                                        <a:schemeClr val="bg2"/>
                                      </a:solidFill>
                                      <a:latin typeface="Cambria Math" panose="02040503050406030204" pitchFamily="18" charset="0"/>
                                      <a:ea typeface="Cambria Math" panose="02040503050406030204" pitchFamily="18" charset="0"/>
                                    </a:rPr>
                                    <m:t>2</m:t>
                                  </m:r>
                                  <m:sSup>
                                    <m:sSupPr>
                                      <m:ctrlPr>
                                        <a:rPr lang="en-US" sz="1800" i="1" smtClean="0">
                                          <a:solidFill>
                                            <a:schemeClr val="bg2"/>
                                          </a:solidFill>
                                          <a:latin typeface="Cambria Math" panose="02040503050406030204" pitchFamily="18" charset="0"/>
                                          <a:ea typeface="Cambria Math" panose="02040503050406030204" pitchFamily="18" charset="0"/>
                                        </a:rPr>
                                      </m:ctrlPr>
                                    </m:sSupPr>
                                    <m:e>
                                      <m:r>
                                        <m:rPr>
                                          <m:sty m:val="p"/>
                                        </m:rPr>
                                        <a:rPr lang="el-GR" sz="1800" smtClean="0">
                                          <a:solidFill>
                                            <a:schemeClr val="bg2"/>
                                          </a:solidFill>
                                          <a:latin typeface="Cambria Math" panose="02040503050406030204" pitchFamily="18" charset="0"/>
                                          <a:ea typeface="Cambria Math" panose="02040503050406030204" pitchFamily="18" charset="0"/>
                                        </a:rPr>
                                        <m:t>σ</m:t>
                                      </m:r>
                                    </m:e>
                                    <m:sup>
                                      <m:r>
                                        <a:rPr lang="en-US" sz="1800" smtClean="0">
                                          <a:solidFill>
                                            <a:schemeClr val="bg2"/>
                                          </a:solidFill>
                                          <a:latin typeface="Cambria Math" panose="02040503050406030204" pitchFamily="18" charset="0"/>
                                          <a:ea typeface="Cambria Math" panose="02040503050406030204" pitchFamily="18" charset="0"/>
                                        </a:rPr>
                                        <m:t>2</m:t>
                                      </m:r>
                                    </m:sup>
                                  </m:sSup>
                                </m:den>
                              </m:f>
                            </m:e>
                          </m:d>
                        </m:num>
                        <m:den>
                          <m:nary>
                            <m:naryPr>
                              <m:chr m:val="∑"/>
                              <m:supHide m:val="on"/>
                              <m:ctrlPr>
                                <a:rPr lang="en-US" sz="1800" i="1" smtClean="0">
                                  <a:solidFill>
                                    <a:schemeClr val="bg2"/>
                                  </a:solidFill>
                                  <a:latin typeface="Cambria Math" panose="02040503050406030204" pitchFamily="18" charset="0"/>
                                  <a:ea typeface="Cambria Math" panose="02040503050406030204" pitchFamily="18" charset="0"/>
                                </a:rPr>
                              </m:ctrlPr>
                            </m:naryPr>
                            <m:sub>
                              <m:r>
                                <m:rPr>
                                  <m:brk m:alnAt="7"/>
                                </m:rPr>
                                <a:rPr lang="en-US" sz="1800" smtClean="0">
                                  <a:solidFill>
                                    <a:schemeClr val="bg2"/>
                                  </a:solidFill>
                                  <a:latin typeface="Cambria Math" panose="02040503050406030204" pitchFamily="18" charset="0"/>
                                  <a:ea typeface="Cambria Math" panose="02040503050406030204" pitchFamily="18" charset="0"/>
                                </a:rPr>
                                <m:t>𝑘</m:t>
                              </m:r>
                              <m:r>
                                <a:rPr lang="en-US" sz="1800" smtClean="0">
                                  <a:solidFill>
                                    <a:schemeClr val="bg2"/>
                                  </a:solidFill>
                                  <a:latin typeface="Cambria Math" panose="02040503050406030204" pitchFamily="18" charset="0"/>
                                  <a:ea typeface="Cambria Math" panose="02040503050406030204" pitchFamily="18" charset="0"/>
                                </a:rPr>
                                <m:t>≠</m:t>
                              </m:r>
                              <m:r>
                                <a:rPr lang="en-US" sz="1800" smtClean="0">
                                  <a:solidFill>
                                    <a:schemeClr val="bg2"/>
                                  </a:solidFill>
                                  <a:latin typeface="Cambria Math" panose="02040503050406030204" pitchFamily="18" charset="0"/>
                                  <a:ea typeface="Cambria Math" panose="02040503050406030204" pitchFamily="18" charset="0"/>
                                </a:rPr>
                                <m:t>𝑗</m:t>
                              </m:r>
                            </m:sub>
                            <m:sup/>
                            <m:e>
                              <m:r>
                                <m:rPr>
                                  <m:sty m:val="p"/>
                                </m:rPr>
                                <a:rPr lang="en-US" sz="1800">
                                  <a:solidFill>
                                    <a:schemeClr val="bg2"/>
                                  </a:solidFill>
                                  <a:latin typeface="Cambria Math" panose="02040503050406030204" pitchFamily="18" charset="0"/>
                                  <a:ea typeface="Cambria Math" panose="02040503050406030204" pitchFamily="18" charset="0"/>
                                </a:rPr>
                                <m:t>exp</m:t>
                              </m:r>
                              <m:d>
                                <m:dPr>
                                  <m:ctrlPr>
                                    <a:rPr lang="en-US" sz="1800" i="1">
                                      <a:solidFill>
                                        <a:schemeClr val="bg2"/>
                                      </a:solidFill>
                                      <a:latin typeface="Cambria Math" panose="02040503050406030204" pitchFamily="18" charset="0"/>
                                      <a:ea typeface="Cambria Math" panose="02040503050406030204" pitchFamily="18" charset="0"/>
                                    </a:rPr>
                                  </m:ctrlPr>
                                </m:dPr>
                                <m:e>
                                  <m:f>
                                    <m:fPr>
                                      <m:ctrlPr>
                                        <a:rPr lang="en-US" sz="1800" i="1">
                                          <a:solidFill>
                                            <a:schemeClr val="bg2"/>
                                          </a:solidFill>
                                          <a:latin typeface="Cambria Math" panose="02040503050406030204" pitchFamily="18" charset="0"/>
                                          <a:ea typeface="Cambria Math" panose="02040503050406030204" pitchFamily="18" charset="0"/>
                                        </a:rPr>
                                      </m:ctrlPr>
                                    </m:fPr>
                                    <m:num>
                                      <m:sSub>
                                        <m:sSubPr>
                                          <m:ctrlPr>
                                            <a:rPr lang="en-US" sz="1800" i="1">
                                              <a:solidFill>
                                                <a:schemeClr val="bg2"/>
                                              </a:solidFill>
                                              <a:latin typeface="Cambria Math" panose="02040503050406030204" pitchFamily="18" charset="0"/>
                                              <a:ea typeface="Cambria Math" panose="02040503050406030204" pitchFamily="18" charset="0"/>
                                            </a:rPr>
                                          </m:ctrlPr>
                                        </m:sSubPr>
                                        <m:e>
                                          <m:r>
                                            <m:rPr>
                                              <m:sty m:val="p"/>
                                            </m:rPr>
                                            <a:rPr lang="en-US" sz="1800">
                                              <a:solidFill>
                                                <a:schemeClr val="bg2"/>
                                              </a:solidFill>
                                              <a:latin typeface="Cambria Math" panose="02040503050406030204" pitchFamily="18" charset="0"/>
                                              <a:ea typeface="Cambria Math" panose="02040503050406030204" pitchFamily="18" charset="0"/>
                                            </a:rPr>
                                            <m:t>d</m:t>
                                          </m:r>
                                        </m:e>
                                        <m:sub>
                                          <m:r>
                                            <m:rPr>
                                              <m:sty m:val="p"/>
                                            </m:rPr>
                                            <a:rPr lang="en-US" sz="1800">
                                              <a:solidFill>
                                                <a:schemeClr val="bg2"/>
                                              </a:solidFill>
                                              <a:latin typeface="Cambria Math" panose="02040503050406030204" pitchFamily="18" charset="0"/>
                                              <a:ea typeface="Cambria Math" panose="02040503050406030204" pitchFamily="18" charset="0"/>
                                            </a:rPr>
                                            <m:t>ik</m:t>
                                          </m:r>
                                        </m:sub>
                                      </m:sSub>
                                    </m:num>
                                    <m:den>
                                      <m:r>
                                        <a:rPr lang="en-US" sz="1800">
                                          <a:solidFill>
                                            <a:schemeClr val="bg2"/>
                                          </a:solidFill>
                                          <a:latin typeface="Cambria Math" panose="02040503050406030204" pitchFamily="18" charset="0"/>
                                          <a:ea typeface="Cambria Math" panose="02040503050406030204" pitchFamily="18" charset="0"/>
                                        </a:rPr>
                                        <m:t>2</m:t>
                                      </m:r>
                                      <m:sSup>
                                        <m:sSupPr>
                                          <m:ctrlPr>
                                            <a:rPr lang="en-US" sz="1800" i="1">
                                              <a:solidFill>
                                                <a:schemeClr val="bg2"/>
                                              </a:solidFill>
                                              <a:latin typeface="Cambria Math" panose="02040503050406030204" pitchFamily="18" charset="0"/>
                                              <a:ea typeface="Cambria Math" panose="02040503050406030204" pitchFamily="18" charset="0"/>
                                            </a:rPr>
                                          </m:ctrlPr>
                                        </m:sSupPr>
                                        <m:e>
                                          <m:r>
                                            <m:rPr>
                                              <m:sty m:val="p"/>
                                            </m:rPr>
                                            <a:rPr lang="el-GR" sz="1800">
                                              <a:solidFill>
                                                <a:schemeClr val="bg2"/>
                                              </a:solidFill>
                                              <a:latin typeface="Cambria Math" panose="02040503050406030204" pitchFamily="18" charset="0"/>
                                              <a:ea typeface="Cambria Math" panose="02040503050406030204" pitchFamily="18" charset="0"/>
                                            </a:rPr>
                                            <m:t>σ</m:t>
                                          </m:r>
                                        </m:e>
                                        <m:sup>
                                          <m:r>
                                            <a:rPr lang="en-US" sz="1800">
                                              <a:solidFill>
                                                <a:schemeClr val="bg2"/>
                                              </a:solidFill>
                                              <a:latin typeface="Cambria Math" panose="02040503050406030204" pitchFamily="18" charset="0"/>
                                              <a:ea typeface="Cambria Math" panose="02040503050406030204" pitchFamily="18" charset="0"/>
                                            </a:rPr>
                                            <m:t>2</m:t>
                                          </m:r>
                                        </m:sup>
                                      </m:sSup>
                                    </m:den>
                                  </m:f>
                                </m:e>
                              </m:d>
                            </m:e>
                          </m:nary>
                        </m:den>
                      </m:f>
                    </m:oMath>
                  </m:oMathPara>
                </a14:m>
                <a:endParaRPr lang="en-CH" sz="1800" dirty="0"/>
              </a:p>
              <a:p>
                <a:pPr marL="146050" indent="0">
                  <a:buNone/>
                </a:pPr>
                <a:endParaRPr lang="en-CH" sz="1800" dirty="0"/>
              </a:p>
              <a:p>
                <a14:m>
                  <m:oMath xmlns:m="http://schemas.openxmlformats.org/officeDocument/2006/math">
                    <m:sSub>
                      <m:sSubPr>
                        <m:ctrlPr>
                          <a:rPr lang="en-US" sz="1800" i="1" smtClean="0">
                            <a:solidFill>
                              <a:schemeClr val="bg2"/>
                            </a:solidFill>
                            <a:latin typeface="Cambria Math" panose="02040503050406030204" pitchFamily="18" charset="0"/>
                            <a:ea typeface="Cambria Math" panose="02040503050406030204" pitchFamily="18" charset="0"/>
                          </a:rPr>
                        </m:ctrlPr>
                      </m:sSubPr>
                      <m:e>
                        <m:r>
                          <m:rPr>
                            <m:sty m:val="p"/>
                          </m:rPr>
                          <a:rPr lang="en-US" sz="1800" smtClean="0">
                            <a:solidFill>
                              <a:schemeClr val="bg2"/>
                            </a:solidFill>
                            <a:latin typeface="Cambria Math" panose="02040503050406030204" pitchFamily="18" charset="0"/>
                            <a:ea typeface="Cambria Math" panose="02040503050406030204" pitchFamily="18" charset="0"/>
                          </a:rPr>
                          <m:t>d</m:t>
                        </m:r>
                      </m:e>
                      <m:sub>
                        <m:r>
                          <m:rPr>
                            <m:sty m:val="p"/>
                          </m:rPr>
                          <a:rPr lang="en-US" sz="1800" smtClean="0">
                            <a:solidFill>
                              <a:schemeClr val="bg2"/>
                            </a:solidFill>
                            <a:latin typeface="Cambria Math" panose="02040503050406030204" pitchFamily="18" charset="0"/>
                            <a:ea typeface="Cambria Math" panose="02040503050406030204" pitchFamily="18" charset="0"/>
                          </a:rPr>
                          <m:t>ij</m:t>
                        </m:r>
                      </m:sub>
                    </m:sSub>
                  </m:oMath>
                </a14:m>
                <a:r>
                  <a:rPr lang="en-CH" sz="1800" dirty="0"/>
                  <a:t> is the distance from point </a:t>
                </a:r>
                <a:r>
                  <a:rPr lang="en-GB" sz="1800" dirty="0" err="1"/>
                  <a:t>i</a:t>
                </a:r>
                <a:r>
                  <a:rPr lang="en-CH" sz="1800" dirty="0"/>
                  <a:t> to j (and yes, we can use any distance function!)</a:t>
                </a:r>
              </a:p>
              <a:p>
                <a14:m>
                  <m:oMath xmlns:m="http://schemas.openxmlformats.org/officeDocument/2006/math">
                    <m:r>
                      <m:rPr>
                        <m:sty m:val="p"/>
                      </m:rPr>
                      <a:rPr lang="el-GR" sz="1800" smtClean="0">
                        <a:solidFill>
                          <a:schemeClr val="bg2"/>
                        </a:solidFill>
                        <a:latin typeface="Cambria Math" panose="02040503050406030204" pitchFamily="18" charset="0"/>
                        <a:ea typeface="Cambria Math" panose="02040503050406030204" pitchFamily="18" charset="0"/>
                      </a:rPr>
                      <m:t>σ</m:t>
                    </m:r>
                  </m:oMath>
                </a14:m>
                <a:r>
                  <a:rPr lang="en-CH" sz="1800" dirty="0"/>
                  <a:t> is our Gaussian width</a:t>
                </a:r>
              </a:p>
              <a:p>
                <a:pPr marL="146050" indent="0">
                  <a:buNone/>
                </a:pPr>
                <a:endParaRPr lang="en-CH" sz="1800" dirty="0"/>
              </a:p>
            </p:txBody>
          </p:sp>
        </mc:Choice>
        <mc:Fallback xmlns="">
          <p:sp>
            <p:nvSpPr>
              <p:cNvPr id="8" name="Text Placeholder 7">
                <a:extLst>
                  <a:ext uri="{FF2B5EF4-FFF2-40B4-BE49-F238E27FC236}">
                    <a16:creationId xmlns:a16="http://schemas.microsoft.com/office/drawing/2014/main" id="{47133195-4F35-437C-CA3E-5995E5E14E0A}"/>
                  </a:ext>
                </a:extLst>
              </p:cNvPr>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F9859EB7-5764-AC0D-44F6-6EFAF8B65358}"/>
                  </a:ext>
                </a:extLst>
              </p:cNvPr>
              <p:cNvSpPr>
                <a:spLocks noGrp="1"/>
              </p:cNvSpPr>
              <p:nvPr>
                <p:ph type="body" idx="2"/>
              </p:nvPr>
            </p:nvSpPr>
            <p:spPr/>
            <p:txBody>
              <a:bodyPr>
                <a:normAutofit lnSpcReduction="10000"/>
              </a:bodyPr>
              <a:lstStyle/>
              <a:p>
                <a:pPr marL="146050" indent="0">
                  <a:buNone/>
                </a:pPr>
                <a:r>
                  <a:rPr lang="en-US" sz="1400" dirty="0"/>
                  <a:t>from here, we get the normalized sum of the conditional probabilities</a:t>
                </a:r>
                <a:br>
                  <a:rPr lang="en-US" sz="1400" dirty="0"/>
                </a:br>
                <a14:m>
                  <m:oMathPara xmlns:m="http://schemas.openxmlformats.org/officeDocument/2006/math">
                    <m:oMathParaPr>
                      <m:jc m:val="centerGroup"/>
                    </m:oMathParaPr>
                    <m:oMath xmlns:m="http://schemas.openxmlformats.org/officeDocument/2006/math">
                      <m:sSub>
                        <m:sSubPr>
                          <m:ctrlPr>
                            <a:rPr lang="en-US" sz="1400" i="1" smtClean="0">
                              <a:solidFill>
                                <a:schemeClr val="bg2"/>
                              </a:solidFill>
                              <a:latin typeface="Cambria Math" panose="02040503050406030204" pitchFamily="18" charset="0"/>
                              <a:ea typeface="Cambria Math" panose="02040503050406030204" pitchFamily="18" charset="0"/>
                            </a:rPr>
                          </m:ctrlPr>
                        </m:sSubPr>
                        <m:e>
                          <m:r>
                            <m:rPr>
                              <m:sty m:val="p"/>
                            </m:rPr>
                            <a:rPr lang="en-US" sz="1400" smtClean="0">
                              <a:solidFill>
                                <a:schemeClr val="bg2"/>
                              </a:solidFill>
                              <a:latin typeface="Cambria Math" panose="02040503050406030204" pitchFamily="18" charset="0"/>
                              <a:ea typeface="Cambria Math" panose="02040503050406030204" pitchFamily="18" charset="0"/>
                            </a:rPr>
                            <m:t>p</m:t>
                          </m:r>
                        </m:e>
                        <m:sub>
                          <m:r>
                            <m:rPr>
                              <m:sty m:val="p"/>
                            </m:rPr>
                            <a:rPr lang="en-US" sz="1400" smtClean="0">
                              <a:solidFill>
                                <a:schemeClr val="bg2"/>
                              </a:solidFill>
                              <a:latin typeface="Cambria Math" panose="02040503050406030204" pitchFamily="18" charset="0"/>
                              <a:ea typeface="Cambria Math" panose="02040503050406030204" pitchFamily="18" charset="0"/>
                            </a:rPr>
                            <m:t>ij</m:t>
                          </m:r>
                        </m:sub>
                      </m:sSub>
                      <m:r>
                        <a:rPr lang="en-US" sz="1400" smtClean="0">
                          <a:solidFill>
                            <a:schemeClr val="bg2"/>
                          </a:solidFill>
                          <a:latin typeface="Cambria Math" panose="02040503050406030204" pitchFamily="18" charset="0"/>
                          <a:ea typeface="Cambria Math" panose="02040503050406030204" pitchFamily="18" charset="0"/>
                        </a:rPr>
                        <m:t>=</m:t>
                      </m:r>
                      <m:f>
                        <m:fPr>
                          <m:ctrlPr>
                            <a:rPr lang="en-US" sz="1400" i="1" smtClean="0">
                              <a:solidFill>
                                <a:schemeClr val="bg2"/>
                              </a:solidFill>
                              <a:latin typeface="Cambria Math" panose="02040503050406030204" pitchFamily="18" charset="0"/>
                              <a:ea typeface="Cambria Math" panose="02040503050406030204" pitchFamily="18" charset="0"/>
                            </a:rPr>
                          </m:ctrlPr>
                        </m:fPr>
                        <m:num>
                          <m:r>
                            <a:rPr lang="en-US" sz="1400" smtClean="0">
                              <a:solidFill>
                                <a:schemeClr val="bg2"/>
                              </a:solidFill>
                              <a:latin typeface="Cambria Math" panose="02040503050406030204" pitchFamily="18" charset="0"/>
                              <a:ea typeface="Cambria Math" panose="02040503050406030204" pitchFamily="18" charset="0"/>
                            </a:rPr>
                            <m:t>𝑝</m:t>
                          </m:r>
                          <m:d>
                            <m:dPr>
                              <m:ctrlPr>
                                <a:rPr lang="en-US" sz="1400" i="1" smtClean="0">
                                  <a:solidFill>
                                    <a:schemeClr val="bg2"/>
                                  </a:solidFill>
                                  <a:latin typeface="Cambria Math" panose="02040503050406030204" pitchFamily="18" charset="0"/>
                                  <a:ea typeface="Cambria Math" panose="02040503050406030204" pitchFamily="18" charset="0"/>
                                </a:rPr>
                              </m:ctrlPr>
                            </m:dPr>
                            <m:e>
                              <m:r>
                                <a:rPr lang="en-US" sz="1400" smtClean="0">
                                  <a:solidFill>
                                    <a:schemeClr val="bg2"/>
                                  </a:solidFill>
                                  <a:latin typeface="Cambria Math" panose="02040503050406030204" pitchFamily="18" charset="0"/>
                                  <a:ea typeface="Cambria Math" panose="02040503050406030204" pitchFamily="18" charset="0"/>
                                </a:rPr>
                                <m:t>𝑗</m:t>
                              </m:r>
                            </m:e>
                            <m:e>
                              <m:r>
                                <a:rPr lang="en-US" sz="1400" smtClean="0">
                                  <a:solidFill>
                                    <a:schemeClr val="bg2"/>
                                  </a:solidFill>
                                  <a:latin typeface="Cambria Math" panose="02040503050406030204" pitchFamily="18" charset="0"/>
                                  <a:ea typeface="Cambria Math" panose="02040503050406030204" pitchFamily="18" charset="0"/>
                                </a:rPr>
                                <m:t>𝑖</m:t>
                              </m:r>
                            </m:e>
                          </m:d>
                          <m:r>
                            <a:rPr lang="en-US" sz="1400" smtClean="0">
                              <a:solidFill>
                                <a:schemeClr val="bg2"/>
                              </a:solidFill>
                              <a:latin typeface="Cambria Math" panose="02040503050406030204" pitchFamily="18" charset="0"/>
                              <a:ea typeface="Cambria Math" panose="02040503050406030204" pitchFamily="18" charset="0"/>
                            </a:rPr>
                            <m:t>+</m:t>
                          </m:r>
                          <m:r>
                            <a:rPr lang="en-US" sz="1400" smtClean="0">
                              <a:solidFill>
                                <a:schemeClr val="bg2"/>
                              </a:solidFill>
                              <a:latin typeface="Cambria Math" panose="02040503050406030204" pitchFamily="18" charset="0"/>
                              <a:ea typeface="Cambria Math" panose="02040503050406030204" pitchFamily="18" charset="0"/>
                            </a:rPr>
                            <m:t>𝑝</m:t>
                          </m:r>
                          <m:d>
                            <m:dPr>
                              <m:ctrlPr>
                                <a:rPr lang="en-US" sz="1400" i="1" smtClean="0">
                                  <a:solidFill>
                                    <a:schemeClr val="bg2"/>
                                  </a:solidFill>
                                  <a:latin typeface="Cambria Math" panose="02040503050406030204" pitchFamily="18" charset="0"/>
                                  <a:ea typeface="Cambria Math" panose="02040503050406030204" pitchFamily="18" charset="0"/>
                                </a:rPr>
                              </m:ctrlPr>
                            </m:dPr>
                            <m:e>
                              <m:r>
                                <a:rPr lang="en-US" sz="1400" smtClean="0">
                                  <a:solidFill>
                                    <a:schemeClr val="bg2"/>
                                  </a:solidFill>
                                  <a:latin typeface="Cambria Math" panose="02040503050406030204" pitchFamily="18" charset="0"/>
                                  <a:ea typeface="Cambria Math" panose="02040503050406030204" pitchFamily="18" charset="0"/>
                                </a:rPr>
                                <m:t>𝑖</m:t>
                              </m:r>
                              <m:r>
                                <a:rPr lang="en-US" sz="1400" smtClean="0">
                                  <a:solidFill>
                                    <a:schemeClr val="bg2"/>
                                  </a:solidFill>
                                  <a:latin typeface="Cambria Math" panose="02040503050406030204" pitchFamily="18" charset="0"/>
                                  <a:ea typeface="Cambria Math" panose="02040503050406030204" pitchFamily="18" charset="0"/>
                                </a:rPr>
                                <m:t>|</m:t>
                              </m:r>
                              <m:r>
                                <a:rPr lang="en-US" sz="1400" smtClean="0">
                                  <a:solidFill>
                                    <a:schemeClr val="bg2"/>
                                  </a:solidFill>
                                  <a:latin typeface="Cambria Math" panose="02040503050406030204" pitchFamily="18" charset="0"/>
                                  <a:ea typeface="Cambria Math" panose="02040503050406030204" pitchFamily="18" charset="0"/>
                                </a:rPr>
                                <m:t>𝑗</m:t>
                              </m:r>
                            </m:e>
                          </m:d>
                        </m:num>
                        <m:den>
                          <m:r>
                            <a:rPr lang="en-US" sz="1400" smtClean="0">
                              <a:solidFill>
                                <a:schemeClr val="bg2"/>
                              </a:solidFill>
                              <a:latin typeface="Cambria Math" panose="02040503050406030204" pitchFamily="18" charset="0"/>
                              <a:ea typeface="Cambria Math" panose="02040503050406030204" pitchFamily="18" charset="0"/>
                            </a:rPr>
                            <m:t>𝑁</m:t>
                          </m:r>
                        </m:den>
                      </m:f>
                    </m:oMath>
                  </m:oMathPara>
                </a14:m>
                <a:endParaRPr lang="en-CH" sz="1400" dirty="0"/>
              </a:p>
              <a:p>
                <a:pPr marL="146050" indent="0">
                  <a:buNone/>
                </a:pPr>
                <a:endParaRPr lang="en-CH" sz="1400" dirty="0"/>
              </a:p>
              <a:p>
                <a14:m>
                  <m:oMath xmlns:m="http://schemas.openxmlformats.org/officeDocument/2006/math">
                    <m:r>
                      <a:rPr lang="en-US" sz="1400" smtClean="0">
                        <a:solidFill>
                          <a:schemeClr val="bg2"/>
                        </a:solidFill>
                        <a:latin typeface="Cambria Math" panose="02040503050406030204" pitchFamily="18" charset="0"/>
                        <a:ea typeface="Cambria Math" panose="02040503050406030204" pitchFamily="18" charset="0"/>
                      </a:rPr>
                      <m:t>𝑁</m:t>
                    </m:r>
                  </m:oMath>
                </a14:m>
                <a:r>
                  <a:rPr lang="en-CH" sz="1400" dirty="0"/>
                  <a:t> is the </a:t>
                </a:r>
                <a:r>
                  <a:rPr lang="en-US" sz="1400" dirty="0"/>
                  <a:t>number of points</a:t>
                </a:r>
              </a:p>
              <a:p>
                <a:endParaRPr lang="en-US" sz="1400" dirty="0">
                  <a:solidFill>
                    <a:schemeClr val="bg2"/>
                  </a:solidFill>
                  <a:ea typeface="Cambria Math" panose="02040503050406030204" pitchFamily="18" charset="0"/>
                </a:endParaRPr>
              </a:p>
              <a:p>
                <a:pPr marL="146050" indent="0">
                  <a:buNone/>
                </a:pPr>
                <a:r>
                  <a:rPr lang="en-CH" sz="1400" dirty="0">
                    <a:solidFill>
                      <a:schemeClr val="bg2"/>
                    </a:solidFill>
                    <a:ea typeface="Cambria Math" panose="02040503050406030204" pitchFamily="18" charset="0"/>
                  </a:rPr>
                  <a:t>This defines the probability distribution of our space!</a:t>
                </a:r>
                <a:endParaRPr lang="en-CH" sz="1400" dirty="0"/>
              </a:p>
            </p:txBody>
          </p:sp>
        </mc:Choice>
        <mc:Fallback xmlns="">
          <p:sp>
            <p:nvSpPr>
              <p:cNvPr id="9" name="Text Placeholder 8">
                <a:extLst>
                  <a:ext uri="{FF2B5EF4-FFF2-40B4-BE49-F238E27FC236}">
                    <a16:creationId xmlns:a16="http://schemas.microsoft.com/office/drawing/2014/main" id="{F9859EB7-5764-AC0D-44F6-6EFAF8B65358}"/>
                  </a:ext>
                </a:extLst>
              </p:cNvPr>
              <p:cNvSpPr>
                <a:spLocks noGrp="1" noRot="1" noChangeAspect="1" noMove="1" noResize="1" noEditPoints="1" noAdjustHandles="1" noChangeArrowheads="1" noChangeShapeType="1" noTextEdit="1"/>
              </p:cNvSpPr>
              <p:nvPr>
                <p:ph type="body" idx="2"/>
              </p:nvPr>
            </p:nvSpPr>
            <p:spPr>
              <a:blipFill>
                <a:blip r:embed="rId4"/>
                <a:stretch>
                  <a:fillRect/>
                </a:stretch>
              </a:blipFill>
            </p:spPr>
            <p:txBody>
              <a:bodyPr/>
              <a:lstStyle/>
              <a:p>
                <a:r>
                  <a:rPr lang="en-CH">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0" dirty="0"/>
              <a:t>Now we have a “clear” task – determine a lower-dimensional space that has the same probability density as our original space.</a:t>
            </a:r>
            <a:endParaRPr sz="2200" b="0" dirty="0"/>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5E64C48A-C698-0D5D-8E17-5BA6B4336523}"/>
                  </a:ext>
                </a:extLst>
              </p:cNvPr>
              <p:cNvSpPr>
                <a:spLocks noGrp="1"/>
              </p:cNvSpPr>
              <p:nvPr>
                <p:ph type="body" idx="1"/>
              </p:nvPr>
            </p:nvSpPr>
            <p:spPr>
              <a:xfrm>
                <a:off x="729450" y="2571749"/>
                <a:ext cx="7688700" cy="2197959"/>
              </a:xfrm>
            </p:spPr>
            <p:txBody>
              <a:bodyPr>
                <a:normAutofit/>
              </a:bodyPr>
              <a:lstStyle/>
              <a:p>
                <a:r>
                  <a:rPr lang="en-CH" dirty="0"/>
                  <a:t>here our loss is called the “Kullback-Liebler” divergence, the divergence of two probability densities:</a:t>
                </a:r>
              </a:p>
              <a:p>
                <a:pPr marL="146050" indent="0">
                  <a:buNone/>
                </a:pPr>
                <a14:m>
                  <m:oMathPara xmlns:m="http://schemas.openxmlformats.org/officeDocument/2006/math">
                    <m:oMathParaPr>
                      <m:jc m:val="centerGroup"/>
                    </m:oMathParaPr>
                    <m:oMath xmlns:m="http://schemas.openxmlformats.org/officeDocument/2006/math">
                      <m:r>
                        <a:rPr lang="en-US" sz="1400" smtClean="0">
                          <a:solidFill>
                            <a:schemeClr val="bg2"/>
                          </a:solidFill>
                          <a:latin typeface="Cambria Math" panose="02040503050406030204" pitchFamily="18" charset="0"/>
                          <a:ea typeface="Cambria Math" panose="02040503050406030204" pitchFamily="18" charset="0"/>
                        </a:rPr>
                        <m:t>𝐾𝐿</m:t>
                      </m:r>
                      <m:r>
                        <a:rPr lang="en-US" sz="1400" smtClean="0">
                          <a:solidFill>
                            <a:schemeClr val="bg2"/>
                          </a:solidFill>
                          <a:latin typeface="Cambria Math" panose="02040503050406030204" pitchFamily="18" charset="0"/>
                          <a:ea typeface="Cambria Math" panose="02040503050406030204" pitchFamily="18" charset="0"/>
                        </a:rPr>
                        <m:t>(</m:t>
                      </m:r>
                      <m:r>
                        <a:rPr lang="en-US" sz="1400" smtClean="0">
                          <a:solidFill>
                            <a:schemeClr val="bg2"/>
                          </a:solidFill>
                          <a:latin typeface="Cambria Math" panose="02040503050406030204" pitchFamily="18" charset="0"/>
                          <a:ea typeface="Cambria Math" panose="02040503050406030204" pitchFamily="18" charset="0"/>
                        </a:rPr>
                        <m:t>𝑝</m:t>
                      </m:r>
                      <m:r>
                        <a:rPr lang="en-US" sz="1400" smtClean="0">
                          <a:solidFill>
                            <a:schemeClr val="bg2"/>
                          </a:solidFill>
                          <a:latin typeface="Cambria Math" panose="02040503050406030204" pitchFamily="18" charset="0"/>
                          <a:ea typeface="Cambria Math" panose="02040503050406030204" pitchFamily="18" charset="0"/>
                        </a:rPr>
                        <m:t>, </m:t>
                      </m:r>
                      <m:r>
                        <a:rPr lang="en-US" sz="1400" smtClean="0">
                          <a:solidFill>
                            <a:schemeClr val="bg2"/>
                          </a:solidFill>
                          <a:latin typeface="Cambria Math" panose="02040503050406030204" pitchFamily="18" charset="0"/>
                          <a:ea typeface="Cambria Math" panose="02040503050406030204" pitchFamily="18" charset="0"/>
                        </a:rPr>
                        <m:t>𝑞</m:t>
                      </m:r>
                      <m:r>
                        <a:rPr lang="en-US" sz="1400" smtClean="0">
                          <a:solidFill>
                            <a:schemeClr val="bg2"/>
                          </a:solidFill>
                          <a:latin typeface="Cambria Math" panose="02040503050406030204" pitchFamily="18" charset="0"/>
                          <a:ea typeface="Cambria Math" panose="02040503050406030204" pitchFamily="18" charset="0"/>
                        </a:rPr>
                        <m:t>)=</m:t>
                      </m:r>
                      <m:nary>
                        <m:naryPr>
                          <m:chr m:val="∑"/>
                          <m:supHide m:val="on"/>
                          <m:ctrlPr>
                            <a:rPr lang="en-US" sz="1400" i="1">
                              <a:solidFill>
                                <a:schemeClr val="bg2"/>
                              </a:solidFill>
                              <a:latin typeface="Cambria Math" panose="02040503050406030204" pitchFamily="18" charset="0"/>
                              <a:ea typeface="Cambria Math" panose="02040503050406030204" pitchFamily="18" charset="0"/>
                            </a:rPr>
                          </m:ctrlPr>
                        </m:naryPr>
                        <m:sub>
                          <m:r>
                            <a:rPr lang="en-US" sz="1400" smtClean="0">
                              <a:solidFill>
                                <a:schemeClr val="bg2"/>
                              </a:solidFill>
                              <a:latin typeface="Cambria Math" panose="02040503050406030204" pitchFamily="18" charset="0"/>
                              <a:ea typeface="Cambria Math" panose="02040503050406030204" pitchFamily="18" charset="0"/>
                            </a:rPr>
                            <m:t>𝑖</m:t>
                          </m:r>
                          <m:r>
                            <a:rPr lang="en-US" sz="1400">
                              <a:solidFill>
                                <a:schemeClr val="bg2"/>
                              </a:solidFill>
                              <a:latin typeface="Cambria Math" panose="02040503050406030204" pitchFamily="18" charset="0"/>
                              <a:ea typeface="Cambria Math" panose="02040503050406030204" pitchFamily="18" charset="0"/>
                            </a:rPr>
                            <m:t>≠</m:t>
                          </m:r>
                          <m:r>
                            <a:rPr lang="en-US" sz="1400">
                              <a:solidFill>
                                <a:schemeClr val="bg2"/>
                              </a:solidFill>
                              <a:latin typeface="Cambria Math" panose="02040503050406030204" pitchFamily="18" charset="0"/>
                              <a:ea typeface="Cambria Math" panose="02040503050406030204" pitchFamily="18" charset="0"/>
                            </a:rPr>
                            <m:t>𝑗</m:t>
                          </m:r>
                        </m:sub>
                        <m:sup/>
                        <m:e>
                          <m:sSub>
                            <m:sSubPr>
                              <m:ctrlPr>
                                <a:rPr lang="en-US" sz="1400" i="1" smtClean="0">
                                  <a:solidFill>
                                    <a:schemeClr val="bg2"/>
                                  </a:solidFill>
                                  <a:latin typeface="Cambria Math" panose="02040503050406030204" pitchFamily="18" charset="0"/>
                                  <a:ea typeface="Cambria Math" panose="02040503050406030204" pitchFamily="18" charset="0"/>
                                </a:rPr>
                              </m:ctrlPr>
                            </m:sSubPr>
                            <m:e>
                              <m:r>
                                <m:rPr>
                                  <m:sty m:val="p"/>
                                </m:rPr>
                                <a:rPr lang="en-US" sz="1400" smtClean="0">
                                  <a:solidFill>
                                    <a:schemeClr val="bg2"/>
                                  </a:solidFill>
                                  <a:latin typeface="Cambria Math" panose="02040503050406030204" pitchFamily="18" charset="0"/>
                                  <a:ea typeface="Cambria Math" panose="02040503050406030204" pitchFamily="18" charset="0"/>
                                </a:rPr>
                                <m:t>p</m:t>
                              </m:r>
                            </m:e>
                            <m:sub>
                              <m:r>
                                <m:rPr>
                                  <m:sty m:val="p"/>
                                </m:rPr>
                                <a:rPr lang="en-US" sz="1400" smtClean="0">
                                  <a:solidFill>
                                    <a:schemeClr val="bg2"/>
                                  </a:solidFill>
                                  <a:latin typeface="Cambria Math" panose="02040503050406030204" pitchFamily="18" charset="0"/>
                                  <a:ea typeface="Cambria Math" panose="02040503050406030204" pitchFamily="18" charset="0"/>
                                </a:rPr>
                                <m:t>ij</m:t>
                              </m:r>
                            </m:sub>
                          </m:sSub>
                          <m:func>
                            <m:funcPr>
                              <m:ctrlPr>
                                <a:rPr lang="en-US" sz="1400" i="1" smtClean="0">
                                  <a:solidFill>
                                    <a:schemeClr val="bg2"/>
                                  </a:solidFill>
                                  <a:latin typeface="Cambria Math" panose="02040503050406030204" pitchFamily="18" charset="0"/>
                                  <a:ea typeface="Cambria Math" panose="02040503050406030204" pitchFamily="18" charset="0"/>
                                </a:rPr>
                              </m:ctrlPr>
                            </m:funcPr>
                            <m:fName>
                              <m:r>
                                <m:rPr>
                                  <m:sty m:val="p"/>
                                </m:rPr>
                                <a:rPr lang="en-US" sz="1400" smtClean="0">
                                  <a:solidFill>
                                    <a:schemeClr val="bg2"/>
                                  </a:solidFill>
                                  <a:latin typeface="Cambria Math" panose="02040503050406030204" pitchFamily="18" charset="0"/>
                                  <a:ea typeface="Cambria Math" panose="02040503050406030204" pitchFamily="18" charset="0"/>
                                </a:rPr>
                                <m:t>log</m:t>
                              </m:r>
                            </m:fName>
                            <m:e>
                              <m:d>
                                <m:dPr>
                                  <m:ctrlPr>
                                    <a:rPr lang="en-US" sz="1400" i="1" smtClean="0">
                                      <a:solidFill>
                                        <a:schemeClr val="bg2"/>
                                      </a:solidFill>
                                      <a:latin typeface="Cambria Math" panose="02040503050406030204" pitchFamily="18" charset="0"/>
                                      <a:ea typeface="Cambria Math" panose="02040503050406030204" pitchFamily="18" charset="0"/>
                                    </a:rPr>
                                  </m:ctrlPr>
                                </m:dPr>
                                <m:e>
                                  <m:f>
                                    <m:fPr>
                                      <m:ctrlPr>
                                        <a:rPr lang="en-US" sz="1400" i="1" smtClean="0">
                                          <a:solidFill>
                                            <a:schemeClr val="bg2"/>
                                          </a:solidFill>
                                          <a:latin typeface="Cambria Math" panose="02040503050406030204" pitchFamily="18" charset="0"/>
                                          <a:ea typeface="Cambria Math" panose="02040503050406030204" pitchFamily="18" charset="0"/>
                                        </a:rPr>
                                      </m:ctrlPr>
                                    </m:fPr>
                                    <m:num>
                                      <m:sSub>
                                        <m:sSubPr>
                                          <m:ctrlPr>
                                            <a:rPr lang="en-US" sz="1400" i="1" smtClean="0">
                                              <a:solidFill>
                                                <a:schemeClr val="bg2"/>
                                              </a:solidFill>
                                              <a:latin typeface="Cambria Math" panose="02040503050406030204" pitchFamily="18" charset="0"/>
                                              <a:ea typeface="Cambria Math" panose="02040503050406030204" pitchFamily="18" charset="0"/>
                                            </a:rPr>
                                          </m:ctrlPr>
                                        </m:sSubPr>
                                        <m:e>
                                          <m:r>
                                            <a:rPr lang="en-US" sz="1400" smtClean="0">
                                              <a:solidFill>
                                                <a:schemeClr val="bg2"/>
                                              </a:solidFill>
                                              <a:latin typeface="Cambria Math" panose="02040503050406030204" pitchFamily="18" charset="0"/>
                                              <a:ea typeface="Cambria Math" panose="02040503050406030204" pitchFamily="18" charset="0"/>
                                            </a:rPr>
                                            <m:t>𝑝</m:t>
                                          </m:r>
                                        </m:e>
                                        <m:sub>
                                          <m:r>
                                            <a:rPr lang="en-US" sz="1400" smtClean="0">
                                              <a:solidFill>
                                                <a:schemeClr val="bg2"/>
                                              </a:solidFill>
                                              <a:latin typeface="Cambria Math" panose="02040503050406030204" pitchFamily="18" charset="0"/>
                                              <a:ea typeface="Cambria Math" panose="02040503050406030204" pitchFamily="18" charset="0"/>
                                            </a:rPr>
                                            <m:t>𝑖𝑗</m:t>
                                          </m:r>
                                        </m:sub>
                                      </m:sSub>
                                    </m:num>
                                    <m:den>
                                      <m:sSub>
                                        <m:sSubPr>
                                          <m:ctrlPr>
                                            <a:rPr lang="en-US" sz="1400" i="1" smtClean="0">
                                              <a:solidFill>
                                                <a:schemeClr val="bg2"/>
                                              </a:solidFill>
                                              <a:latin typeface="Cambria Math" panose="02040503050406030204" pitchFamily="18" charset="0"/>
                                              <a:ea typeface="Cambria Math" panose="02040503050406030204" pitchFamily="18" charset="0"/>
                                            </a:rPr>
                                          </m:ctrlPr>
                                        </m:sSubPr>
                                        <m:e>
                                          <m:r>
                                            <a:rPr lang="en-US" sz="1400" smtClean="0">
                                              <a:solidFill>
                                                <a:schemeClr val="bg2"/>
                                              </a:solidFill>
                                              <a:latin typeface="Cambria Math" panose="02040503050406030204" pitchFamily="18" charset="0"/>
                                              <a:ea typeface="Cambria Math" panose="02040503050406030204" pitchFamily="18" charset="0"/>
                                            </a:rPr>
                                            <m:t>𝑞</m:t>
                                          </m:r>
                                        </m:e>
                                        <m:sub>
                                          <m:r>
                                            <a:rPr lang="en-US" sz="1400" smtClean="0">
                                              <a:solidFill>
                                                <a:schemeClr val="bg2"/>
                                              </a:solidFill>
                                              <a:latin typeface="Cambria Math" panose="02040503050406030204" pitchFamily="18" charset="0"/>
                                              <a:ea typeface="Cambria Math" panose="02040503050406030204" pitchFamily="18" charset="0"/>
                                            </a:rPr>
                                            <m:t>𝑖𝑗</m:t>
                                          </m:r>
                                        </m:sub>
                                      </m:sSub>
                                    </m:den>
                                  </m:f>
                                </m:e>
                              </m:d>
                            </m:e>
                          </m:func>
                        </m:e>
                      </m:nary>
                    </m:oMath>
                  </m:oMathPara>
                </a14:m>
                <a:endParaRPr lang="en-CH" dirty="0"/>
              </a:p>
              <a:p>
                <a:r>
                  <a:rPr lang="en-CH" dirty="0"/>
                  <a:t>notice that we pay highest attention to the high-density areas (</a:t>
                </a:r>
                <a14:m>
                  <m:oMath xmlns:m="http://schemas.openxmlformats.org/officeDocument/2006/math">
                    <m:sSub>
                      <m:sSubPr>
                        <m:ctrlPr>
                          <a:rPr lang="en-US" sz="1200" i="1" smtClean="0">
                            <a:solidFill>
                              <a:schemeClr val="bg2"/>
                            </a:solidFill>
                            <a:latin typeface="Cambria Math" panose="02040503050406030204" pitchFamily="18" charset="0"/>
                            <a:ea typeface="Cambria Math" panose="02040503050406030204" pitchFamily="18" charset="0"/>
                          </a:rPr>
                        </m:ctrlPr>
                      </m:sSubPr>
                      <m:e>
                        <m:r>
                          <m:rPr>
                            <m:sty m:val="p"/>
                          </m:rPr>
                          <a:rPr lang="en-US" sz="1200" smtClean="0">
                            <a:solidFill>
                              <a:schemeClr val="bg2"/>
                            </a:solidFill>
                            <a:latin typeface="Cambria Math" panose="02040503050406030204" pitchFamily="18" charset="0"/>
                            <a:ea typeface="Cambria Math" panose="02040503050406030204" pitchFamily="18" charset="0"/>
                          </a:rPr>
                          <m:t>p</m:t>
                        </m:r>
                      </m:e>
                      <m:sub>
                        <m:r>
                          <m:rPr>
                            <m:sty m:val="p"/>
                          </m:rPr>
                          <a:rPr lang="en-US" sz="1200" smtClean="0">
                            <a:solidFill>
                              <a:schemeClr val="bg2"/>
                            </a:solidFill>
                            <a:latin typeface="Cambria Math" panose="02040503050406030204" pitchFamily="18" charset="0"/>
                            <a:ea typeface="Cambria Math" panose="02040503050406030204" pitchFamily="18" charset="0"/>
                          </a:rPr>
                          <m:t>ij</m:t>
                        </m:r>
                      </m:sub>
                    </m:sSub>
                    <m:r>
                      <a:rPr lang="en-US" sz="1200" smtClean="0">
                        <a:solidFill>
                          <a:schemeClr val="bg2"/>
                        </a:solidFill>
                        <a:latin typeface="Cambria Math" panose="02040503050406030204" pitchFamily="18" charset="0"/>
                        <a:ea typeface="Cambria Math" panose="02040503050406030204" pitchFamily="18" charset="0"/>
                      </a:rPr>
                      <m:t>→1</m:t>
                    </m:r>
                  </m:oMath>
                </a14:m>
                <a:r>
                  <a:rPr lang="en-CH" dirty="0"/>
                  <a:t>)</a:t>
                </a:r>
              </a:p>
              <a:p>
                <a:r>
                  <a:rPr lang="en-CH" dirty="0"/>
                  <a:t>we can make an initial guess and iterate until we converge… this is not a one-step process like PCA or KPCA!</a:t>
                </a:r>
              </a:p>
            </p:txBody>
          </p:sp>
        </mc:Choice>
        <mc:Fallback xmlns="">
          <p:sp>
            <p:nvSpPr>
              <p:cNvPr id="7" name="Text Placeholder 6">
                <a:extLst>
                  <a:ext uri="{FF2B5EF4-FFF2-40B4-BE49-F238E27FC236}">
                    <a16:creationId xmlns:a16="http://schemas.microsoft.com/office/drawing/2014/main" id="{5E64C48A-C698-0D5D-8E17-5BA6B4336523}"/>
                  </a:ext>
                </a:extLst>
              </p:cNvPr>
              <p:cNvSpPr>
                <a:spLocks noGrp="1" noRot="1" noChangeAspect="1" noMove="1" noResize="1" noEditPoints="1" noAdjustHandles="1" noChangeArrowheads="1" noChangeShapeType="1" noTextEdit="1"/>
              </p:cNvSpPr>
              <p:nvPr>
                <p:ph type="body" idx="1"/>
              </p:nvPr>
            </p:nvSpPr>
            <p:spPr>
              <a:xfrm>
                <a:off x="729450" y="2571749"/>
                <a:ext cx="7688700" cy="2197959"/>
              </a:xfrm>
              <a:blipFill>
                <a:blip r:embed="rId3"/>
                <a:stretch>
                  <a:fillRect t="-6322" b="-3448"/>
                </a:stretch>
              </a:blipFill>
            </p:spPr>
            <p:txBody>
              <a:bodyPr/>
              <a:lstStyle/>
              <a:p>
                <a:r>
                  <a:rPr lang="en-CH">
                    <a:noFill/>
                  </a:rPr>
                  <a:t> </a:t>
                </a:r>
              </a:p>
            </p:txBody>
          </p:sp>
        </mc:Fallback>
      </mc:AlternateContent>
    </p:spTree>
    <p:extLst>
      <p:ext uri="{BB962C8B-B14F-4D97-AF65-F5344CB8AC3E}">
        <p14:creationId xmlns:p14="http://schemas.microsoft.com/office/powerpoint/2010/main" val="27630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0" dirty="0"/>
              <a:t>This is call t-stochastic neighbor embedding, or t-SNE! </a:t>
            </a:r>
            <a:endParaRPr sz="2200" b="0" dirty="0"/>
          </a:p>
        </p:txBody>
      </p:sp>
      <p:pic>
        <p:nvPicPr>
          <p:cNvPr id="4" name="Picture 2">
            <a:extLst>
              <a:ext uri="{FF2B5EF4-FFF2-40B4-BE49-F238E27FC236}">
                <a16:creationId xmlns:a16="http://schemas.microsoft.com/office/drawing/2014/main" id="{FBFE22C2-ADF1-CF3F-636A-DF21B98F05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54" b="12697"/>
          <a:stretch/>
        </p:blipFill>
        <p:spPr bwMode="auto">
          <a:xfrm>
            <a:off x="729449" y="2507389"/>
            <a:ext cx="3496561" cy="23816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EC5544F-0AD2-6D61-9310-583CBD476D4B}"/>
              </a:ext>
            </a:extLst>
          </p:cNvPr>
          <p:cNvPicPr>
            <a:picLocks noChangeAspect="1" noChangeArrowheads="1"/>
          </p:cNvPicPr>
          <p:nvPr/>
        </p:nvPicPr>
        <p:blipFill>
          <a:blip r:embed="rId4"/>
          <a:srcRect/>
          <a:stretch/>
        </p:blipFill>
        <p:spPr bwMode="auto">
          <a:xfrm>
            <a:off x="6832802" y="2699527"/>
            <a:ext cx="1914937" cy="146562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F5EE17D6-2DCB-AF1C-F222-313C6E0CF91B}"/>
              </a:ext>
            </a:extLst>
          </p:cNvPr>
          <p:cNvCxnSpPr>
            <a:cxnSpLocks/>
          </p:cNvCxnSpPr>
          <p:nvPr/>
        </p:nvCxnSpPr>
        <p:spPr>
          <a:xfrm>
            <a:off x="4226010" y="3432338"/>
            <a:ext cx="691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42" name="Picture 2">
            <a:extLst>
              <a:ext uri="{FF2B5EF4-FFF2-40B4-BE49-F238E27FC236}">
                <a16:creationId xmlns:a16="http://schemas.microsoft.com/office/drawing/2014/main" id="{188E6F33-982F-7FDA-D028-837634A53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992" y="1966715"/>
            <a:ext cx="1914810" cy="14656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24E7C94-0175-163F-59E2-76F5EC0C44DC}"/>
              </a:ext>
            </a:extLst>
          </p:cNvPr>
          <p:cNvPicPr>
            <a:picLocks noChangeAspect="1" noChangeArrowheads="1"/>
          </p:cNvPicPr>
          <p:nvPr/>
        </p:nvPicPr>
        <p:blipFill>
          <a:blip r:embed="rId6"/>
          <a:srcRect/>
          <a:stretch/>
        </p:blipFill>
        <p:spPr bwMode="auto">
          <a:xfrm>
            <a:off x="4942510" y="3545254"/>
            <a:ext cx="1914810" cy="1465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9A4D89A-9383-031E-4BD2-186A6410ECFB}"/>
              </a:ext>
            </a:extLst>
          </p:cNvPr>
          <p:cNvSpPr txBox="1"/>
          <p:nvPr/>
        </p:nvSpPr>
        <p:spPr>
          <a:xfrm>
            <a:off x="3880020" y="2026731"/>
            <a:ext cx="1186249" cy="307777"/>
          </a:xfrm>
          <a:prstGeom prst="rect">
            <a:avLst/>
          </a:prstGeom>
          <a:noFill/>
        </p:spPr>
        <p:txBody>
          <a:bodyPr wrap="square">
            <a:spAutoFit/>
          </a:bodyPr>
          <a:lstStyle/>
          <a:p>
            <a:r>
              <a:rPr lang="en" sz="1400" b="0" dirty="0"/>
              <a:t>perplexity=1</a:t>
            </a:r>
            <a:endParaRPr lang="en-CH" dirty="0"/>
          </a:p>
        </p:txBody>
      </p:sp>
      <p:sp>
        <p:nvSpPr>
          <p:cNvPr id="11" name="TextBox 10">
            <a:extLst>
              <a:ext uri="{FF2B5EF4-FFF2-40B4-BE49-F238E27FC236}">
                <a16:creationId xmlns:a16="http://schemas.microsoft.com/office/drawing/2014/main" id="{FA2E7A5A-BA6B-676D-C9BB-0BA5FFE6830C}"/>
              </a:ext>
            </a:extLst>
          </p:cNvPr>
          <p:cNvSpPr txBox="1"/>
          <p:nvPr/>
        </p:nvSpPr>
        <p:spPr>
          <a:xfrm>
            <a:off x="6831726" y="4590184"/>
            <a:ext cx="1914810" cy="307777"/>
          </a:xfrm>
          <a:prstGeom prst="rect">
            <a:avLst/>
          </a:prstGeom>
          <a:noFill/>
        </p:spPr>
        <p:txBody>
          <a:bodyPr wrap="square">
            <a:spAutoFit/>
          </a:bodyPr>
          <a:lstStyle/>
          <a:p>
            <a:r>
              <a:rPr lang="en" sz="1400" b="0" dirty="0"/>
              <a:t>perplexity=1000</a:t>
            </a:r>
            <a:endParaRPr lang="en-CH" dirty="0"/>
          </a:p>
        </p:txBody>
      </p:sp>
      <p:sp>
        <p:nvSpPr>
          <p:cNvPr id="12" name="TextBox 11">
            <a:extLst>
              <a:ext uri="{FF2B5EF4-FFF2-40B4-BE49-F238E27FC236}">
                <a16:creationId xmlns:a16="http://schemas.microsoft.com/office/drawing/2014/main" id="{88E0E079-9C9E-E6C5-B5AE-D8CEB979E7D7}"/>
              </a:ext>
            </a:extLst>
          </p:cNvPr>
          <p:cNvSpPr txBox="1"/>
          <p:nvPr/>
        </p:nvSpPr>
        <p:spPr>
          <a:xfrm>
            <a:off x="6857320" y="2373328"/>
            <a:ext cx="1914810" cy="307777"/>
          </a:xfrm>
          <a:prstGeom prst="rect">
            <a:avLst/>
          </a:prstGeom>
          <a:noFill/>
        </p:spPr>
        <p:txBody>
          <a:bodyPr wrap="square">
            <a:spAutoFit/>
          </a:bodyPr>
          <a:lstStyle/>
          <a:p>
            <a:pPr algn="r"/>
            <a:r>
              <a:rPr lang="en" sz="1400" b="0" dirty="0"/>
              <a:t>perplexity=50</a:t>
            </a:r>
            <a:endParaRPr lang="en-C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77A8-4E17-E501-3CCA-1AD40AC619AC}"/>
              </a:ext>
            </a:extLst>
          </p:cNvPr>
          <p:cNvSpPr>
            <a:spLocks noGrp="1"/>
          </p:cNvSpPr>
          <p:nvPr>
            <p:ph type="title"/>
          </p:nvPr>
        </p:nvSpPr>
        <p:spPr/>
        <p:txBody>
          <a:bodyPr>
            <a:normAutofit fontScale="90000"/>
          </a:bodyPr>
          <a:lstStyle/>
          <a:p>
            <a:r>
              <a:rPr lang="en-CH" b="0" dirty="0"/>
              <a:t>The cautionary tales of t-SNE…</a:t>
            </a:r>
          </a:p>
        </p:txBody>
      </p:sp>
      <p:sp>
        <p:nvSpPr>
          <p:cNvPr id="11" name="Google Shape;122;p19">
            <a:extLst>
              <a:ext uri="{FF2B5EF4-FFF2-40B4-BE49-F238E27FC236}">
                <a16:creationId xmlns:a16="http://schemas.microsoft.com/office/drawing/2014/main" id="{F48DD70E-1F1D-A4A7-68B2-630822130D72}"/>
              </a:ext>
            </a:extLst>
          </p:cNvPr>
          <p:cNvSpPr txBox="1">
            <a:spLocks noGrp="1"/>
          </p:cNvSpPr>
          <p:nvPr>
            <p:ph type="body" idx="1"/>
          </p:nvPr>
        </p:nvSpPr>
        <p:spPr>
          <a:xfrm>
            <a:off x="729450" y="1853849"/>
            <a:ext cx="7688700" cy="276757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dirty="0"/>
              <a:t>Like any ”open-form” method, t-SNE is computed using optimization methods, so it can get caught in local minima, preventing it reaching “global” minimization of the KL divergence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t-SNE can vary wildly based upon the initialization of our new probability distribution (q) or on the attention that we give local versus global similarity (you would control this using the oft-discussed “perplexity” value)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t-SNE is not recommended on low-dimensional datasets, where the probability distribution is less-likely to be normal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t-SNE is very good at finding islands in your data! But to get there, it must distort distances, so the size of these islands and their separation have limited physical meaning</a:t>
            </a:r>
            <a:endParaRPr dirty="0"/>
          </a:p>
        </p:txBody>
      </p:sp>
    </p:spTree>
    <p:extLst>
      <p:ext uri="{BB962C8B-B14F-4D97-AF65-F5344CB8AC3E}">
        <p14:creationId xmlns:p14="http://schemas.microsoft.com/office/powerpoint/2010/main" val="316285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6" end="6"/>
                                            </p:txEl>
                                          </p:spTgt>
                                        </p:tgtEl>
                                        <p:attrNameLst>
                                          <p:attrName>style.visibility</p:attrName>
                                        </p:attrNameLst>
                                      </p:cBhvr>
                                      <p:to>
                                        <p:strVal val="visible"/>
                                      </p:to>
                                    </p:set>
                                    <p:animEffect transition="in" filter="fade">
                                      <p:cBhvr>
                                        <p:cTn id="2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TotalTime>
  <Words>674</Words>
  <Application>Microsoft Macintosh PowerPoint</Application>
  <PresentationFormat>On-screen Show (16:9)</PresentationFormat>
  <Paragraphs>55</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Lato</vt:lpstr>
      <vt:lpstr>Cambria Math</vt:lpstr>
      <vt:lpstr>Raleway</vt:lpstr>
      <vt:lpstr>Streamline</vt:lpstr>
      <vt:lpstr>Day 3, Session 2: Dimensionality reduction with other intentions</vt:lpstr>
      <vt:lpstr>Some notes on notation… (see notation guide)</vt:lpstr>
      <vt:lpstr>Dimensionality reduction (DR) describes a set of of methods that convert highly-dimensional data into a more interpretably or information-rich format.</vt:lpstr>
      <vt:lpstr>Generally, there are two major classes of DR: data compression and visualization/interpretation.  In data compression, we aim to construct a smaller feature space (e.g. set of columns) that contains as much information as our initial data space (Session 1) In visualization/interpretation, we aim to identify trends in our data that help our visual or conceptual understanding (Session 2)</vt:lpstr>
      <vt:lpstr>Let’s say we want to take a matrix X   … and determine local patterns in the data  we can do this by identifying where points are most likely to be by using the probability density.</vt:lpstr>
      <vt:lpstr>We first simplify things by assuming an underlying Gaussian distribution of our points.</vt:lpstr>
      <vt:lpstr>Now we have a “clear” task – determine a lower-dimensional space that has the same probability density as our original space.</vt:lpstr>
      <vt:lpstr>This is call t-stochastic neighbor embedding, or t-SNE! </vt:lpstr>
      <vt:lpstr>The cautionary tales of t-SNE…</vt:lpstr>
      <vt:lpstr>Uniform Manifold Approximation and Projection (UMAP) achieves similar goals, but leverages topological mathematics to do so more efficiently. </vt:lpstr>
      <vt:lpstr>Other topics in dimensionality reduction</vt:lpstr>
      <vt:lpstr>Other topics in dimensionality reduction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 Session 1: PCA, multidimensional scaling, and all that follows</dc:title>
  <cp:lastModifiedBy>ROSE CERSONSKY</cp:lastModifiedBy>
  <cp:revision>24</cp:revision>
  <dcterms:modified xsi:type="dcterms:W3CDTF">2023-07-10T16:15:40Z</dcterms:modified>
</cp:coreProperties>
</file>