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0" r:id="rId2"/>
    <p:sldId id="268" r:id="rId3"/>
    <p:sldId id="264" r:id="rId4"/>
    <p:sldId id="258" r:id="rId5"/>
    <p:sldId id="267" r:id="rId6"/>
    <p:sldId id="265" r:id="rId7"/>
    <p:sldId id="273" r:id="rId8"/>
    <p:sldId id="274" r:id="rId9"/>
    <p:sldId id="275" r:id="rId10"/>
    <p:sldId id="276" r:id="rId11"/>
    <p:sldId id="257" r:id="rId12"/>
    <p:sldId id="271" r:id="rId13"/>
    <p:sldId id="270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93"/>
    <p:restoredTop sz="94625"/>
  </p:normalViewPr>
  <p:slideViewPr>
    <p:cSldViewPr snapToGrid="0">
      <p:cViewPr varScale="1">
        <p:scale>
          <a:sx n="73" d="100"/>
          <a:sy n="73" d="100"/>
        </p:scale>
        <p:origin x="208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EFA6A1-8116-B04E-8702-B295AA6C18ED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45127-20E7-884E-A620-EA1EC7D99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47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9098-FF7B-2B1D-494B-8FAA749E4F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6DB08-ECBC-9315-B5D7-56C86A3C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99867-BCF9-2F83-DF20-8C36A2391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8F5B8-89D8-EE0E-E576-CD69EEE64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9BA7E-E105-2587-30BF-4D00427C7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157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7955-8BC7-62B3-4612-A8634E367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CE032-1330-C82C-CD1C-97422FECF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58139-E6DC-8B78-E524-793DBA391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7D52A-A805-0447-C356-5E05711E3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21FA6-EBBA-9F88-7447-BE3FA8CA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267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527C5B-AEA5-1E13-1B2F-C1F5243F0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E75236-9D0D-979A-D901-11EC3192D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A6FE2-1442-7767-CEF7-59F33CC54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B390-B471-540D-6570-1BC5E807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A282-C5CF-8F3E-DE01-DEAE2E3E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50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72AFC-1232-B3AE-E0B0-DB4D24C94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4A66D-9D45-BCEE-0561-F1229E116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321A-9819-5A6D-DE22-C59D6BB0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45066-2174-6E1E-A266-12C110CA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2128-7475-1E54-E90D-6AB17EBEA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9243D-74CB-5C03-3EDC-2F996603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50CE-D25F-04F9-2238-81444C77A8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CC42F-FA61-0F85-5BBF-85FE9FEE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8E0EC-4380-D32A-501F-D32256BC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A8A92-AD7C-58AB-1C0A-1AD7734C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7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D5B6-5550-9A92-EA40-C3FF46B22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18599-ECEB-116C-A9E3-2FBF814F7F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EB1918-8BC0-004B-0687-425013F2D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C41B85-9537-EB8B-3F9A-BFE50FC53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5A9560-6A6E-BDC8-D7D6-117BD7AAD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B31C5-29D1-B2C6-D08C-2870925B4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346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6AAC0-478D-F045-F064-56B82991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DE3D-A8C0-5732-2F2A-94E463BAE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EBC8D5-DE16-4986-E659-9CFAB73D82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553C8-8362-59F0-7234-C87563C73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A170DE-493E-BE8F-D562-E429F69818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D459E-1174-5A01-0B2F-B5B472167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ADA5A-5F0E-1C98-9627-255F4C179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E5BD6-25BB-238C-800F-C29DA4897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10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74712-C46B-3C9B-10E4-65357185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F50F8-9965-19BA-6BE5-4942E1DC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CFBB5-9210-CBAE-EEFE-915AC1724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1CDC54-600D-B5A5-0CDF-D6C65D7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14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DB5C5B-1514-9257-95B6-AA8F0F4F8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EC1AC-93B2-D248-EFC0-E066EE4A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E42A2-EC34-E222-B5FD-94DFC90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8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EE6C2-5BF2-C806-71E6-3E09C9F65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FAD2D-51CD-D274-0D98-1D8F9AF98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E230C-9663-D804-E7AE-ADC5CC6D8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590C3-FF03-9E25-9B18-D7BC1BF4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3B588-270D-600E-2D8D-C288D6E9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11925-BBC5-CDD7-4325-1872C274E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47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4401-534C-ECDB-ACBC-0A2B5F4A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ADBF43-EC2C-FDFF-7842-220D96C1D4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DDF2F-00F6-F1E0-5849-2D8CA006D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5E7C0-E819-6E7D-7A0E-AF180FDB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77A1-15EF-989F-1D00-C5255258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90058-2567-1733-A691-2E98DAD48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25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D7425-418C-9955-EAF8-A9BEEB15B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5BFC09-3ABE-FD0F-3719-D0628E55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687CC-298C-F75C-5BAE-5A21A0F7C1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3D5A7E-7A30-9F41-A2ED-194FC1D027B8}" type="datetimeFigureOut">
              <a:rPr lang="en-US" smtClean="0"/>
              <a:t>7/27/24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17184-F25C-C9E5-94A3-E3F54E04D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B3E73-D684-A92E-CA06-E1E25100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96902-DA03-454F-B03E-F2552BD78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7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A897D-7139-5758-CC37-058D3BE8AC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Variational Auto-encoders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0B27C-B3A6-22A1-6814-AE192F6892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Shuwen Yue</a:t>
            </a:r>
          </a:p>
          <a:p>
            <a:r>
              <a:rPr lang="en-US" dirty="0" err="1"/>
              <a:t>i-CoMSE</a:t>
            </a:r>
            <a:r>
              <a:rPr lang="en-US" dirty="0"/>
              <a:t> ML for Molecular Science</a:t>
            </a:r>
          </a:p>
        </p:txBody>
      </p:sp>
    </p:spTree>
    <p:extLst>
      <p:ext uri="{BB962C8B-B14F-4D97-AF65-F5344CB8AC3E}">
        <p14:creationId xmlns:p14="http://schemas.microsoft.com/office/powerpoint/2010/main" val="1458497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58DBF812-FEEC-F171-1B3B-F3EE35C5F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42" y="1163361"/>
            <a:ext cx="8377990" cy="452263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7C4A284-4AC6-613C-EA73-14E72F771A6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9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Distributions in the latent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92328-BDA7-8E08-4B21-63E34EEFF5A9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iwEzwTTalbg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626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230" y="2414525"/>
            <a:ext cx="6688016" cy="1325563"/>
          </a:xfrm>
        </p:spPr>
        <p:txBody>
          <a:bodyPr/>
          <a:lstStyle/>
          <a:p>
            <a:r>
              <a:rPr lang="en-US" dirty="0"/>
              <a:t>Math</a:t>
            </a:r>
          </a:p>
        </p:txBody>
      </p:sp>
    </p:spTree>
    <p:extLst>
      <p:ext uri="{BB962C8B-B14F-4D97-AF65-F5344CB8AC3E}">
        <p14:creationId xmlns:p14="http://schemas.microsoft.com/office/powerpoint/2010/main" val="1242920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169" y="3084024"/>
            <a:ext cx="52578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VAE notebook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6A452-8560-1E4E-3641-808232160A3D}"/>
              </a:ext>
            </a:extLst>
          </p:cNvPr>
          <p:cNvSpPr txBox="1"/>
          <p:nvPr/>
        </p:nvSpPr>
        <p:spPr>
          <a:xfrm>
            <a:off x="0" y="6488668"/>
            <a:ext cx="1107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/understanding-variational-autoencoders-vaes-f70510919f73</a:t>
            </a:r>
          </a:p>
        </p:txBody>
      </p:sp>
    </p:spTree>
    <p:extLst>
      <p:ext uri="{BB962C8B-B14F-4D97-AF65-F5344CB8AC3E}">
        <p14:creationId xmlns:p14="http://schemas.microsoft.com/office/powerpoint/2010/main" val="19872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AE3E18-6BC7-5FE9-72B2-B8778FB2554F}"/>
              </a:ext>
            </a:extLst>
          </p:cNvPr>
          <p:cNvSpPr/>
          <p:nvPr/>
        </p:nvSpPr>
        <p:spPr>
          <a:xfrm>
            <a:off x="1107817" y="12635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D66BC7-718F-060E-1171-C24E7FE5C514}"/>
              </a:ext>
            </a:extLst>
          </p:cNvPr>
          <p:cNvSpPr/>
          <p:nvPr/>
        </p:nvSpPr>
        <p:spPr>
          <a:xfrm>
            <a:off x="1107817" y="206433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9345B2-BFF5-C052-55D9-75A1F04C310C}"/>
              </a:ext>
            </a:extLst>
          </p:cNvPr>
          <p:cNvSpPr/>
          <p:nvPr/>
        </p:nvSpPr>
        <p:spPr>
          <a:xfrm>
            <a:off x="1107817" y="286789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D80CBA3-EF7D-C057-9691-36EF10A4C801}"/>
              </a:ext>
            </a:extLst>
          </p:cNvPr>
          <p:cNvSpPr/>
          <p:nvPr/>
        </p:nvSpPr>
        <p:spPr>
          <a:xfrm>
            <a:off x="1107817" y="3671452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636C9A-1F68-4CF1-A7C2-45E7C7301F18}"/>
              </a:ext>
            </a:extLst>
          </p:cNvPr>
          <p:cNvSpPr/>
          <p:nvPr/>
        </p:nvSpPr>
        <p:spPr>
          <a:xfrm>
            <a:off x="1107817" y="57593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3179E4-0547-EF3E-34DE-C1ACCC783234}"/>
              </a:ext>
            </a:extLst>
          </p:cNvPr>
          <p:cNvSpPr txBox="1"/>
          <p:nvPr/>
        </p:nvSpPr>
        <p:spPr>
          <a:xfrm>
            <a:off x="4895572" y="182019"/>
            <a:ext cx="26382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VAE Schematic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81225B-F53F-C4C4-FFE8-2B9E67279673}"/>
              </a:ext>
            </a:extLst>
          </p:cNvPr>
          <p:cNvSpPr txBox="1"/>
          <p:nvPr/>
        </p:nvSpPr>
        <p:spPr>
          <a:xfrm rot="5400000">
            <a:off x="884657" y="4315628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9BA73D-9B67-0820-047C-B89A33C52E01}"/>
              </a:ext>
            </a:extLst>
          </p:cNvPr>
          <p:cNvSpPr/>
          <p:nvPr/>
        </p:nvSpPr>
        <p:spPr>
          <a:xfrm>
            <a:off x="10825801" y="12635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3C81A30-751C-C40D-5DF2-122BDDB1F892}"/>
              </a:ext>
            </a:extLst>
          </p:cNvPr>
          <p:cNvSpPr/>
          <p:nvPr/>
        </p:nvSpPr>
        <p:spPr>
          <a:xfrm>
            <a:off x="10825801" y="206433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6020676-9BED-56E7-A1EA-4A3996CF8B89}"/>
              </a:ext>
            </a:extLst>
          </p:cNvPr>
          <p:cNvSpPr/>
          <p:nvPr/>
        </p:nvSpPr>
        <p:spPr>
          <a:xfrm>
            <a:off x="10825801" y="286789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7B994-5F4D-3FA3-2F2E-97C9EBA02AD4}"/>
              </a:ext>
            </a:extLst>
          </p:cNvPr>
          <p:cNvSpPr/>
          <p:nvPr/>
        </p:nvSpPr>
        <p:spPr>
          <a:xfrm>
            <a:off x="10825801" y="3671452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2D06C0E-7B88-96F2-78D1-B5F2A71778F6}"/>
              </a:ext>
            </a:extLst>
          </p:cNvPr>
          <p:cNvSpPr/>
          <p:nvPr/>
        </p:nvSpPr>
        <p:spPr>
          <a:xfrm>
            <a:off x="10825801" y="5759338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C5A9E6-7F82-0B53-4A9E-2727D6FA9B67}"/>
              </a:ext>
            </a:extLst>
          </p:cNvPr>
          <p:cNvSpPr txBox="1"/>
          <p:nvPr/>
        </p:nvSpPr>
        <p:spPr>
          <a:xfrm rot="5400000">
            <a:off x="10602641" y="4315628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B9CBE03-1B4E-927B-0441-A03DB3C02941}"/>
              </a:ext>
            </a:extLst>
          </p:cNvPr>
          <p:cNvSpPr/>
          <p:nvPr/>
        </p:nvSpPr>
        <p:spPr>
          <a:xfrm>
            <a:off x="2359947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E3B5B37-B96F-6A3B-E617-56E08967007E}"/>
              </a:ext>
            </a:extLst>
          </p:cNvPr>
          <p:cNvSpPr/>
          <p:nvPr/>
        </p:nvSpPr>
        <p:spPr>
          <a:xfrm>
            <a:off x="2359947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2A75737-7162-6BAE-39DF-57C4A694404F}"/>
              </a:ext>
            </a:extLst>
          </p:cNvPr>
          <p:cNvSpPr/>
          <p:nvPr/>
        </p:nvSpPr>
        <p:spPr>
          <a:xfrm>
            <a:off x="2359947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98620CD-87C6-63C4-2734-059DC0BBC0DF}"/>
              </a:ext>
            </a:extLst>
          </p:cNvPr>
          <p:cNvSpPr/>
          <p:nvPr/>
        </p:nvSpPr>
        <p:spPr>
          <a:xfrm>
            <a:off x="2359947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F3DCBE-8F1B-A510-15A8-4A3A5869C8C7}"/>
              </a:ext>
            </a:extLst>
          </p:cNvPr>
          <p:cNvSpPr txBox="1"/>
          <p:nvPr/>
        </p:nvSpPr>
        <p:spPr>
          <a:xfrm rot="5400000">
            <a:off x="2136787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C1BC73A-2ED9-06E6-B045-D85AC7159051}"/>
              </a:ext>
            </a:extLst>
          </p:cNvPr>
          <p:cNvSpPr/>
          <p:nvPr/>
        </p:nvSpPr>
        <p:spPr>
          <a:xfrm>
            <a:off x="4627740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5C8118-494F-9103-E052-F4450D32496A}"/>
              </a:ext>
            </a:extLst>
          </p:cNvPr>
          <p:cNvSpPr/>
          <p:nvPr/>
        </p:nvSpPr>
        <p:spPr>
          <a:xfrm>
            <a:off x="4627740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D9E90AE-E834-2D62-B7E8-5F93ABB0C329}"/>
              </a:ext>
            </a:extLst>
          </p:cNvPr>
          <p:cNvSpPr/>
          <p:nvPr/>
        </p:nvSpPr>
        <p:spPr>
          <a:xfrm>
            <a:off x="4627740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F579B65-FC0B-F1A1-4A30-6B1AAD07E5C4}"/>
              </a:ext>
            </a:extLst>
          </p:cNvPr>
          <p:cNvSpPr/>
          <p:nvPr/>
        </p:nvSpPr>
        <p:spPr>
          <a:xfrm>
            <a:off x="4627740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5BFDB3C-898E-3831-AFBD-739BA7692452}"/>
              </a:ext>
            </a:extLst>
          </p:cNvPr>
          <p:cNvSpPr txBox="1"/>
          <p:nvPr/>
        </p:nvSpPr>
        <p:spPr>
          <a:xfrm rot="5400000">
            <a:off x="4404580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30C1DDE-AB0A-DBA3-C689-747024E06FE0}"/>
              </a:ext>
            </a:extLst>
          </p:cNvPr>
          <p:cNvSpPr/>
          <p:nvPr/>
        </p:nvSpPr>
        <p:spPr>
          <a:xfrm>
            <a:off x="5879870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364860A-BF00-7E90-B386-93CF0266EAD1}"/>
              </a:ext>
            </a:extLst>
          </p:cNvPr>
          <p:cNvSpPr/>
          <p:nvPr/>
        </p:nvSpPr>
        <p:spPr>
          <a:xfrm>
            <a:off x="5879870" y="4577547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8E990-685A-0685-48A4-7F070FBA2660}"/>
              </a:ext>
            </a:extLst>
          </p:cNvPr>
          <p:cNvSpPr txBox="1"/>
          <p:nvPr/>
        </p:nvSpPr>
        <p:spPr>
          <a:xfrm rot="5400000">
            <a:off x="5656710" y="3133837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4E0CA-F471-9AC3-4CFA-3AE12366A0A9}"/>
              </a:ext>
            </a:extLst>
          </p:cNvPr>
          <p:cNvSpPr/>
          <p:nvPr/>
        </p:nvSpPr>
        <p:spPr>
          <a:xfrm>
            <a:off x="7258774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17558E5-ECC4-738B-C511-9AA56AA57702}"/>
              </a:ext>
            </a:extLst>
          </p:cNvPr>
          <p:cNvSpPr/>
          <p:nvPr/>
        </p:nvSpPr>
        <p:spPr>
          <a:xfrm>
            <a:off x="7258774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7F3EEB-CF79-673C-FDC8-0CFA7207E567}"/>
              </a:ext>
            </a:extLst>
          </p:cNvPr>
          <p:cNvSpPr/>
          <p:nvPr/>
        </p:nvSpPr>
        <p:spPr>
          <a:xfrm>
            <a:off x="7258774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AA6D757-694B-8B29-C527-087BB3C79E04}"/>
              </a:ext>
            </a:extLst>
          </p:cNvPr>
          <p:cNvSpPr/>
          <p:nvPr/>
        </p:nvSpPr>
        <p:spPr>
          <a:xfrm>
            <a:off x="7258774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4D2D187-4955-2768-0E1D-5081302E55DC}"/>
              </a:ext>
            </a:extLst>
          </p:cNvPr>
          <p:cNvSpPr txBox="1"/>
          <p:nvPr/>
        </p:nvSpPr>
        <p:spPr>
          <a:xfrm rot="5400000">
            <a:off x="7035614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EC5488E-3D53-660D-78D9-D49CA3C59AAE}"/>
              </a:ext>
            </a:extLst>
          </p:cNvPr>
          <p:cNvSpPr/>
          <p:nvPr/>
        </p:nvSpPr>
        <p:spPr>
          <a:xfrm>
            <a:off x="9554962" y="1740133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D53F328-3197-7BC9-FFAF-6728DBA95FDB}"/>
              </a:ext>
            </a:extLst>
          </p:cNvPr>
          <p:cNvSpPr/>
          <p:nvPr/>
        </p:nvSpPr>
        <p:spPr>
          <a:xfrm>
            <a:off x="9554962" y="2489661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BF7FB5B-8026-AEF9-2175-B5474AB22198}"/>
              </a:ext>
            </a:extLst>
          </p:cNvPr>
          <p:cNvSpPr/>
          <p:nvPr/>
        </p:nvSpPr>
        <p:spPr>
          <a:xfrm>
            <a:off x="9554962" y="3239190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373C0-97A3-A4F8-4533-4B0DE86BD33B}"/>
              </a:ext>
            </a:extLst>
          </p:cNvPr>
          <p:cNvSpPr/>
          <p:nvPr/>
        </p:nvSpPr>
        <p:spPr>
          <a:xfrm>
            <a:off x="9554962" y="5327076"/>
            <a:ext cx="216130" cy="21613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9AE0B8-67CC-4646-E9DE-5286B40337D0}"/>
              </a:ext>
            </a:extLst>
          </p:cNvPr>
          <p:cNvSpPr txBox="1"/>
          <p:nvPr/>
        </p:nvSpPr>
        <p:spPr>
          <a:xfrm rot="5400000">
            <a:off x="9331802" y="388336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F202D2-5616-935F-B0CC-6A0FCE1C92FC}"/>
              </a:ext>
            </a:extLst>
          </p:cNvPr>
          <p:cNvCxnSpPr>
            <a:cxnSpLocks/>
            <a:stCxn id="4" idx="6"/>
            <a:endCxn id="18" idx="2"/>
          </p:cNvCxnSpPr>
          <p:nvPr/>
        </p:nvCxnSpPr>
        <p:spPr>
          <a:xfrm>
            <a:off x="1323947" y="1371603"/>
            <a:ext cx="1036000" cy="476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9CB141-1A46-C3BC-2875-B40DA253FFB9}"/>
              </a:ext>
            </a:extLst>
          </p:cNvPr>
          <p:cNvCxnSpPr/>
          <p:nvPr/>
        </p:nvCxnSpPr>
        <p:spPr>
          <a:xfrm>
            <a:off x="1323947" y="2186176"/>
            <a:ext cx="1067652" cy="4001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CE2CA07-4DC9-ADE2-67D7-A5808B9B35EB}"/>
              </a:ext>
            </a:extLst>
          </p:cNvPr>
          <p:cNvCxnSpPr>
            <a:cxnSpLocks/>
            <a:endCxn id="21" idx="2"/>
          </p:cNvCxnSpPr>
          <p:nvPr/>
        </p:nvCxnSpPr>
        <p:spPr>
          <a:xfrm>
            <a:off x="1323947" y="2987324"/>
            <a:ext cx="1036000" cy="3599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529C120-A102-6CF5-8E0D-B344FEF59B37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1323947" y="3347255"/>
            <a:ext cx="1036000" cy="4364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288CE6-2794-0FBA-5C3F-C29CA73F4406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1323947" y="5435141"/>
            <a:ext cx="1036000" cy="4170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D9BC529-AE29-E4BD-C939-4A57C42C41D5}"/>
              </a:ext>
            </a:extLst>
          </p:cNvPr>
          <p:cNvCxnSpPr>
            <a:cxnSpLocks/>
            <a:stCxn id="4" idx="6"/>
            <a:endCxn id="22" idx="3"/>
          </p:cNvCxnSpPr>
          <p:nvPr/>
        </p:nvCxnSpPr>
        <p:spPr>
          <a:xfrm>
            <a:off x="1323947" y="1371603"/>
            <a:ext cx="1067652" cy="41399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4849B4-CE6B-BD3B-12C1-61A00CA3C9D1}"/>
              </a:ext>
            </a:extLst>
          </p:cNvPr>
          <p:cNvCxnSpPr>
            <a:cxnSpLocks/>
            <a:stCxn id="5" idx="6"/>
            <a:endCxn id="22" idx="2"/>
          </p:cNvCxnSpPr>
          <p:nvPr/>
        </p:nvCxnSpPr>
        <p:spPr>
          <a:xfrm>
            <a:off x="1323947" y="2172395"/>
            <a:ext cx="1036000" cy="3262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55C783C-E2AE-E725-57E8-EBB649479108}"/>
              </a:ext>
            </a:extLst>
          </p:cNvPr>
          <p:cNvCxnSpPr>
            <a:cxnSpLocks/>
            <a:stCxn id="6" idx="6"/>
            <a:endCxn id="22" idx="2"/>
          </p:cNvCxnSpPr>
          <p:nvPr/>
        </p:nvCxnSpPr>
        <p:spPr>
          <a:xfrm>
            <a:off x="1323947" y="2975956"/>
            <a:ext cx="1036000" cy="2459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170C973-0BC6-D1BE-CB61-3651450842C6}"/>
              </a:ext>
            </a:extLst>
          </p:cNvPr>
          <p:cNvCxnSpPr>
            <a:cxnSpLocks/>
            <a:stCxn id="7" idx="6"/>
            <a:endCxn id="22" idx="2"/>
          </p:cNvCxnSpPr>
          <p:nvPr/>
        </p:nvCxnSpPr>
        <p:spPr>
          <a:xfrm>
            <a:off x="1323947" y="3779517"/>
            <a:ext cx="1036000" cy="16556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5F31DAE-D7D4-0CED-395C-A3874C7F5572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1323947" y="3347255"/>
            <a:ext cx="1036000" cy="25201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72CBFD6-4153-9A02-F491-FC70FA5592C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1323947" y="2597726"/>
            <a:ext cx="1036000" cy="3269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C2C8830-9E70-963E-FBDF-E7821F13F9E3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 flipV="1">
            <a:off x="1323947" y="1848198"/>
            <a:ext cx="1036000" cy="40192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53CB773-32DA-FD0A-1E04-39E5854C053A}"/>
              </a:ext>
            </a:extLst>
          </p:cNvPr>
          <p:cNvCxnSpPr>
            <a:cxnSpLocks/>
            <a:stCxn id="5" idx="6"/>
            <a:endCxn id="21" idx="2"/>
          </p:cNvCxnSpPr>
          <p:nvPr/>
        </p:nvCxnSpPr>
        <p:spPr>
          <a:xfrm>
            <a:off x="1323947" y="2172395"/>
            <a:ext cx="1036000" cy="11748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2B7A704-B1FA-53D7-A88A-6270A6CF7DE4}"/>
              </a:ext>
            </a:extLst>
          </p:cNvPr>
          <p:cNvCxnSpPr>
            <a:cxnSpLocks/>
            <a:stCxn id="4" idx="6"/>
            <a:endCxn id="21" idx="2"/>
          </p:cNvCxnSpPr>
          <p:nvPr/>
        </p:nvCxnSpPr>
        <p:spPr>
          <a:xfrm>
            <a:off x="1323947" y="1371603"/>
            <a:ext cx="1036000" cy="1975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586FC6B-3672-FE47-7110-20EAE0C90358}"/>
              </a:ext>
            </a:extLst>
          </p:cNvPr>
          <p:cNvCxnSpPr>
            <a:cxnSpLocks/>
            <a:stCxn id="7" idx="6"/>
            <a:endCxn id="18" idx="2"/>
          </p:cNvCxnSpPr>
          <p:nvPr/>
        </p:nvCxnSpPr>
        <p:spPr>
          <a:xfrm flipV="1">
            <a:off x="1323947" y="1848198"/>
            <a:ext cx="1036000" cy="19313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3ECD635-2D73-6008-71A3-A403E9135FF3}"/>
              </a:ext>
            </a:extLst>
          </p:cNvPr>
          <p:cNvCxnSpPr>
            <a:cxnSpLocks/>
            <a:stCxn id="7" idx="6"/>
            <a:endCxn id="19" idx="2"/>
          </p:cNvCxnSpPr>
          <p:nvPr/>
        </p:nvCxnSpPr>
        <p:spPr>
          <a:xfrm flipV="1">
            <a:off x="1323947" y="2597726"/>
            <a:ext cx="1036000" cy="11817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53B82CDE-23FC-CA0F-6D24-89F3885FBEB5}"/>
              </a:ext>
            </a:extLst>
          </p:cNvPr>
          <p:cNvCxnSpPr>
            <a:cxnSpLocks/>
            <a:stCxn id="6" idx="6"/>
            <a:endCxn id="19" idx="2"/>
          </p:cNvCxnSpPr>
          <p:nvPr/>
        </p:nvCxnSpPr>
        <p:spPr>
          <a:xfrm flipV="1">
            <a:off x="1323947" y="2597726"/>
            <a:ext cx="1036000" cy="3782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E5F29BC-C157-0411-8099-D92F8D260776}"/>
              </a:ext>
            </a:extLst>
          </p:cNvPr>
          <p:cNvCxnSpPr>
            <a:cxnSpLocks/>
            <a:stCxn id="6" idx="6"/>
            <a:endCxn id="18" idx="2"/>
          </p:cNvCxnSpPr>
          <p:nvPr/>
        </p:nvCxnSpPr>
        <p:spPr>
          <a:xfrm flipV="1">
            <a:off x="1323947" y="1848198"/>
            <a:ext cx="1036000" cy="11277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C300314-CF73-F3DB-FC29-FB6CD6B09194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 flipV="1">
            <a:off x="1323947" y="1848198"/>
            <a:ext cx="1036000" cy="3241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EBE2E7B3-4F19-8B00-E715-8505150CCCC7}"/>
              </a:ext>
            </a:extLst>
          </p:cNvPr>
          <p:cNvCxnSpPr>
            <a:cxnSpLocks/>
            <a:stCxn id="4" idx="6"/>
            <a:endCxn id="19" idx="2"/>
          </p:cNvCxnSpPr>
          <p:nvPr/>
        </p:nvCxnSpPr>
        <p:spPr>
          <a:xfrm>
            <a:off x="1323947" y="1371603"/>
            <a:ext cx="1036000" cy="12261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E2F41517-88CD-2E11-7098-B77FF314EA45}"/>
              </a:ext>
            </a:extLst>
          </p:cNvPr>
          <p:cNvSpPr txBox="1"/>
          <p:nvPr/>
        </p:nvSpPr>
        <p:spPr>
          <a:xfrm>
            <a:off x="8002958" y="2975956"/>
            <a:ext cx="111601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</a:rPr>
              <a:t>. . .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508D18E-AAE9-DD68-49BE-40116C4BA9C8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4847904" y="1890331"/>
            <a:ext cx="1031966" cy="707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65C8290-2924-2887-8BDB-01982F61AA39}"/>
              </a:ext>
            </a:extLst>
          </p:cNvPr>
          <p:cNvCxnSpPr>
            <a:cxnSpLocks/>
            <a:stCxn id="24" idx="6"/>
            <a:endCxn id="32" idx="2"/>
          </p:cNvCxnSpPr>
          <p:nvPr/>
        </p:nvCxnSpPr>
        <p:spPr>
          <a:xfrm>
            <a:off x="4843870" y="1848198"/>
            <a:ext cx="1036000" cy="2837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9D8ACE6-402C-AB47-C7A7-7EBE44426065}"/>
              </a:ext>
            </a:extLst>
          </p:cNvPr>
          <p:cNvCxnSpPr>
            <a:cxnSpLocks/>
            <a:stCxn id="25" idx="6"/>
            <a:endCxn id="31" idx="2"/>
          </p:cNvCxnSpPr>
          <p:nvPr/>
        </p:nvCxnSpPr>
        <p:spPr>
          <a:xfrm>
            <a:off x="4843870" y="2597726"/>
            <a:ext cx="103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1CC4036-0DD5-4A7E-D2FF-1AD2CB335D16}"/>
              </a:ext>
            </a:extLst>
          </p:cNvPr>
          <p:cNvCxnSpPr>
            <a:cxnSpLocks/>
            <a:stCxn id="25" idx="6"/>
            <a:endCxn id="32" idx="2"/>
          </p:cNvCxnSpPr>
          <p:nvPr/>
        </p:nvCxnSpPr>
        <p:spPr>
          <a:xfrm>
            <a:off x="4843870" y="2597726"/>
            <a:ext cx="1036000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FCDB3CD-87A8-DDAC-8D1A-B0FA8DCAE57C}"/>
              </a:ext>
            </a:extLst>
          </p:cNvPr>
          <p:cNvCxnSpPr>
            <a:cxnSpLocks/>
            <a:stCxn id="26" idx="6"/>
            <a:endCxn id="31" idx="2"/>
          </p:cNvCxnSpPr>
          <p:nvPr/>
        </p:nvCxnSpPr>
        <p:spPr>
          <a:xfrm flipV="1">
            <a:off x="4843870" y="2597726"/>
            <a:ext cx="1036000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FF687DAD-1B4F-A6DC-E371-9EB492DFD4E3}"/>
              </a:ext>
            </a:extLst>
          </p:cNvPr>
          <p:cNvCxnSpPr>
            <a:cxnSpLocks/>
          </p:cNvCxnSpPr>
          <p:nvPr/>
        </p:nvCxnSpPr>
        <p:spPr>
          <a:xfrm flipV="1">
            <a:off x="4847339" y="4685610"/>
            <a:ext cx="1036000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4D1FCDBD-0FDF-D734-F7E0-CD9FA436139E}"/>
              </a:ext>
            </a:extLst>
          </p:cNvPr>
          <p:cNvCxnSpPr>
            <a:cxnSpLocks/>
            <a:stCxn id="27" idx="6"/>
            <a:endCxn id="31" idx="2"/>
          </p:cNvCxnSpPr>
          <p:nvPr/>
        </p:nvCxnSpPr>
        <p:spPr>
          <a:xfrm flipV="1">
            <a:off x="4843870" y="2597726"/>
            <a:ext cx="1036000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E8A6A97-6FCA-F5DB-2DDC-E0EECEDE5628}"/>
              </a:ext>
            </a:extLst>
          </p:cNvPr>
          <p:cNvCxnSpPr>
            <a:cxnSpLocks/>
            <a:stCxn id="26" idx="6"/>
            <a:endCxn id="32" idx="2"/>
          </p:cNvCxnSpPr>
          <p:nvPr/>
        </p:nvCxnSpPr>
        <p:spPr>
          <a:xfrm>
            <a:off x="4843870" y="3347255"/>
            <a:ext cx="1036000" cy="133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D6F6A4C-DEDC-4E3F-A800-4BFA9C33B5F9}"/>
              </a:ext>
            </a:extLst>
          </p:cNvPr>
          <p:cNvCxnSpPr>
            <a:cxnSpLocks/>
            <a:stCxn id="31" idx="6"/>
            <a:endCxn id="34" idx="2"/>
          </p:cNvCxnSpPr>
          <p:nvPr/>
        </p:nvCxnSpPr>
        <p:spPr>
          <a:xfrm flipV="1">
            <a:off x="6096000" y="1848198"/>
            <a:ext cx="1162774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F77E1E8-AF98-E522-98F5-4559FDB0C4CB}"/>
              </a:ext>
            </a:extLst>
          </p:cNvPr>
          <p:cNvCxnSpPr>
            <a:cxnSpLocks/>
            <a:stCxn id="31" idx="6"/>
            <a:endCxn id="35" idx="2"/>
          </p:cNvCxnSpPr>
          <p:nvPr/>
        </p:nvCxnSpPr>
        <p:spPr>
          <a:xfrm>
            <a:off x="6096000" y="2597726"/>
            <a:ext cx="116277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74225F3-C4BE-5293-DB03-27E43A0728E2}"/>
              </a:ext>
            </a:extLst>
          </p:cNvPr>
          <p:cNvCxnSpPr>
            <a:cxnSpLocks/>
            <a:stCxn id="31" idx="6"/>
            <a:endCxn id="36" idx="2"/>
          </p:cNvCxnSpPr>
          <p:nvPr/>
        </p:nvCxnSpPr>
        <p:spPr>
          <a:xfrm>
            <a:off x="6096000" y="2597726"/>
            <a:ext cx="1162774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B18AE75-BBAD-381C-3463-B1777C243F60}"/>
              </a:ext>
            </a:extLst>
          </p:cNvPr>
          <p:cNvCxnSpPr>
            <a:cxnSpLocks/>
            <a:stCxn id="31" idx="6"/>
            <a:endCxn id="37" idx="2"/>
          </p:cNvCxnSpPr>
          <p:nvPr/>
        </p:nvCxnSpPr>
        <p:spPr>
          <a:xfrm>
            <a:off x="6096000" y="2597726"/>
            <a:ext cx="1162774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53B6E140-2C0A-60CB-8EF9-9956AAAA0419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6096000" y="1848198"/>
            <a:ext cx="1162774" cy="283741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4CD0FFB-2091-22D8-80D3-2222A2A0BFF2}"/>
              </a:ext>
            </a:extLst>
          </p:cNvPr>
          <p:cNvCxnSpPr>
            <a:cxnSpLocks/>
            <a:stCxn id="32" idx="6"/>
            <a:endCxn id="35" idx="2"/>
          </p:cNvCxnSpPr>
          <p:nvPr/>
        </p:nvCxnSpPr>
        <p:spPr>
          <a:xfrm flipV="1">
            <a:off x="6096000" y="2597726"/>
            <a:ext cx="1162774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26DC6EE-825B-E09C-F294-098117C791D7}"/>
              </a:ext>
            </a:extLst>
          </p:cNvPr>
          <p:cNvCxnSpPr>
            <a:cxnSpLocks/>
            <a:stCxn id="32" idx="6"/>
            <a:endCxn id="36" idx="2"/>
          </p:cNvCxnSpPr>
          <p:nvPr/>
        </p:nvCxnSpPr>
        <p:spPr>
          <a:xfrm flipV="1">
            <a:off x="6096000" y="3347255"/>
            <a:ext cx="1162774" cy="1338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4259ABA-F76E-568D-9503-CC3DB7A5B179}"/>
              </a:ext>
            </a:extLst>
          </p:cNvPr>
          <p:cNvCxnSpPr>
            <a:cxnSpLocks/>
            <a:stCxn id="32" idx="6"/>
            <a:endCxn id="37" idx="2"/>
          </p:cNvCxnSpPr>
          <p:nvPr/>
        </p:nvCxnSpPr>
        <p:spPr>
          <a:xfrm>
            <a:off x="6096000" y="4685612"/>
            <a:ext cx="1162774" cy="749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E4B607DA-F506-7031-1EDF-906F20CE6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017546" y="952923"/>
            <a:ext cx="2295066" cy="5377490"/>
          </a:xfrm>
          <a:prstGeom prst="rect">
            <a:avLst/>
          </a:prstGeom>
        </p:spPr>
      </p:pic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B1BB1B94-8AC5-7E44-7A6B-0AE2C1B384D5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2554116" y="1843916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3F5CC5B-0EAD-49E2-A852-B8393D1DA217}"/>
              </a:ext>
            </a:extLst>
          </p:cNvPr>
          <p:cNvCxnSpPr>
            <a:cxnSpLocks/>
          </p:cNvCxnSpPr>
          <p:nvPr/>
        </p:nvCxnSpPr>
        <p:spPr>
          <a:xfrm>
            <a:off x="2572608" y="2595585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FD6C309-0B1E-F866-306B-42C62D45749A}"/>
              </a:ext>
            </a:extLst>
          </p:cNvPr>
          <p:cNvCxnSpPr>
            <a:cxnSpLocks/>
          </p:cNvCxnSpPr>
          <p:nvPr/>
        </p:nvCxnSpPr>
        <p:spPr>
          <a:xfrm>
            <a:off x="2572608" y="3345113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8623FB7-2B1B-10EA-EC72-C07EEEDB892F}"/>
              </a:ext>
            </a:extLst>
          </p:cNvPr>
          <p:cNvCxnSpPr>
            <a:cxnSpLocks/>
          </p:cNvCxnSpPr>
          <p:nvPr/>
        </p:nvCxnSpPr>
        <p:spPr>
          <a:xfrm>
            <a:off x="2557127" y="5444440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9F552D84-6261-3158-3F34-659DE1025945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2576077" y="1848198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FA8A4076-2C51-6A77-1896-1870615DC3D5}"/>
              </a:ext>
            </a:extLst>
          </p:cNvPr>
          <p:cNvCxnSpPr>
            <a:cxnSpLocks/>
            <a:stCxn id="18" idx="6"/>
            <a:endCxn id="26" idx="2"/>
          </p:cNvCxnSpPr>
          <p:nvPr/>
        </p:nvCxnSpPr>
        <p:spPr>
          <a:xfrm>
            <a:off x="2576077" y="1848198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37C79C-4D13-FA0B-E468-841644D2ED8B}"/>
              </a:ext>
            </a:extLst>
          </p:cNvPr>
          <p:cNvCxnSpPr>
            <a:cxnSpLocks/>
            <a:stCxn id="18" idx="6"/>
            <a:endCxn id="27" idx="2"/>
          </p:cNvCxnSpPr>
          <p:nvPr/>
        </p:nvCxnSpPr>
        <p:spPr>
          <a:xfrm>
            <a:off x="2576077" y="1848198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7F6FCCAA-022B-2C0E-DF32-EDA53CCF42C2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 flipV="1">
            <a:off x="2576077" y="1848198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325CA81-CC40-1D8F-B347-79EFF223C45A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2576077" y="1848198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ABAFC9A-DECC-5757-001D-4839B7C07B77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2576077" y="1848198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5614D4A8-BF07-26B1-3D59-663C85AC4559}"/>
              </a:ext>
            </a:extLst>
          </p:cNvPr>
          <p:cNvCxnSpPr>
            <a:cxnSpLocks/>
          </p:cNvCxnSpPr>
          <p:nvPr/>
        </p:nvCxnSpPr>
        <p:spPr>
          <a:xfrm>
            <a:off x="2579088" y="2582504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4691661-F21E-84FD-4B75-8AAC1113A34A}"/>
              </a:ext>
            </a:extLst>
          </p:cNvPr>
          <p:cNvCxnSpPr>
            <a:cxnSpLocks/>
            <a:stCxn id="19" idx="6"/>
            <a:endCxn id="27" idx="2"/>
          </p:cNvCxnSpPr>
          <p:nvPr/>
        </p:nvCxnSpPr>
        <p:spPr>
          <a:xfrm>
            <a:off x="2576077" y="2597726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AFF6E9BE-31EB-1C5B-24B9-6A57290F024B}"/>
              </a:ext>
            </a:extLst>
          </p:cNvPr>
          <p:cNvCxnSpPr>
            <a:cxnSpLocks/>
            <a:stCxn id="21" idx="6"/>
            <a:endCxn id="27" idx="2"/>
          </p:cNvCxnSpPr>
          <p:nvPr/>
        </p:nvCxnSpPr>
        <p:spPr>
          <a:xfrm>
            <a:off x="2576077" y="3347255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96803092-3FC9-FEDA-5A50-B2CBC720DCFD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2576077" y="2597726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86E0B73-419B-E9D4-04B7-20BDE756C04C}"/>
              </a:ext>
            </a:extLst>
          </p:cNvPr>
          <p:cNvSpPr txBox="1"/>
          <p:nvPr/>
        </p:nvSpPr>
        <p:spPr>
          <a:xfrm>
            <a:off x="3110863" y="2975956"/>
            <a:ext cx="111601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D20DF57E-0B69-B8B3-12B6-49BC7619390B}"/>
              </a:ext>
            </a:extLst>
          </p:cNvPr>
          <p:cNvCxnSpPr>
            <a:cxnSpLocks/>
            <a:stCxn id="22" idx="6"/>
            <a:endCxn id="26" idx="2"/>
          </p:cNvCxnSpPr>
          <p:nvPr/>
        </p:nvCxnSpPr>
        <p:spPr>
          <a:xfrm flipV="1">
            <a:off x="2576077" y="3347255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05F347F-6515-8450-22AD-E4239B8A22CD}"/>
              </a:ext>
            </a:extLst>
          </p:cNvPr>
          <p:cNvCxnSpPr>
            <a:cxnSpLocks/>
          </p:cNvCxnSpPr>
          <p:nvPr/>
        </p:nvCxnSpPr>
        <p:spPr>
          <a:xfrm>
            <a:off x="7461183" y="1830333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EC7B85AA-A2A1-8551-540A-5B83519ACDA7}"/>
              </a:ext>
            </a:extLst>
          </p:cNvPr>
          <p:cNvCxnSpPr>
            <a:cxnSpLocks/>
          </p:cNvCxnSpPr>
          <p:nvPr/>
        </p:nvCxnSpPr>
        <p:spPr>
          <a:xfrm>
            <a:off x="7479675" y="2582002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40D0F18-FD9E-75F0-F3B9-7F3910A9CA2E}"/>
              </a:ext>
            </a:extLst>
          </p:cNvPr>
          <p:cNvCxnSpPr>
            <a:cxnSpLocks/>
          </p:cNvCxnSpPr>
          <p:nvPr/>
        </p:nvCxnSpPr>
        <p:spPr>
          <a:xfrm>
            <a:off x="7479675" y="3331530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B7156D02-83CC-E3D2-F38D-CD0E54CBCD1C}"/>
              </a:ext>
            </a:extLst>
          </p:cNvPr>
          <p:cNvCxnSpPr>
            <a:cxnSpLocks/>
          </p:cNvCxnSpPr>
          <p:nvPr/>
        </p:nvCxnSpPr>
        <p:spPr>
          <a:xfrm>
            <a:off x="7464194" y="5430857"/>
            <a:ext cx="2073624" cy="4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0E1CE44-F028-D3B8-B162-D1368BC447B2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31FD4071-AC4F-8CCD-BB0B-27B8E84E13CE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A0B4A31-4A98-80E0-C9F9-6EBFEE5659EF}"/>
              </a:ext>
            </a:extLst>
          </p:cNvPr>
          <p:cNvCxnSpPr>
            <a:cxnSpLocks/>
          </p:cNvCxnSpPr>
          <p:nvPr/>
        </p:nvCxnSpPr>
        <p:spPr>
          <a:xfrm>
            <a:off x="7483144" y="1834615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DA7E838-ECAB-F259-E11B-0A17AFCB8510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4D917A4C-3551-4CEB-70C2-BF18AC7ED635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1499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46ADA002-7486-3039-F3AD-FDD8D63CC775}"/>
              </a:ext>
            </a:extLst>
          </p:cNvPr>
          <p:cNvCxnSpPr>
            <a:cxnSpLocks/>
          </p:cNvCxnSpPr>
          <p:nvPr/>
        </p:nvCxnSpPr>
        <p:spPr>
          <a:xfrm flipV="1">
            <a:off x="7483144" y="1834615"/>
            <a:ext cx="2051663" cy="35869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3621EB0D-9EB4-889C-79D8-C631C1A1931D}"/>
              </a:ext>
            </a:extLst>
          </p:cNvPr>
          <p:cNvCxnSpPr>
            <a:cxnSpLocks/>
          </p:cNvCxnSpPr>
          <p:nvPr/>
        </p:nvCxnSpPr>
        <p:spPr>
          <a:xfrm>
            <a:off x="7486155" y="2568921"/>
            <a:ext cx="2051663" cy="7495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26B9480-DBAA-7690-8E38-D936B433828F}"/>
              </a:ext>
            </a:extLst>
          </p:cNvPr>
          <p:cNvCxnSpPr>
            <a:cxnSpLocks/>
          </p:cNvCxnSpPr>
          <p:nvPr/>
        </p:nvCxnSpPr>
        <p:spPr>
          <a:xfrm>
            <a:off x="7483144" y="2584143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C598BAD7-0EE1-D6E3-819D-77B1F69CCFB6}"/>
              </a:ext>
            </a:extLst>
          </p:cNvPr>
          <p:cNvCxnSpPr>
            <a:cxnSpLocks/>
          </p:cNvCxnSpPr>
          <p:nvPr/>
        </p:nvCxnSpPr>
        <p:spPr>
          <a:xfrm>
            <a:off x="7483144" y="3333672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1A0DDD3A-0340-EFE7-EC73-5AB1511D3858}"/>
              </a:ext>
            </a:extLst>
          </p:cNvPr>
          <p:cNvCxnSpPr>
            <a:cxnSpLocks/>
          </p:cNvCxnSpPr>
          <p:nvPr/>
        </p:nvCxnSpPr>
        <p:spPr>
          <a:xfrm flipV="1">
            <a:off x="7483144" y="2584143"/>
            <a:ext cx="2051663" cy="28374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07AD1D7D-0B87-B649-6AED-FE280A692964}"/>
              </a:ext>
            </a:extLst>
          </p:cNvPr>
          <p:cNvSpPr txBox="1"/>
          <p:nvPr/>
        </p:nvSpPr>
        <p:spPr>
          <a:xfrm>
            <a:off x="8017930" y="2962373"/>
            <a:ext cx="1116011" cy="101566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6000" dirty="0"/>
              <a:t>. . .</a:t>
            </a: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87690839-CC5C-7EF5-90FC-435EE1F8201F}"/>
              </a:ext>
            </a:extLst>
          </p:cNvPr>
          <p:cNvCxnSpPr>
            <a:cxnSpLocks/>
          </p:cNvCxnSpPr>
          <p:nvPr/>
        </p:nvCxnSpPr>
        <p:spPr>
          <a:xfrm flipV="1">
            <a:off x="7483144" y="3333672"/>
            <a:ext cx="2051663" cy="20878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Oval 214">
            <a:extLst>
              <a:ext uri="{FF2B5EF4-FFF2-40B4-BE49-F238E27FC236}">
                <a16:creationId xmlns:a16="http://schemas.microsoft.com/office/drawing/2014/main" id="{8C4DA4A9-1918-010B-DF5A-FDF45B3D5883}"/>
              </a:ext>
            </a:extLst>
          </p:cNvPr>
          <p:cNvSpPr/>
          <p:nvPr/>
        </p:nvSpPr>
        <p:spPr>
          <a:xfrm>
            <a:off x="765593" y="882532"/>
            <a:ext cx="914400" cy="545771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97C3C0A-C9FB-1DE8-4B4F-3703DFF6BF6F}"/>
              </a:ext>
            </a:extLst>
          </p:cNvPr>
          <p:cNvSpPr txBox="1"/>
          <p:nvPr/>
        </p:nvSpPr>
        <p:spPr>
          <a:xfrm>
            <a:off x="687464" y="6317684"/>
            <a:ext cx="1154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input_dim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18" name="Oval 217">
            <a:extLst>
              <a:ext uri="{FF2B5EF4-FFF2-40B4-BE49-F238E27FC236}">
                <a16:creationId xmlns:a16="http://schemas.microsoft.com/office/drawing/2014/main" id="{9AD6597F-9682-40DF-1DD7-2C516F12B317}"/>
              </a:ext>
            </a:extLst>
          </p:cNvPr>
          <p:cNvSpPr/>
          <p:nvPr/>
        </p:nvSpPr>
        <p:spPr>
          <a:xfrm>
            <a:off x="4273250" y="1263538"/>
            <a:ext cx="914400" cy="462022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ECA48366-30A3-E6DB-2E37-EBE01A264C86}"/>
              </a:ext>
            </a:extLst>
          </p:cNvPr>
          <p:cNvSpPr txBox="1"/>
          <p:nvPr/>
        </p:nvSpPr>
        <p:spPr>
          <a:xfrm>
            <a:off x="4051439" y="5957870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hidden_units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0" name="Oval 219">
            <a:extLst>
              <a:ext uri="{FF2B5EF4-FFF2-40B4-BE49-F238E27FC236}">
                <a16:creationId xmlns:a16="http://schemas.microsoft.com/office/drawing/2014/main" id="{A12D37E6-7A93-D4B2-F3E7-E89E66B0F596}"/>
              </a:ext>
            </a:extLst>
          </p:cNvPr>
          <p:cNvSpPr/>
          <p:nvPr/>
        </p:nvSpPr>
        <p:spPr>
          <a:xfrm>
            <a:off x="5539343" y="2186176"/>
            <a:ext cx="914400" cy="29549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90D5FC58-152A-5899-0364-F303EFA597BC}"/>
              </a:ext>
            </a:extLst>
          </p:cNvPr>
          <p:cNvSpPr txBox="1"/>
          <p:nvPr/>
        </p:nvSpPr>
        <p:spPr>
          <a:xfrm>
            <a:off x="5465917" y="5196799"/>
            <a:ext cx="120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latent_dim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23" name="Left Brace 222">
            <a:extLst>
              <a:ext uri="{FF2B5EF4-FFF2-40B4-BE49-F238E27FC236}">
                <a16:creationId xmlns:a16="http://schemas.microsoft.com/office/drawing/2014/main" id="{F8A5A9ED-5292-863A-5FA1-CF34F3314E91}"/>
              </a:ext>
            </a:extLst>
          </p:cNvPr>
          <p:cNvSpPr/>
          <p:nvPr/>
        </p:nvSpPr>
        <p:spPr>
          <a:xfrm rot="16200000">
            <a:off x="8275979" y="3444153"/>
            <a:ext cx="300757" cy="5509028"/>
          </a:xfrm>
          <a:prstGeom prst="leftBrac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61657FBE-9F25-39A6-57EA-C334C396C2D1}"/>
              </a:ext>
            </a:extLst>
          </p:cNvPr>
          <p:cNvSpPr txBox="1"/>
          <p:nvPr/>
        </p:nvSpPr>
        <p:spPr>
          <a:xfrm>
            <a:off x="7849115" y="6384386"/>
            <a:ext cx="127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C00000"/>
                </a:solidFill>
              </a:rPr>
              <a:t>num_layers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4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 when generating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105-4CAE-F91D-5346-58EBFDCF0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benchmarks for generated molecule validity, synthesizability, uniqueness, diversity</a:t>
            </a:r>
          </a:p>
          <a:p>
            <a:r>
              <a:rPr lang="en-US" dirty="0"/>
              <a:t>Synthesizability scores</a:t>
            </a:r>
          </a:p>
          <a:p>
            <a:r>
              <a:rPr lang="en-US" dirty="0"/>
              <a:t>Representation considerations</a:t>
            </a:r>
          </a:p>
          <a:p>
            <a:r>
              <a:rPr lang="en-US" dirty="0"/>
              <a:t>Generative model vs genetic algorithm vs enumeration vs high throughput screening…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739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Auto-encoders vs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88105-4CAE-F91D-5346-58EBFDCF0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1231"/>
            <a:ext cx="10515600" cy="4535732"/>
          </a:xfrm>
        </p:spPr>
        <p:txBody>
          <a:bodyPr/>
          <a:lstStyle/>
          <a:p>
            <a:r>
              <a:rPr lang="en-US" dirty="0"/>
              <a:t>PCA is a linear transformation, auto-encoders can describe complicated non-linear processes</a:t>
            </a:r>
          </a:p>
          <a:p>
            <a:r>
              <a:rPr lang="en-US" dirty="0"/>
              <a:t>PCA features projects in orthogonal basis.  Auto-encoders features optimize for reconstruction, could have correlated features</a:t>
            </a:r>
          </a:p>
          <a:p>
            <a:r>
              <a:rPr lang="en-US" dirty="0"/>
              <a:t>PCA is cheaper to compute than autoencoders</a:t>
            </a:r>
          </a:p>
          <a:p>
            <a:r>
              <a:rPr lang="en-US" dirty="0"/>
              <a:t>Auto-encoders have a large number of parameters, prone to overfitting</a:t>
            </a:r>
          </a:p>
        </p:txBody>
      </p:sp>
    </p:spTree>
    <p:extLst>
      <p:ext uri="{BB962C8B-B14F-4D97-AF65-F5344CB8AC3E}">
        <p14:creationId xmlns:p14="http://schemas.microsoft.com/office/powerpoint/2010/main" val="4139333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 vs variational autoencoder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9F961-84F7-94AA-5B62-8F661EC2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929"/>
            <a:ext cx="10515600" cy="68995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VAE encodes data as probability distribution instead of a single point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6A452-8560-1E4E-3641-808232160A3D}"/>
              </a:ext>
            </a:extLst>
          </p:cNvPr>
          <p:cNvSpPr txBox="1"/>
          <p:nvPr/>
        </p:nvSpPr>
        <p:spPr>
          <a:xfrm>
            <a:off x="0" y="6488668"/>
            <a:ext cx="1107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/understanding-variational-autoencoders-vaes-f70510919f73</a:t>
            </a:r>
          </a:p>
        </p:txBody>
      </p:sp>
      <p:pic>
        <p:nvPicPr>
          <p:cNvPr id="9" name="Picture 8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F2FA0E2F-6FC6-DF36-4F0E-85B3A5096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6881"/>
            <a:ext cx="10238509" cy="3075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55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Generative models</a:t>
            </a:r>
          </a:p>
        </p:txBody>
      </p:sp>
      <p:pic>
        <p:nvPicPr>
          <p:cNvPr id="7" name="Content Placeholder 6" descr="A diagram of a scientific experiment&#10;&#10;Description automatically generated">
            <a:extLst>
              <a:ext uri="{FF2B5EF4-FFF2-40B4-BE49-F238E27FC236}">
                <a16:creationId xmlns:a16="http://schemas.microsoft.com/office/drawing/2014/main" id="{00CF836C-C81D-1A80-E125-66241E9F2E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7172" y="1107179"/>
            <a:ext cx="6324336" cy="516636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0976354-D46F-55E3-C8BF-2281548CA9C4}"/>
              </a:ext>
            </a:extLst>
          </p:cNvPr>
          <p:cNvSpPr txBox="1"/>
          <p:nvPr/>
        </p:nvSpPr>
        <p:spPr>
          <a:xfrm>
            <a:off x="0" y="6488668"/>
            <a:ext cx="1107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Bilodeau et al. WIREs Computational Molecular Science. (2022)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BA0014DA-6D05-D860-7FF4-6E8A45CD8DE8}"/>
              </a:ext>
            </a:extLst>
          </p:cNvPr>
          <p:cNvSpPr txBox="1">
            <a:spLocks/>
          </p:cNvSpPr>
          <p:nvPr/>
        </p:nvSpPr>
        <p:spPr>
          <a:xfrm>
            <a:off x="7162536" y="1163554"/>
            <a:ext cx="4232292" cy="68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Generation tries to recover correct molecule reconstruction AND regularization from learned molecular embedding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87EA6D89-6E5D-5C92-236C-BF1D0A7F793E}"/>
              </a:ext>
            </a:extLst>
          </p:cNvPr>
          <p:cNvSpPr txBox="1">
            <a:spLocks/>
          </p:cNvSpPr>
          <p:nvPr/>
        </p:nvSpPr>
        <p:spPr>
          <a:xfrm>
            <a:off x="7121508" y="3000407"/>
            <a:ext cx="4232292" cy="68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Generates molecules from Gaussian noise, where a discriminator learns to identify molecules as real or fake. Two networks competing against each other.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B8BD321-3CD7-5B14-26A3-75637D2CD366}"/>
              </a:ext>
            </a:extLst>
          </p:cNvPr>
          <p:cNvSpPr txBox="1">
            <a:spLocks/>
          </p:cNvSpPr>
          <p:nvPr/>
        </p:nvSpPr>
        <p:spPr>
          <a:xfrm>
            <a:off x="7162536" y="4801894"/>
            <a:ext cx="4232292" cy="68995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Model learns a series of invertible transformations between a prior distribution and molecular data. Can calculate exact data likelihood.</a:t>
            </a:r>
          </a:p>
        </p:txBody>
      </p:sp>
    </p:spTree>
    <p:extLst>
      <p:ext uri="{BB962C8B-B14F-4D97-AF65-F5344CB8AC3E}">
        <p14:creationId xmlns:p14="http://schemas.microsoft.com/office/powerpoint/2010/main" val="1951357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07" y="388572"/>
            <a:ext cx="11142785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of generative models in Molecular Science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9F9F071A-5E82-B045-EA4A-4CB8A222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07" y="2087686"/>
            <a:ext cx="4872365" cy="2648437"/>
          </a:xfrm>
          <a:prstGeom prst="rect">
            <a:avLst/>
          </a:prstGeom>
        </p:spPr>
      </p:pic>
      <p:pic>
        <p:nvPicPr>
          <p:cNvPr id="11" name="Picture 10" descr="A diagram of a multicolored diagram&#10;&#10;Description automatically generated">
            <a:extLst>
              <a:ext uri="{FF2B5EF4-FFF2-40B4-BE49-F238E27FC236}">
                <a16:creationId xmlns:a16="http://schemas.microsoft.com/office/drawing/2014/main" id="{A7C04E3F-48E4-2B79-4C2B-63D97B5F5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3172" y="1794974"/>
            <a:ext cx="5973962" cy="326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19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8C2E-0396-2489-CBAE-D503C6E45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 fontScale="90000"/>
          </a:bodyPr>
          <a:lstStyle/>
          <a:p>
            <a:r>
              <a:rPr lang="en-US" dirty="0"/>
              <a:t>Autoencoder vs variational autoencoder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9F961-84F7-94AA-5B62-8F661EC26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248"/>
            <a:ext cx="10515600" cy="68995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Regularization in the form of the </a:t>
            </a:r>
            <a:r>
              <a:rPr lang="en-US" dirty="0" err="1"/>
              <a:t>Kullback-Leibler</a:t>
            </a:r>
            <a:r>
              <a:rPr lang="en-US" dirty="0"/>
              <a:t> divergence -&gt; this induces better organization in the latent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E6A452-8560-1E4E-3641-808232160A3D}"/>
              </a:ext>
            </a:extLst>
          </p:cNvPr>
          <p:cNvSpPr txBox="1"/>
          <p:nvPr/>
        </p:nvSpPr>
        <p:spPr>
          <a:xfrm>
            <a:off x="0" y="6488668"/>
            <a:ext cx="11076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/understanding-variational-autoencoders-vaes-f70510919f73</a:t>
            </a:r>
          </a:p>
        </p:txBody>
      </p:sp>
      <p:pic>
        <p:nvPicPr>
          <p:cNvPr id="4" name="Picture 3" descr="A diagram of a network connection&#10;&#10;Description automatically generated">
            <a:extLst>
              <a:ext uri="{FF2B5EF4-FFF2-40B4-BE49-F238E27FC236}">
                <a16:creationId xmlns:a16="http://schemas.microsoft.com/office/drawing/2014/main" id="{79917517-738F-C1E2-AB16-7FF83E8E8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54" y="2246881"/>
            <a:ext cx="8517082" cy="38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727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ECCD8419-9C24-A37B-B602-990BF45C8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357" y="1581805"/>
            <a:ext cx="10872754" cy="395272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EAD9DD6-E8C8-474F-12F5-6205B26F4BF7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9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Autoencoder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116E3D-6757-E3FE-1991-4A1B641B81AC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iwEzwTTalbg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811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different colored squares&#10;&#10;Description automatically generated">
            <a:extLst>
              <a:ext uri="{FF2B5EF4-FFF2-40B4-BE49-F238E27FC236}">
                <a16:creationId xmlns:a16="http://schemas.microsoft.com/office/drawing/2014/main" id="{F495E16D-A4C5-0011-0788-B0E384F34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189" y="1555631"/>
            <a:ext cx="10924675" cy="406757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6C6B7B3-B65E-590A-F0F4-22FEE5B64FF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9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Variational Autoencoder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4483C-1F97-7055-1704-A5070F424538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iwEzwTTalbg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811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6C6B7B3-B65E-590A-F0F4-22FEE5B64FF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689952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Sampling the latent space</a:t>
            </a:r>
          </a:p>
        </p:txBody>
      </p:sp>
      <p:pic>
        <p:nvPicPr>
          <p:cNvPr id="3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2FF288E3-99F3-5DF5-3F44-D6136F45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2764"/>
            <a:ext cx="10515600" cy="35732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683F18-8B0E-3908-502C-538B83EF4489}"/>
              </a:ext>
            </a:extLst>
          </p:cNvPr>
          <p:cNvSpPr txBox="1"/>
          <p:nvPr/>
        </p:nvSpPr>
        <p:spPr>
          <a:xfrm>
            <a:off x="0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</a:t>
            </a:r>
            <a:r>
              <a:rPr lang="en-US" dirty="0" err="1"/>
              <a:t>iwEzwTTalbg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6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343</Words>
  <Application>Microsoft Macintosh PowerPoint</Application>
  <PresentationFormat>Widescreen</PresentationFormat>
  <Paragraphs>51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Variational Auto-encoders</vt:lpstr>
      <vt:lpstr>Auto-encoders vs PCA</vt:lpstr>
      <vt:lpstr>Autoencoder vs variational autoencoder</vt:lpstr>
      <vt:lpstr>Types of Generative models</vt:lpstr>
      <vt:lpstr>Example of generative models in Molecular Science</vt:lpstr>
      <vt:lpstr>Autoencoder vs variational autoencoder</vt:lpstr>
      <vt:lpstr>PowerPoint Presentation</vt:lpstr>
      <vt:lpstr>PowerPoint Presentation</vt:lpstr>
      <vt:lpstr>PowerPoint Presentation</vt:lpstr>
      <vt:lpstr>PowerPoint Presentation</vt:lpstr>
      <vt:lpstr>Math</vt:lpstr>
      <vt:lpstr>VAE notebook</vt:lpstr>
      <vt:lpstr>PowerPoint Presentation</vt:lpstr>
      <vt:lpstr>Considerations when generating molecules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Shuwen Yue</dc:creator>
  <cp:lastModifiedBy>Shuwen Yue</cp:lastModifiedBy>
  <cp:revision>50</cp:revision>
  <dcterms:created xsi:type="dcterms:W3CDTF">2024-06-23T23:35:44Z</dcterms:created>
  <dcterms:modified xsi:type="dcterms:W3CDTF">2024-07-27T20:28:26Z</dcterms:modified>
</cp:coreProperties>
</file>