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8" r:id="rId3"/>
    <p:sldId id="264" r:id="rId4"/>
    <p:sldId id="258" r:id="rId5"/>
    <p:sldId id="267" r:id="rId6"/>
    <p:sldId id="265" r:id="rId7"/>
    <p:sldId id="257" r:id="rId8"/>
    <p:sldId id="271" r:id="rId9"/>
    <p:sldId id="270" r:id="rId10"/>
    <p:sldId id="269" r:id="rId11"/>
    <p:sldId id="256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6"/>
    <p:restoredTop sz="94625"/>
  </p:normalViewPr>
  <p:slideViewPr>
    <p:cSldViewPr snapToGrid="0">
      <p:cViewPr varScale="1">
        <p:scale>
          <a:sx n="55" d="100"/>
          <a:sy n="55" d="100"/>
        </p:scale>
        <p:origin x="20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0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0,-1 1 0,2 1 0,-2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0,-1 1 0,2 1 0,-2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3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0,-1 1 0,1 1 0,1-1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0,-1 1 0,1 1 0,1-1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3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0,-1 1 0,1 1 0,1-1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0,1 5 0,-1-5 0,0 0 0,0-1 0,0 1 0,0-2 0,0 1 0,0-3 0,2 3 0,-2-3 0,2 1 0,-2 0 0,0-1 0,0 3 0,0-3 0,1 1 0,-1-3 0,1 0 0,-1-3 0,0 0 0,0-1 0,0-2 0,0 1 0,0-1 0,0-1 0,0-1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3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0,1-1 0,-2 2 0,1-2 0,-1 2 0,1-1 0,-1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A6A1-8116-B04E-8702-B295AA6C18E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5127-20E7-884E-A620-EA1EC7D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7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1267D-0ADE-DB40-AA4C-59FA10B2CE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098-FF7B-2B1D-494B-8FAA749E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DB08-ECBC-9315-B5D7-56C86A3C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9867-BCF9-2F83-DF20-8C36A2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F5B8-89D8-EE0E-E576-CD69EEE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BA7E-E105-2587-30BF-4D00427C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955-8BC7-62B3-4612-A8634E3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E032-1330-C82C-CD1C-97422FEC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8139-E6DC-8B78-E524-793DBA39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D52A-A805-0447-C356-5E05711E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FA6-EBBA-9F88-7447-BE3FA8C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7C5B-AEA5-1E13-1B2F-C1F5243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5236-9D0D-979A-D901-11EC3192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6FE2-1442-7767-CEF7-59F33CC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B390-B471-540D-6570-1BC5E80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A282-C5CF-8F3E-DE01-DEAE2E3E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AFC-1232-B3AE-E0B0-DB4D24C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A66D-9D45-BCEE-0561-F1229E11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21A-9819-5A6D-DE22-C59D6BB0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5066-2174-6E1E-A266-12C110C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2128-7475-1E54-E90D-6AB17EBE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43D-74CB-5C03-3EDC-2F996603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CE-D25F-04F9-2238-81444C77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C42F-FA61-0F85-5BBF-85FE9FEE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E0EC-4380-D32A-501F-D32256BC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8A92-AD7C-58AB-1C0A-1AD7734C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5B6-5550-9A92-EA40-C3FF46B2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8599-ECEB-116C-A9E3-2FBF814F7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1918-8BC0-004B-0687-425013F2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1B85-9537-EB8B-3F9A-BFE50FC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9560-6A6E-BDC8-D7D6-117BD7AA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31C5-29D1-B2C6-D08C-2870925B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AC0-478D-F045-F064-56B82991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DE3D-A8C0-5732-2F2A-94E463BA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BC8D5-DE16-4986-E659-9CFAB73D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553C8-8362-59F0-7234-C87563C7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70DE-493E-BE8F-D562-E429F698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D459E-1174-5A01-0B2F-B5B4721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ADA5A-5F0E-1C98-9627-255F4C17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BD6-25BB-238C-800F-C29DA48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4712-C46B-3C9B-10E4-6535718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F50F8-9965-19BA-6BE5-4942E1D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FBB5-9210-CBAE-EEFE-915AC172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CDC54-600D-B5A5-0CDF-D6C65D7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B5C5B-1514-9257-95B6-AA8F0F4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EC1AC-93B2-D248-EFC0-E066EE4A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E42A2-EC34-E222-B5FD-94DFC90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E6C2-5BF2-C806-71E6-3E09C9F6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AD2D-51CD-D274-0D98-1D8F9AF9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230C-9663-D804-E7AE-ADC5CC6D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590C3-FF03-9E25-9B18-D7BC1BF4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B588-270D-600E-2D8D-C288D6E9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1925-BBC5-CDD7-4325-1872C274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4401-534C-ECDB-ACBC-0A2B5F4A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DBF43-EC2C-FDFF-7842-220D96C1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DF2F-00F6-F1E0-5849-2D8CA006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5E7C0-E819-6E7D-7A0E-AF180FD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77A1-15EF-989F-1D00-C5255258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0058-2567-1733-A691-2E98DAD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D7425-418C-9955-EAF8-A9BEEB1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FC09-3ABE-FD0F-3719-D0628E55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87CC-298C-F75C-5BAE-5A21A0F7C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D5A7E-7A30-9F41-A2ED-194FC1D027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7184-F25C-C9E5-94A3-E3F54E04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3E73-D684-A92E-CA06-E1E25100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26" Type="http://schemas.openxmlformats.org/officeDocument/2006/relationships/customXml" Target="../ink/ink23.xml"/><Relationship Id="rId39" Type="http://schemas.openxmlformats.org/officeDocument/2006/relationships/customXml" Target="../ink/ink36.xml"/><Relationship Id="rId21" Type="http://schemas.openxmlformats.org/officeDocument/2006/relationships/customXml" Target="../ink/ink18.xml"/><Relationship Id="rId34" Type="http://schemas.openxmlformats.org/officeDocument/2006/relationships/customXml" Target="../ink/ink31.xml"/><Relationship Id="rId42" Type="http://schemas.openxmlformats.org/officeDocument/2006/relationships/customXml" Target="../ink/ink39.xml"/><Relationship Id="rId47" Type="http://schemas.openxmlformats.org/officeDocument/2006/relationships/customXml" Target="../ink/ink44.xml"/><Relationship Id="rId50" Type="http://schemas.openxmlformats.org/officeDocument/2006/relationships/customXml" Target="../ink/ink47.xml"/><Relationship Id="rId55" Type="http://schemas.openxmlformats.org/officeDocument/2006/relationships/customXml" Target="../ink/ink5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3.xml"/><Relationship Id="rId29" Type="http://schemas.openxmlformats.org/officeDocument/2006/relationships/customXml" Target="../ink/ink26.xml"/><Relationship Id="rId11" Type="http://schemas.openxmlformats.org/officeDocument/2006/relationships/customXml" Target="../ink/ink8.xml"/><Relationship Id="rId24" Type="http://schemas.openxmlformats.org/officeDocument/2006/relationships/customXml" Target="../ink/ink21.xml"/><Relationship Id="rId32" Type="http://schemas.openxmlformats.org/officeDocument/2006/relationships/customXml" Target="../ink/ink29.xml"/><Relationship Id="rId37" Type="http://schemas.openxmlformats.org/officeDocument/2006/relationships/customXml" Target="../ink/ink34.xml"/><Relationship Id="rId40" Type="http://schemas.openxmlformats.org/officeDocument/2006/relationships/customXml" Target="../ink/ink37.xml"/><Relationship Id="rId45" Type="http://schemas.openxmlformats.org/officeDocument/2006/relationships/customXml" Target="../ink/ink42.xml"/><Relationship Id="rId53" Type="http://schemas.openxmlformats.org/officeDocument/2006/relationships/customXml" Target="../ink/ink50.xml"/><Relationship Id="rId58" Type="http://schemas.openxmlformats.org/officeDocument/2006/relationships/customXml" Target="../ink/ink55.xml"/><Relationship Id="rId5" Type="http://schemas.openxmlformats.org/officeDocument/2006/relationships/customXml" Target="../ink/ink2.xml"/><Relationship Id="rId19" Type="http://schemas.openxmlformats.org/officeDocument/2006/relationships/customXml" Target="../ink/ink16.xml"/><Relationship Id="rId4" Type="http://schemas.openxmlformats.org/officeDocument/2006/relationships/image" Target="../media/image10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30" Type="http://schemas.openxmlformats.org/officeDocument/2006/relationships/customXml" Target="../ink/ink27.xml"/><Relationship Id="rId35" Type="http://schemas.openxmlformats.org/officeDocument/2006/relationships/customXml" Target="../ink/ink32.xml"/><Relationship Id="rId43" Type="http://schemas.openxmlformats.org/officeDocument/2006/relationships/customXml" Target="../ink/ink40.xml"/><Relationship Id="rId48" Type="http://schemas.openxmlformats.org/officeDocument/2006/relationships/customXml" Target="../ink/ink45.xml"/><Relationship Id="rId56" Type="http://schemas.openxmlformats.org/officeDocument/2006/relationships/customXml" Target="../ink/ink53.xml"/><Relationship Id="rId8" Type="http://schemas.openxmlformats.org/officeDocument/2006/relationships/customXml" Target="../ink/ink5.xml"/><Relationship Id="rId51" Type="http://schemas.openxmlformats.org/officeDocument/2006/relationships/customXml" Target="../ink/ink48.xml"/><Relationship Id="rId3" Type="http://schemas.openxmlformats.org/officeDocument/2006/relationships/customXml" Target="../ink/ink1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customXml" Target="../ink/ink22.xml"/><Relationship Id="rId33" Type="http://schemas.openxmlformats.org/officeDocument/2006/relationships/customXml" Target="../ink/ink30.xml"/><Relationship Id="rId38" Type="http://schemas.openxmlformats.org/officeDocument/2006/relationships/customXml" Target="../ink/ink35.xml"/><Relationship Id="rId46" Type="http://schemas.openxmlformats.org/officeDocument/2006/relationships/customXml" Target="../ink/ink43.xml"/><Relationship Id="rId59" Type="http://schemas.openxmlformats.org/officeDocument/2006/relationships/customXml" Target="../ink/ink56.xml"/><Relationship Id="rId20" Type="http://schemas.openxmlformats.org/officeDocument/2006/relationships/customXml" Target="../ink/ink17.xml"/><Relationship Id="rId41" Type="http://schemas.openxmlformats.org/officeDocument/2006/relationships/customXml" Target="../ink/ink38.xml"/><Relationship Id="rId54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3.xml"/><Relationship Id="rId49" Type="http://schemas.openxmlformats.org/officeDocument/2006/relationships/customXml" Target="../ink/ink46.xml"/><Relationship Id="rId57" Type="http://schemas.openxmlformats.org/officeDocument/2006/relationships/customXml" Target="../ink/ink54.xml"/><Relationship Id="rId10" Type="http://schemas.openxmlformats.org/officeDocument/2006/relationships/customXml" Target="../ink/ink7.xml"/><Relationship Id="rId31" Type="http://schemas.openxmlformats.org/officeDocument/2006/relationships/customXml" Target="../ink/ink28.xml"/><Relationship Id="rId44" Type="http://schemas.openxmlformats.org/officeDocument/2006/relationships/customXml" Target="../ink/ink41.xml"/><Relationship Id="rId52" Type="http://schemas.openxmlformats.org/officeDocument/2006/relationships/customXml" Target="../ink/ink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97D-7139-5758-CC37-058D3BE8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Auto-encoders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B27C-B3A6-22A1-6814-AE192F68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Shuwen Yue</a:t>
            </a:r>
          </a:p>
          <a:p>
            <a:r>
              <a:rPr lang="en-US" dirty="0" err="1"/>
              <a:t>i-CoMSE</a:t>
            </a:r>
            <a:r>
              <a:rPr lang="en-US" dirty="0"/>
              <a:t> ML for Molecular Science</a:t>
            </a:r>
          </a:p>
        </p:txBody>
      </p:sp>
    </p:spTree>
    <p:extLst>
      <p:ext uri="{BB962C8B-B14F-4D97-AF65-F5344CB8AC3E}">
        <p14:creationId xmlns:p14="http://schemas.microsoft.com/office/powerpoint/2010/main" val="14584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B02B-F267-5BCE-73CB-49E0D939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Bead-Spring Polymer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2774-83B0-29A5-4D3F-61DD7C98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simulate polymer dynamics</a:t>
            </a:r>
          </a:p>
          <a:p>
            <a:pPr lvl="1"/>
            <a:r>
              <a:rPr lang="en-US" dirty="0"/>
              <a:t>Approximate distance between ends of a polymer as springs</a:t>
            </a:r>
          </a:p>
          <a:p>
            <a:pPr lvl="1"/>
            <a:r>
              <a:rPr lang="en-US" dirty="0"/>
              <a:t>Model larger polymer as sequence of smaller polymers which individually act as springs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E715C2C-0477-CD2F-9E7D-1657469A4898}"/>
              </a:ext>
            </a:extLst>
          </p:cNvPr>
          <p:cNvSpPr/>
          <p:nvPr/>
        </p:nvSpPr>
        <p:spPr>
          <a:xfrm>
            <a:off x="6096000" y="3893983"/>
            <a:ext cx="2588198" cy="2263680"/>
          </a:xfrm>
          <a:custGeom>
            <a:avLst/>
            <a:gdLst>
              <a:gd name="connsiteX0" fmla="*/ 0 w 2588198"/>
              <a:gd name="connsiteY0" fmla="*/ 1299629 h 2263680"/>
              <a:gd name="connsiteX1" fmla="*/ 505327 w 2588198"/>
              <a:gd name="connsiteY1" fmla="*/ 12251 h 2263680"/>
              <a:gd name="connsiteX2" fmla="*/ 1588169 w 2588198"/>
              <a:gd name="connsiteY2" fmla="*/ 625861 h 2263680"/>
              <a:gd name="connsiteX3" fmla="*/ 2249906 w 2588198"/>
              <a:gd name="connsiteY3" fmla="*/ 192724 h 2263680"/>
              <a:gd name="connsiteX4" fmla="*/ 2514600 w 2588198"/>
              <a:gd name="connsiteY4" fmla="*/ 1468072 h 2263680"/>
              <a:gd name="connsiteX5" fmla="*/ 926432 w 2588198"/>
              <a:gd name="connsiteY5" fmla="*/ 2262156 h 2263680"/>
              <a:gd name="connsiteX6" fmla="*/ 1070811 w 2588198"/>
              <a:gd name="connsiteY6" fmla="*/ 1275566 h 226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198" h="2263680">
                <a:moveTo>
                  <a:pt x="0" y="1299629"/>
                </a:moveTo>
                <a:cubicBezTo>
                  <a:pt x="120316" y="712087"/>
                  <a:pt x="240632" y="124546"/>
                  <a:pt x="505327" y="12251"/>
                </a:cubicBezTo>
                <a:cubicBezTo>
                  <a:pt x="770022" y="-100044"/>
                  <a:pt x="1297406" y="595782"/>
                  <a:pt x="1588169" y="625861"/>
                </a:cubicBezTo>
                <a:cubicBezTo>
                  <a:pt x="1878932" y="655940"/>
                  <a:pt x="2095501" y="52356"/>
                  <a:pt x="2249906" y="192724"/>
                </a:cubicBezTo>
                <a:cubicBezTo>
                  <a:pt x="2404311" y="333092"/>
                  <a:pt x="2735179" y="1123167"/>
                  <a:pt x="2514600" y="1468072"/>
                </a:cubicBezTo>
                <a:cubicBezTo>
                  <a:pt x="2294021" y="1812977"/>
                  <a:pt x="1167063" y="2294240"/>
                  <a:pt x="926432" y="2262156"/>
                </a:cubicBezTo>
                <a:cubicBezTo>
                  <a:pt x="685801" y="2230072"/>
                  <a:pt x="878306" y="1752819"/>
                  <a:pt x="1070811" y="1275566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07855B-C667-C549-3CE0-FA4CEFC90162}"/>
              </a:ext>
            </a:extLst>
          </p:cNvPr>
          <p:cNvSpPr/>
          <p:nvPr/>
        </p:nvSpPr>
        <p:spPr>
          <a:xfrm>
            <a:off x="6011778" y="5025823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BD95B7-EC1E-2EF4-C388-1F49E7D9F776}"/>
              </a:ext>
            </a:extLst>
          </p:cNvPr>
          <p:cNvSpPr/>
          <p:nvPr/>
        </p:nvSpPr>
        <p:spPr>
          <a:xfrm>
            <a:off x="6680130" y="3809761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7CFC11-F04D-851B-F2E0-E4D5443840DB}"/>
              </a:ext>
            </a:extLst>
          </p:cNvPr>
          <p:cNvSpPr/>
          <p:nvPr/>
        </p:nvSpPr>
        <p:spPr>
          <a:xfrm>
            <a:off x="7390099" y="4335140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B0671-4BCE-FECC-946B-11E7590AAD35}"/>
              </a:ext>
            </a:extLst>
          </p:cNvPr>
          <p:cNvSpPr/>
          <p:nvPr/>
        </p:nvSpPr>
        <p:spPr>
          <a:xfrm>
            <a:off x="8243186" y="4016650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AF8593-5B6F-0910-05C2-A45BD344985B}"/>
              </a:ext>
            </a:extLst>
          </p:cNvPr>
          <p:cNvSpPr/>
          <p:nvPr/>
        </p:nvSpPr>
        <p:spPr>
          <a:xfrm>
            <a:off x="8588260" y="4947849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A43FDF-881E-65E2-968C-FA9799865FC6}"/>
              </a:ext>
            </a:extLst>
          </p:cNvPr>
          <p:cNvSpPr/>
          <p:nvPr/>
        </p:nvSpPr>
        <p:spPr>
          <a:xfrm>
            <a:off x="7659160" y="5871363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B20069-CA1F-CD5F-C233-1EB90B4090EE}"/>
              </a:ext>
            </a:extLst>
          </p:cNvPr>
          <p:cNvSpPr/>
          <p:nvPr/>
        </p:nvSpPr>
        <p:spPr>
          <a:xfrm>
            <a:off x="7057876" y="5110044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DEA6F8-517A-FAD4-6989-B02DADA7E04E}"/>
              </a:ext>
            </a:extLst>
          </p:cNvPr>
          <p:cNvSpPr/>
          <p:nvPr/>
        </p:nvSpPr>
        <p:spPr>
          <a:xfrm>
            <a:off x="2430519" y="3893982"/>
            <a:ext cx="2588198" cy="2263680"/>
          </a:xfrm>
          <a:custGeom>
            <a:avLst/>
            <a:gdLst>
              <a:gd name="connsiteX0" fmla="*/ 0 w 2588198"/>
              <a:gd name="connsiteY0" fmla="*/ 1299629 h 2263680"/>
              <a:gd name="connsiteX1" fmla="*/ 505327 w 2588198"/>
              <a:gd name="connsiteY1" fmla="*/ 12251 h 2263680"/>
              <a:gd name="connsiteX2" fmla="*/ 1588169 w 2588198"/>
              <a:gd name="connsiteY2" fmla="*/ 625861 h 2263680"/>
              <a:gd name="connsiteX3" fmla="*/ 2249906 w 2588198"/>
              <a:gd name="connsiteY3" fmla="*/ 192724 h 2263680"/>
              <a:gd name="connsiteX4" fmla="*/ 2514600 w 2588198"/>
              <a:gd name="connsiteY4" fmla="*/ 1468072 h 2263680"/>
              <a:gd name="connsiteX5" fmla="*/ 926432 w 2588198"/>
              <a:gd name="connsiteY5" fmla="*/ 2262156 h 2263680"/>
              <a:gd name="connsiteX6" fmla="*/ 1070811 w 2588198"/>
              <a:gd name="connsiteY6" fmla="*/ 1275566 h 226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198" h="2263680">
                <a:moveTo>
                  <a:pt x="0" y="1299629"/>
                </a:moveTo>
                <a:cubicBezTo>
                  <a:pt x="120316" y="712087"/>
                  <a:pt x="240632" y="124546"/>
                  <a:pt x="505327" y="12251"/>
                </a:cubicBezTo>
                <a:cubicBezTo>
                  <a:pt x="770022" y="-100044"/>
                  <a:pt x="1297406" y="595782"/>
                  <a:pt x="1588169" y="625861"/>
                </a:cubicBezTo>
                <a:cubicBezTo>
                  <a:pt x="1878932" y="655940"/>
                  <a:pt x="2095501" y="52356"/>
                  <a:pt x="2249906" y="192724"/>
                </a:cubicBezTo>
                <a:cubicBezTo>
                  <a:pt x="2404311" y="333092"/>
                  <a:pt x="2735179" y="1123167"/>
                  <a:pt x="2514600" y="1468072"/>
                </a:cubicBezTo>
                <a:cubicBezTo>
                  <a:pt x="2294021" y="1812977"/>
                  <a:pt x="1167063" y="2294240"/>
                  <a:pt x="926432" y="2262156"/>
                </a:cubicBezTo>
                <a:cubicBezTo>
                  <a:pt x="685801" y="2230072"/>
                  <a:pt x="878306" y="1752819"/>
                  <a:pt x="1070811" y="1275566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3FEF3BA-86C1-7EDD-3857-4CA108BC71D0}"/>
              </a:ext>
            </a:extLst>
          </p:cNvPr>
          <p:cNvSpPr/>
          <p:nvPr/>
        </p:nvSpPr>
        <p:spPr>
          <a:xfrm>
            <a:off x="2325436" y="5110044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E3E332-009A-D2A9-E21E-2DB832B5F6E8}"/>
              </a:ext>
            </a:extLst>
          </p:cNvPr>
          <p:cNvSpPr/>
          <p:nvPr/>
        </p:nvSpPr>
        <p:spPr>
          <a:xfrm>
            <a:off x="3431087" y="5123984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01C0CEC-E90E-12CC-F6CF-FFCB5BFBC9AD}"/>
              </a:ext>
            </a:extLst>
          </p:cNvPr>
          <p:cNvGrpSpPr/>
          <p:nvPr/>
        </p:nvGrpSpPr>
        <p:grpSpPr>
          <a:xfrm>
            <a:off x="2517336" y="5101783"/>
            <a:ext cx="903197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5CD25-678A-DD71-0705-B39CFD3C1B6F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5CD25-678A-DD71-0705-B39CFD3C1B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3720" y="3803670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B5F9B5-2C31-2FAE-F0C7-48F2FAE6FB68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B5F9B5-2C31-2FAE-F0C7-48F2FAE6FB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8095" y="3805680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CAD2F20-7B7A-65D6-FE0C-FFBECBEB636A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CAD2F20-7B7A-65D6-FE0C-FFBECBEB63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9934" y="3810466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BEC1D1-FC20-7048-740E-13AA874E3E3F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BEC1D1-FC20-7048-740E-13AA874E3E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7401" y="3815703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FB26D0-E371-C4A0-ACFD-5EB8B9AF4BF1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FB26D0-E371-C4A0-ACFD-5EB8B9AF4B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3228" y="3837544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822365-5D00-FD25-731D-6C6591370964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822365-5D00-FD25-731D-6C65913709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9635" y="3839553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59E9B1-8008-039A-5783-CD928CB665D7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B59E9B1-8008-039A-5783-CD928CB665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801474" y="3844340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3519F5-04E3-EEB4-0AFB-A932571FB715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3519F5-04E3-EEB4-0AFB-A932571FB7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8941" y="3849576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F0AE11-0180-F55D-6C92-DFB15E6A97B5}"/>
              </a:ext>
            </a:extLst>
          </p:cNvPr>
          <p:cNvGrpSpPr/>
          <p:nvPr/>
        </p:nvGrpSpPr>
        <p:grpSpPr>
          <a:xfrm rot="3120000">
            <a:off x="7059844" y="5485495"/>
            <a:ext cx="777240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806DE0B-1B40-D343-546B-A914BE9ACD7F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806DE0B-1B40-D343-546B-A914BE9ACD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49786" y="3803670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A57571-F51B-8229-86F1-15D0B4C1D368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A57571-F51B-8229-86F1-15D0B4C1D3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4161" y="3805680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7E11A5E-6271-9AB8-05C1-A240CB2A123A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7E11A5E-6271-9AB8-05C1-A240CB2A12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6000" y="3810466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3B134F-F7D8-B7E5-6E30-63A53B83330D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3B134F-F7D8-B7E5-6E30-63A53B8333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3467" y="3815703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6EC596C-836E-4413-5CE9-2D67CBFB4311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6EC596C-836E-4413-5CE9-2D67CBFB43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79294" y="3837544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395EC5-946F-0870-89AF-91680EFBD271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395EC5-946F-0870-89AF-91680EFBD2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5701" y="3839553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9594599-A070-1469-2248-95C7C016E4B9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9594599-A070-1469-2248-95C7C016E4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7540" y="3844340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0AC4540-AF26-7639-69A5-B37D4ADFDDB7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0AC4540-AF26-7639-69A5-B37D4ADFDD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5007" y="3849576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97AD70C-6240-4EA2-E756-7ECF1611C6F3}"/>
              </a:ext>
            </a:extLst>
          </p:cNvPr>
          <p:cNvGrpSpPr/>
          <p:nvPr/>
        </p:nvGrpSpPr>
        <p:grpSpPr>
          <a:xfrm rot="18907605">
            <a:off x="7652233" y="5421348"/>
            <a:ext cx="1143000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DC82AAD-5626-5DB8-DD9E-54D43E6E5D9E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DC82AAD-5626-5DB8-DD9E-54D43E6E5D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8899" y="3803670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471E3D-8BB5-E768-5F15-B803127B474E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471E3D-8BB5-E768-5F15-B803127B47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63274" y="3805680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3B5C29-6034-561C-E58A-1CCB78B8A7A6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3B5C29-6034-561C-E58A-1CCB78B8A7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65113" y="3810466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9AD9BD6-061C-FB2D-011F-4D701604ECD0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9AD9BD6-061C-FB2D-011F-4D701604EC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82580" y="3815703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820EFCB-AE2B-CE23-58BC-E1A4E81E1FEF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820EFCB-AE2B-CE23-58BC-E1A4E81E1F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8407" y="3837544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36606AF-3EE5-4DBD-DC9B-EB5093CEDB03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36606AF-3EE5-4DBD-DC9B-EB5093CEDB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504814" y="3839553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13B2781-649C-AE48-E61D-74BFAA254E1A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13B2781-649C-AE48-E61D-74BFAA254E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806653" y="3844340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02257B-52D6-5B2A-8412-1C675239B9BE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02257B-52D6-5B2A-8412-1C675239B9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24120" y="3849576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5EADE3-20E6-9DBA-75B7-F1C303A5FE4F}"/>
              </a:ext>
            </a:extLst>
          </p:cNvPr>
          <p:cNvGrpSpPr/>
          <p:nvPr/>
        </p:nvGrpSpPr>
        <p:grpSpPr>
          <a:xfrm rot="17817621">
            <a:off x="5821075" y="4411686"/>
            <a:ext cx="1197864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36C516-B87A-B20C-7457-B5B2A24F1470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36C516-B87A-B20C-7457-B5B2A24F14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9773" y="3803670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6CDB930-C4C9-8D42-0D91-0628EF2B6B77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6CDB930-C4C9-8D42-0D91-0628EF2B6B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64148" y="3805680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49AF8BA-F908-4841-7103-F32EB45194CB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49AF8BA-F908-4841-7103-F32EB45194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65987" y="3810466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6894825-E4C6-EEE8-1825-E750DE0CE4CA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6894825-E4C6-EEE8-1825-E750DE0CE4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83454" y="3815703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072E82-E541-0815-2858-1E7B6759F9DF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072E82-E541-0815-2858-1E7B6759F9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9281" y="3837544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270C3B-06B3-FEAC-9916-CE50884F791F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270C3B-06B3-FEAC-9916-CE50884F79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505688" y="3839553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C0E530-05EA-CD08-A084-1F0419165B1B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C0E530-05EA-CD08-A084-1F0419165B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807527" y="3844340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8B6D65-10DB-3F6D-DDED-3780FF544ACD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8B6D65-10DB-3F6D-DDED-3780FF544A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24994" y="3849576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47131BA-7930-F743-BFF0-2E717C8B720C}"/>
              </a:ext>
            </a:extLst>
          </p:cNvPr>
          <p:cNvGrpSpPr/>
          <p:nvPr/>
        </p:nvGrpSpPr>
        <p:grpSpPr>
          <a:xfrm rot="4066267">
            <a:off x="8120313" y="4485932"/>
            <a:ext cx="804672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A26752-AD5B-0FEF-1E30-2B25351ADC57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A26752-AD5B-0FEF-1E30-2B25351ADC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0690" y="3803670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D1DD368-A992-844D-B8C6-6AFB873FD524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D1DD368-A992-844D-B8C6-6AFB873FD5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5065" y="3805680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032DC34-999E-26B4-4694-6284E8BB3F7E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032DC34-999E-26B4-4694-6284E8BB3F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6904" y="3810466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F17C4AD-5BB4-C4B7-E558-416884044645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F17C4AD-5BB4-C4B7-E558-4168840446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4371" y="3815703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CA475B-0150-EC8E-DAE6-8142F7236270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CA475B-0150-EC8E-DAE6-8142F72362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0198" y="3837544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5FB7CDD-2050-B33A-3648-77143B7F8A03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5FB7CDD-2050-B33A-3648-77143B7F8A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6605" y="3839553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CECAFB6-E60F-BC99-3761-5CC5B5CBCBB0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CECAFB6-E60F-BC99-3761-5CC5B5CBCB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8444" y="3844340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448A2C-CAD2-BEC3-7517-0D8DE5CB90D3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448A2C-CAD2-BEC3-7517-0D8DE5CB90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5911" y="3849576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5ECC155-F9B1-2B1C-AC74-0D384E1AED87}"/>
              </a:ext>
            </a:extLst>
          </p:cNvPr>
          <p:cNvGrpSpPr/>
          <p:nvPr/>
        </p:nvGrpSpPr>
        <p:grpSpPr>
          <a:xfrm rot="1995767">
            <a:off x="6756710" y="4089143"/>
            <a:ext cx="694944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518B17-0F1B-B1B3-E249-EA5A99323B23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518B17-0F1B-B1B3-E249-EA5A99323B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46297" y="3803670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2150117-3581-3C40-984A-F6FBB399FCB7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2150117-3581-3C40-984A-F6FBB399FC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0672" y="3805680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44F15E-3F22-B20D-B7C8-A39F4BBE30C6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44F15E-3F22-B20D-B7C8-A39F4BBE30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2511" y="3810466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D4FB3F-DDA1-40F2-28FD-49CCEE7E106D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D4FB3F-DDA1-40F2-28FD-49CCEE7E10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69978" y="3815703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34C18F-217E-A246-42DB-87594DF66B5C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34C18F-217E-A246-42DB-87594DF66B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75805" y="3837544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E899724-B7D6-5A73-0559-A0153311ABDA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E899724-B7D6-5A73-0559-A0153311AB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2212" y="3839553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504DB06-5C8E-87C2-3F67-D17EC0D9BC89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04DB06-5C8E-87C2-3F67-D17EC0D9BC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4051" y="3844340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5694592-D892-407D-91F0-0FE19AB0A1F4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5694592-D892-407D-91F0-0FE19AB0A1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1518" y="3849576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26A171-543E-2333-08A5-194328D7980A}"/>
              </a:ext>
            </a:extLst>
          </p:cNvPr>
          <p:cNvGrpSpPr/>
          <p:nvPr/>
        </p:nvGrpSpPr>
        <p:grpSpPr>
          <a:xfrm rot="20100000">
            <a:off x="7541598" y="4190490"/>
            <a:ext cx="731520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0656AB-C721-958F-6822-2C1A101C1F64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0656AB-C721-958F-6822-2C1A101C1F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47908" y="3803670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6895855-57C2-F014-A078-33F8C0375C07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6895855-57C2-F014-A078-33F8C0375C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2283" y="3805680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39AB26E-113C-F19F-4F74-9D168E0BD24B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39AB26E-113C-F19F-4F74-9D168E0BD2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4122" y="3810466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CD78E02-CEF6-7E9F-1C7C-088800E514B5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CD78E02-CEF6-7E9F-1C7C-088800E514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1589" y="3815703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9EEEE91-860F-3EFD-44D6-05C7B3221A8A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9EEEE91-860F-3EFD-44D6-05C7B3221A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77416" y="3837544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CFE6BE6-78F3-3DFF-5FE3-0FEC1E66FF9F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CFE6BE6-78F3-3DFF-5FE3-0FEC1E66FF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3823" y="3839553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3FFD7C8-6283-7523-6E52-E7D43445DE24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3FFD7C8-6283-7523-6E52-E7D43445DE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5662" y="3844340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0F24262-41E5-BA19-13C8-7989CCB91F20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0F24262-41E5-BA19-13C8-7989CCB91F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3129" y="3849576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77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F535A0-3A9D-A14A-7D35-22B00647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68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Translation and Rotation Invariance: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2C02A6-A893-0EE6-94AD-E11E68E2E242}"/>
              </a:ext>
            </a:extLst>
          </p:cNvPr>
          <p:cNvSpPr/>
          <p:nvPr/>
        </p:nvSpPr>
        <p:spPr>
          <a:xfrm>
            <a:off x="2382958" y="1553447"/>
            <a:ext cx="3036277" cy="2007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46AB6-B443-3432-5EAF-A2D705F1FB08}"/>
              </a:ext>
            </a:extLst>
          </p:cNvPr>
          <p:cNvSpPr/>
          <p:nvPr/>
        </p:nvSpPr>
        <p:spPr>
          <a:xfrm>
            <a:off x="6764214" y="1544269"/>
            <a:ext cx="3036277" cy="2016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8F6C4A-2443-19E6-42D9-AF13D7A85A6B}"/>
              </a:ext>
            </a:extLst>
          </p:cNvPr>
          <p:cNvSpPr txBox="1"/>
          <p:nvPr/>
        </p:nvSpPr>
        <p:spPr>
          <a:xfrm>
            <a:off x="3421315" y="1041864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Rotating/translating data should not affect predictions: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AB0BCF-CC16-761B-E3D6-BD62589EE9FE}"/>
              </a:ext>
            </a:extLst>
          </p:cNvPr>
          <p:cNvCxnSpPr>
            <a:cxnSpLocks/>
          </p:cNvCxnSpPr>
          <p:nvPr/>
        </p:nvCxnSpPr>
        <p:spPr>
          <a:xfrm flipV="1">
            <a:off x="7268521" y="2418808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254419-1BBA-0C68-00F9-31AC0F5E1044}"/>
              </a:ext>
            </a:extLst>
          </p:cNvPr>
          <p:cNvCxnSpPr>
            <a:cxnSpLocks/>
          </p:cNvCxnSpPr>
          <p:nvPr/>
        </p:nvCxnSpPr>
        <p:spPr>
          <a:xfrm>
            <a:off x="7268521" y="3151687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E0C757-DDDA-2A7A-F405-455952B62F22}"/>
              </a:ext>
            </a:extLst>
          </p:cNvPr>
          <p:cNvSpPr txBox="1"/>
          <p:nvPr/>
        </p:nvSpPr>
        <p:spPr>
          <a:xfrm>
            <a:off x="7631829" y="312270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6508A1-0152-3AE6-4368-DF60C0554D0F}"/>
              </a:ext>
            </a:extLst>
          </p:cNvPr>
          <p:cNvSpPr txBox="1"/>
          <p:nvPr/>
        </p:nvSpPr>
        <p:spPr>
          <a:xfrm>
            <a:off x="6949689" y="2369016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1F1F7B-AF31-5AD8-4F85-DAD4CE47E9B3}"/>
              </a:ext>
            </a:extLst>
          </p:cNvPr>
          <p:cNvCxnSpPr>
            <a:cxnSpLocks/>
          </p:cNvCxnSpPr>
          <p:nvPr/>
        </p:nvCxnSpPr>
        <p:spPr>
          <a:xfrm>
            <a:off x="4050406" y="3793456"/>
            <a:ext cx="0" cy="50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A37368-5952-CF1D-D7E3-CB2A9E9BA890}"/>
              </a:ext>
            </a:extLst>
          </p:cNvPr>
          <p:cNvSpPr txBox="1"/>
          <p:nvPr/>
        </p:nvSpPr>
        <p:spPr>
          <a:xfrm>
            <a:off x="4157472" y="3895178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99454C-D58D-BFDC-E394-B24B2685E893}"/>
              </a:ext>
            </a:extLst>
          </p:cNvPr>
          <p:cNvCxnSpPr>
            <a:cxnSpLocks/>
          </p:cNvCxnSpPr>
          <p:nvPr/>
        </p:nvCxnSpPr>
        <p:spPr>
          <a:xfrm flipV="1">
            <a:off x="2725341" y="2467152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E3A8A7-34DE-4A74-D4C3-16E21949720E}"/>
              </a:ext>
            </a:extLst>
          </p:cNvPr>
          <p:cNvCxnSpPr>
            <a:cxnSpLocks/>
          </p:cNvCxnSpPr>
          <p:nvPr/>
        </p:nvCxnSpPr>
        <p:spPr>
          <a:xfrm>
            <a:off x="2725341" y="3200031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C172AA-8FE0-67EF-5457-C14BD0814C5D}"/>
              </a:ext>
            </a:extLst>
          </p:cNvPr>
          <p:cNvSpPr txBox="1"/>
          <p:nvPr/>
        </p:nvSpPr>
        <p:spPr>
          <a:xfrm>
            <a:off x="3088649" y="317105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28806-74B3-12A5-F300-DF54D1651C8E}"/>
              </a:ext>
            </a:extLst>
          </p:cNvPr>
          <p:cNvSpPr txBox="1"/>
          <p:nvPr/>
        </p:nvSpPr>
        <p:spPr>
          <a:xfrm>
            <a:off x="2406509" y="241736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pic>
        <p:nvPicPr>
          <p:cNvPr id="53" name="Picture 52" descr="A line with dots and circles&#10;&#10;Description automatically generated">
            <a:extLst>
              <a:ext uri="{FF2B5EF4-FFF2-40B4-BE49-F238E27FC236}">
                <a16:creationId xmlns:a16="http://schemas.microsoft.com/office/drawing/2014/main" id="{BA0BBCBC-5869-F776-0D94-48826904B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3489045">
            <a:off x="3484960" y="1918865"/>
            <a:ext cx="1554480" cy="124832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0099E6E-8D85-3DFE-0EDE-9C8B3DE3ECA5}"/>
              </a:ext>
            </a:extLst>
          </p:cNvPr>
          <p:cNvSpPr/>
          <p:nvPr/>
        </p:nvSpPr>
        <p:spPr>
          <a:xfrm>
            <a:off x="2373389" y="4484676"/>
            <a:ext cx="3036277" cy="2016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line with dots and circles&#10;&#10;Description automatically generated">
            <a:extLst>
              <a:ext uri="{FF2B5EF4-FFF2-40B4-BE49-F238E27FC236}">
                <a16:creationId xmlns:a16="http://schemas.microsoft.com/office/drawing/2014/main" id="{079560CF-E847-8E30-A46B-B44727D1E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1604907">
            <a:off x="2938617" y="4943704"/>
            <a:ext cx="1554480" cy="124832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9500A4-870D-35F2-B794-AD9323E44877}"/>
              </a:ext>
            </a:extLst>
          </p:cNvPr>
          <p:cNvCxnSpPr>
            <a:cxnSpLocks/>
          </p:cNvCxnSpPr>
          <p:nvPr/>
        </p:nvCxnSpPr>
        <p:spPr>
          <a:xfrm flipV="1">
            <a:off x="3926201" y="4796764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5D2BD8-3F52-4374-209D-3DD9D3448B4A}"/>
              </a:ext>
            </a:extLst>
          </p:cNvPr>
          <p:cNvCxnSpPr>
            <a:cxnSpLocks/>
          </p:cNvCxnSpPr>
          <p:nvPr/>
        </p:nvCxnSpPr>
        <p:spPr>
          <a:xfrm>
            <a:off x="3926201" y="5529643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59A9F6-B2B3-AC18-55EB-4B9BD726B141}"/>
              </a:ext>
            </a:extLst>
          </p:cNvPr>
          <p:cNvSpPr txBox="1"/>
          <p:nvPr/>
        </p:nvSpPr>
        <p:spPr>
          <a:xfrm>
            <a:off x="4289509" y="5500664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E81800-6045-6A9A-7BE2-F1B0F9B9DA13}"/>
              </a:ext>
            </a:extLst>
          </p:cNvPr>
          <p:cNvSpPr txBox="1"/>
          <p:nvPr/>
        </p:nvSpPr>
        <p:spPr>
          <a:xfrm>
            <a:off x="3607369" y="474697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pic>
        <p:nvPicPr>
          <p:cNvPr id="62" name="Picture 61" descr="A line with dots and circles&#10;&#10;Description automatically generated">
            <a:extLst>
              <a:ext uri="{FF2B5EF4-FFF2-40B4-BE49-F238E27FC236}">
                <a16:creationId xmlns:a16="http://schemas.microsoft.com/office/drawing/2014/main" id="{1D981006-A179-4C94-6037-B7789D5A7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174821">
            <a:off x="7951413" y="1712330"/>
            <a:ext cx="1554480" cy="124832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581C92-D0F1-E1B1-DC5E-3AA719B539DB}"/>
              </a:ext>
            </a:extLst>
          </p:cNvPr>
          <p:cNvCxnSpPr>
            <a:cxnSpLocks/>
          </p:cNvCxnSpPr>
          <p:nvPr/>
        </p:nvCxnSpPr>
        <p:spPr>
          <a:xfrm>
            <a:off x="8441231" y="3767462"/>
            <a:ext cx="0" cy="50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CDC2E4-E1F4-7095-5992-BBD98EEEF7D2}"/>
              </a:ext>
            </a:extLst>
          </p:cNvPr>
          <p:cNvSpPr txBox="1"/>
          <p:nvPr/>
        </p:nvSpPr>
        <p:spPr>
          <a:xfrm>
            <a:off x="8548297" y="3869184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79F02B-E6D6-7332-968B-5227720735BB}"/>
              </a:ext>
            </a:extLst>
          </p:cNvPr>
          <p:cNvSpPr/>
          <p:nvPr/>
        </p:nvSpPr>
        <p:spPr>
          <a:xfrm>
            <a:off x="6764214" y="4458682"/>
            <a:ext cx="3036277" cy="2016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A line with dots and circles&#10;&#10;Description automatically generated">
            <a:extLst>
              <a:ext uri="{FF2B5EF4-FFF2-40B4-BE49-F238E27FC236}">
                <a16:creationId xmlns:a16="http://schemas.microsoft.com/office/drawing/2014/main" id="{CA0B0634-8301-9787-13E0-1E9B8A889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1604907">
            <a:off x="7329442" y="4917710"/>
            <a:ext cx="1554480" cy="1248321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F3961CF-B8BA-48A0-3E11-3A001A230827}"/>
              </a:ext>
            </a:extLst>
          </p:cNvPr>
          <p:cNvCxnSpPr>
            <a:cxnSpLocks/>
          </p:cNvCxnSpPr>
          <p:nvPr/>
        </p:nvCxnSpPr>
        <p:spPr>
          <a:xfrm flipV="1">
            <a:off x="8317026" y="4770770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925B3A5-A17B-27E3-E8EE-A618C5195864}"/>
              </a:ext>
            </a:extLst>
          </p:cNvPr>
          <p:cNvCxnSpPr>
            <a:cxnSpLocks/>
          </p:cNvCxnSpPr>
          <p:nvPr/>
        </p:nvCxnSpPr>
        <p:spPr>
          <a:xfrm>
            <a:off x="8317026" y="5503649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A96E3E-226D-2610-257C-99DE653BCD9B}"/>
              </a:ext>
            </a:extLst>
          </p:cNvPr>
          <p:cNvSpPr txBox="1"/>
          <p:nvPr/>
        </p:nvSpPr>
        <p:spPr>
          <a:xfrm>
            <a:off x="8680334" y="547467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2850C-8F03-5E07-0369-4A8538A13FA7}"/>
              </a:ext>
            </a:extLst>
          </p:cNvPr>
          <p:cNvSpPr txBox="1"/>
          <p:nvPr/>
        </p:nvSpPr>
        <p:spPr>
          <a:xfrm>
            <a:off x="7998194" y="472097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0785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generating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105-4CAE-F91D-5346-58EBFDC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benchmarks for generated molecule validity, synthesizability, uniqueness, diversity</a:t>
            </a:r>
          </a:p>
          <a:p>
            <a:r>
              <a:rPr lang="en-US" dirty="0"/>
              <a:t>Synthesizability scores</a:t>
            </a:r>
          </a:p>
          <a:p>
            <a:r>
              <a:rPr lang="en-US" dirty="0"/>
              <a:t>Representation considerations</a:t>
            </a:r>
          </a:p>
          <a:p>
            <a:r>
              <a:rPr lang="en-US" dirty="0"/>
              <a:t>Generative model vs genetic algorithm vs enumeration vs high throughput screening…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Auto-encoders vs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105-4CAE-F91D-5346-58EBFDCF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1"/>
            <a:ext cx="10515600" cy="4535732"/>
          </a:xfrm>
        </p:spPr>
        <p:txBody>
          <a:bodyPr/>
          <a:lstStyle/>
          <a:p>
            <a:r>
              <a:rPr lang="en-US" dirty="0"/>
              <a:t>PCA is a linear transformation, auto-encoders can describe complicated non-linear processes</a:t>
            </a:r>
          </a:p>
          <a:p>
            <a:r>
              <a:rPr lang="en-US" dirty="0"/>
              <a:t>PCA features projects in orthogonal basis.  Auto-encoders features optimize for reconstruction, could have correlated features</a:t>
            </a:r>
          </a:p>
          <a:p>
            <a:r>
              <a:rPr lang="en-US" dirty="0"/>
              <a:t>PCA is cheaper to compute than autoencoders</a:t>
            </a:r>
          </a:p>
          <a:p>
            <a:r>
              <a:rPr lang="en-US" dirty="0"/>
              <a:t>Auto-encoders have a large number of parameters, prone to overfitting</a:t>
            </a:r>
          </a:p>
        </p:txBody>
      </p:sp>
    </p:spTree>
    <p:extLst>
      <p:ext uri="{BB962C8B-B14F-4D97-AF65-F5344CB8AC3E}">
        <p14:creationId xmlns:p14="http://schemas.microsoft.com/office/powerpoint/2010/main" val="413933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 vs variational autoencoder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9F961-84F7-94AA-5B62-8F661EC2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29"/>
            <a:ext cx="10515600" cy="6899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VAE encodes data as probability distribution instead of a single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A452-8560-1E4E-3641-808232160A3D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/understanding-variational-autoencoders-vaes-f70510919f73</a:t>
            </a:r>
          </a:p>
        </p:txBody>
      </p:sp>
      <p:pic>
        <p:nvPicPr>
          <p:cNvPr id="9" name="Picture 8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F2FA0E2F-6FC6-DF36-4F0E-85B3A509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881"/>
            <a:ext cx="10238509" cy="30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Generative models</a:t>
            </a:r>
          </a:p>
        </p:txBody>
      </p:sp>
      <p:pic>
        <p:nvPicPr>
          <p:cNvPr id="7" name="Content Placeholder 6" descr="A diagram of a scientific experiment&#10;&#10;Description automatically generated">
            <a:extLst>
              <a:ext uri="{FF2B5EF4-FFF2-40B4-BE49-F238E27FC236}">
                <a16:creationId xmlns:a16="http://schemas.microsoft.com/office/drawing/2014/main" id="{00CF836C-C81D-1A80-E125-66241E9F2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72" y="1107179"/>
            <a:ext cx="6324336" cy="51663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76354-D46F-55E3-C8BF-2281548CA9C4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Bilodeau et al. WIREs Computational Molecular Science. (2022)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A0014DA-6D05-D860-7FF4-6E8A45CD8DE8}"/>
              </a:ext>
            </a:extLst>
          </p:cNvPr>
          <p:cNvSpPr txBox="1">
            <a:spLocks/>
          </p:cNvSpPr>
          <p:nvPr/>
        </p:nvSpPr>
        <p:spPr>
          <a:xfrm>
            <a:off x="7162536" y="1163554"/>
            <a:ext cx="4232292" cy="68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Generation tries to recover correct molecule reconstruction AND regularization from learned molecular embedding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EA6D89-6E5D-5C92-236C-BF1D0A7F793E}"/>
              </a:ext>
            </a:extLst>
          </p:cNvPr>
          <p:cNvSpPr txBox="1">
            <a:spLocks/>
          </p:cNvSpPr>
          <p:nvPr/>
        </p:nvSpPr>
        <p:spPr>
          <a:xfrm>
            <a:off x="7121508" y="3000407"/>
            <a:ext cx="4232292" cy="68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Generates molecules from Gaussian noise, where a discriminator learns to identify molecules as real or fake. Two networks competing against each other.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B8BD321-3CD7-5B14-26A3-75637D2CD366}"/>
              </a:ext>
            </a:extLst>
          </p:cNvPr>
          <p:cNvSpPr txBox="1">
            <a:spLocks/>
          </p:cNvSpPr>
          <p:nvPr/>
        </p:nvSpPr>
        <p:spPr>
          <a:xfrm>
            <a:off x="7162536" y="4801894"/>
            <a:ext cx="4232292" cy="68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Model learns a series of invertible transformations between a prior distribution and molecular data. Can calculate exact data likelihood.</a:t>
            </a:r>
          </a:p>
        </p:txBody>
      </p:sp>
    </p:spTree>
    <p:extLst>
      <p:ext uri="{BB962C8B-B14F-4D97-AF65-F5344CB8AC3E}">
        <p14:creationId xmlns:p14="http://schemas.microsoft.com/office/powerpoint/2010/main" val="19513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07" y="388572"/>
            <a:ext cx="11142785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generative models in Molecular Science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9F071A-5E82-B045-EA4A-4CB8A222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7" y="2087686"/>
            <a:ext cx="4872365" cy="2648437"/>
          </a:xfrm>
          <a:prstGeom prst="rect">
            <a:avLst/>
          </a:prstGeom>
        </p:spPr>
      </p:pic>
      <p:pic>
        <p:nvPicPr>
          <p:cNvPr id="11" name="Picture 10" descr="A diagram of a multicolored diagram&#10;&#10;Description automatically generated">
            <a:extLst>
              <a:ext uri="{FF2B5EF4-FFF2-40B4-BE49-F238E27FC236}">
                <a16:creationId xmlns:a16="http://schemas.microsoft.com/office/drawing/2014/main" id="{A7C04E3F-48E4-2B79-4C2B-63D97B5F5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72" y="1794974"/>
            <a:ext cx="5973962" cy="32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1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 vs variational autoencoder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9F961-84F7-94AA-5B62-8F661EC2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48"/>
            <a:ext cx="10515600" cy="689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Regularization in the form of the </a:t>
            </a:r>
            <a:r>
              <a:rPr lang="en-US" dirty="0" err="1"/>
              <a:t>Kullback-Leibler</a:t>
            </a:r>
            <a:r>
              <a:rPr lang="en-US" dirty="0"/>
              <a:t> divergence -&gt; this induces better organization in the latent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A452-8560-1E4E-3641-808232160A3D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/understanding-variational-autoencoders-vaes-f70510919f73</a:t>
            </a:r>
          </a:p>
        </p:txBody>
      </p:sp>
      <p:pic>
        <p:nvPicPr>
          <p:cNvPr id="4" name="Picture 3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79917517-738F-C1E2-AB16-7FF83E8E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54" y="2246881"/>
            <a:ext cx="8517082" cy="38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105-4CAE-F91D-5346-58EBFDC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 and notations</a:t>
            </a:r>
          </a:p>
          <a:p>
            <a:pPr lvl="1"/>
            <a:r>
              <a:rPr lang="en-US" dirty="0"/>
              <a:t>Expectation of random variables</a:t>
            </a:r>
          </a:p>
          <a:p>
            <a:pPr lvl="1"/>
            <a:r>
              <a:rPr lang="en-US" dirty="0"/>
              <a:t>Chain rule of probability</a:t>
            </a:r>
          </a:p>
          <a:p>
            <a:pPr lvl="1"/>
            <a:r>
              <a:rPr lang="en-US" dirty="0"/>
              <a:t>Bayes theorem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KL divergence</a:t>
            </a:r>
          </a:p>
          <a:p>
            <a:pPr lvl="1"/>
            <a:r>
              <a:rPr lang="en-US" dirty="0"/>
              <a:t>ELBO</a:t>
            </a:r>
          </a:p>
        </p:txBody>
      </p:sp>
    </p:spTree>
    <p:extLst>
      <p:ext uri="{BB962C8B-B14F-4D97-AF65-F5344CB8AC3E}">
        <p14:creationId xmlns:p14="http://schemas.microsoft.com/office/powerpoint/2010/main" val="12429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169" y="3084024"/>
            <a:ext cx="52578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VAE notebook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A452-8560-1E4E-3641-808232160A3D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/understanding-variational-autoencoders-vaes-f70510919f73</a:t>
            </a:r>
          </a:p>
        </p:txBody>
      </p:sp>
    </p:spTree>
    <p:extLst>
      <p:ext uri="{BB962C8B-B14F-4D97-AF65-F5344CB8AC3E}">
        <p14:creationId xmlns:p14="http://schemas.microsoft.com/office/powerpoint/2010/main" val="19872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E3E18-6BC7-5FE9-72B2-B8778FB2554F}"/>
              </a:ext>
            </a:extLst>
          </p:cNvPr>
          <p:cNvSpPr/>
          <p:nvPr/>
        </p:nvSpPr>
        <p:spPr>
          <a:xfrm>
            <a:off x="1107817" y="12635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D66BC7-718F-060E-1171-C24E7FE5C514}"/>
              </a:ext>
            </a:extLst>
          </p:cNvPr>
          <p:cNvSpPr/>
          <p:nvPr/>
        </p:nvSpPr>
        <p:spPr>
          <a:xfrm>
            <a:off x="1107817" y="206433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9345B2-BFF5-C052-55D9-75A1F04C310C}"/>
              </a:ext>
            </a:extLst>
          </p:cNvPr>
          <p:cNvSpPr/>
          <p:nvPr/>
        </p:nvSpPr>
        <p:spPr>
          <a:xfrm>
            <a:off x="1107817" y="286789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80CBA3-EF7D-C057-9691-36EF10A4C801}"/>
              </a:ext>
            </a:extLst>
          </p:cNvPr>
          <p:cNvSpPr/>
          <p:nvPr/>
        </p:nvSpPr>
        <p:spPr>
          <a:xfrm>
            <a:off x="1107817" y="3671452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636C9A-1F68-4CF1-A7C2-45E7C7301F18}"/>
              </a:ext>
            </a:extLst>
          </p:cNvPr>
          <p:cNvSpPr/>
          <p:nvPr/>
        </p:nvSpPr>
        <p:spPr>
          <a:xfrm>
            <a:off x="1107817" y="57593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179E4-0547-EF3E-34DE-C1ACCC783234}"/>
              </a:ext>
            </a:extLst>
          </p:cNvPr>
          <p:cNvSpPr txBox="1"/>
          <p:nvPr/>
        </p:nvSpPr>
        <p:spPr>
          <a:xfrm>
            <a:off x="4895572" y="182019"/>
            <a:ext cx="2638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VAE Schematic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1225B-F53F-C4C4-FFE8-2B9E67279673}"/>
              </a:ext>
            </a:extLst>
          </p:cNvPr>
          <p:cNvSpPr txBox="1"/>
          <p:nvPr/>
        </p:nvSpPr>
        <p:spPr>
          <a:xfrm rot="5400000">
            <a:off x="884657" y="4315628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BA73D-9B67-0820-047C-B89A33C52E01}"/>
              </a:ext>
            </a:extLst>
          </p:cNvPr>
          <p:cNvSpPr/>
          <p:nvPr/>
        </p:nvSpPr>
        <p:spPr>
          <a:xfrm>
            <a:off x="10825801" y="12635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C81A30-751C-C40D-5DF2-122BDDB1F892}"/>
              </a:ext>
            </a:extLst>
          </p:cNvPr>
          <p:cNvSpPr/>
          <p:nvPr/>
        </p:nvSpPr>
        <p:spPr>
          <a:xfrm>
            <a:off x="10825801" y="206433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020676-9BED-56E7-A1EA-4A3996CF8B89}"/>
              </a:ext>
            </a:extLst>
          </p:cNvPr>
          <p:cNvSpPr/>
          <p:nvPr/>
        </p:nvSpPr>
        <p:spPr>
          <a:xfrm>
            <a:off x="10825801" y="286789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7B994-5F4D-3FA3-2F2E-97C9EBA02AD4}"/>
              </a:ext>
            </a:extLst>
          </p:cNvPr>
          <p:cNvSpPr/>
          <p:nvPr/>
        </p:nvSpPr>
        <p:spPr>
          <a:xfrm>
            <a:off x="10825801" y="3671452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D06C0E-7B88-96F2-78D1-B5F2A71778F6}"/>
              </a:ext>
            </a:extLst>
          </p:cNvPr>
          <p:cNvSpPr/>
          <p:nvPr/>
        </p:nvSpPr>
        <p:spPr>
          <a:xfrm>
            <a:off x="10825801" y="57593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5A9E6-7F82-0B53-4A9E-2727D6FA9B67}"/>
              </a:ext>
            </a:extLst>
          </p:cNvPr>
          <p:cNvSpPr txBox="1"/>
          <p:nvPr/>
        </p:nvSpPr>
        <p:spPr>
          <a:xfrm rot="5400000">
            <a:off x="10602641" y="4315628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9CBE03-1B4E-927B-0441-A03DB3C02941}"/>
              </a:ext>
            </a:extLst>
          </p:cNvPr>
          <p:cNvSpPr/>
          <p:nvPr/>
        </p:nvSpPr>
        <p:spPr>
          <a:xfrm>
            <a:off x="2359947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3B5B37-B96F-6A3B-E617-56E08967007E}"/>
              </a:ext>
            </a:extLst>
          </p:cNvPr>
          <p:cNvSpPr/>
          <p:nvPr/>
        </p:nvSpPr>
        <p:spPr>
          <a:xfrm>
            <a:off x="2359947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A75737-7162-6BAE-39DF-57C4A694404F}"/>
              </a:ext>
            </a:extLst>
          </p:cNvPr>
          <p:cNvSpPr/>
          <p:nvPr/>
        </p:nvSpPr>
        <p:spPr>
          <a:xfrm>
            <a:off x="2359947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8620CD-87C6-63C4-2734-059DC0BBC0DF}"/>
              </a:ext>
            </a:extLst>
          </p:cNvPr>
          <p:cNvSpPr/>
          <p:nvPr/>
        </p:nvSpPr>
        <p:spPr>
          <a:xfrm>
            <a:off x="2359947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3DCBE-8F1B-A510-15A8-4A3A5869C8C7}"/>
              </a:ext>
            </a:extLst>
          </p:cNvPr>
          <p:cNvSpPr txBox="1"/>
          <p:nvPr/>
        </p:nvSpPr>
        <p:spPr>
          <a:xfrm rot="5400000">
            <a:off x="2136787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1BC73A-2ED9-06E6-B045-D85AC7159051}"/>
              </a:ext>
            </a:extLst>
          </p:cNvPr>
          <p:cNvSpPr/>
          <p:nvPr/>
        </p:nvSpPr>
        <p:spPr>
          <a:xfrm>
            <a:off x="4627740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5C8118-494F-9103-E052-F4450D32496A}"/>
              </a:ext>
            </a:extLst>
          </p:cNvPr>
          <p:cNvSpPr/>
          <p:nvPr/>
        </p:nvSpPr>
        <p:spPr>
          <a:xfrm>
            <a:off x="4627740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9E90AE-E834-2D62-B7E8-5F93ABB0C329}"/>
              </a:ext>
            </a:extLst>
          </p:cNvPr>
          <p:cNvSpPr/>
          <p:nvPr/>
        </p:nvSpPr>
        <p:spPr>
          <a:xfrm>
            <a:off x="4627740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579B65-FC0B-F1A1-4A30-6B1AAD07E5C4}"/>
              </a:ext>
            </a:extLst>
          </p:cNvPr>
          <p:cNvSpPr/>
          <p:nvPr/>
        </p:nvSpPr>
        <p:spPr>
          <a:xfrm>
            <a:off x="4627740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FDB3C-898E-3831-AFBD-739BA7692452}"/>
              </a:ext>
            </a:extLst>
          </p:cNvPr>
          <p:cNvSpPr txBox="1"/>
          <p:nvPr/>
        </p:nvSpPr>
        <p:spPr>
          <a:xfrm rot="5400000">
            <a:off x="4404580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C1DDE-AB0A-DBA3-C689-747024E06FE0}"/>
              </a:ext>
            </a:extLst>
          </p:cNvPr>
          <p:cNvSpPr/>
          <p:nvPr/>
        </p:nvSpPr>
        <p:spPr>
          <a:xfrm>
            <a:off x="5879870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64860A-BF00-7E90-B386-93CF0266EAD1}"/>
              </a:ext>
            </a:extLst>
          </p:cNvPr>
          <p:cNvSpPr/>
          <p:nvPr/>
        </p:nvSpPr>
        <p:spPr>
          <a:xfrm>
            <a:off x="5879870" y="4577547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8E990-685A-0685-48A4-7F070FBA2660}"/>
              </a:ext>
            </a:extLst>
          </p:cNvPr>
          <p:cNvSpPr txBox="1"/>
          <p:nvPr/>
        </p:nvSpPr>
        <p:spPr>
          <a:xfrm rot="5400000">
            <a:off x="5656710" y="3133837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4E0CA-F471-9AC3-4CFA-3AE12366A0A9}"/>
              </a:ext>
            </a:extLst>
          </p:cNvPr>
          <p:cNvSpPr/>
          <p:nvPr/>
        </p:nvSpPr>
        <p:spPr>
          <a:xfrm>
            <a:off x="7258774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7558E5-ECC4-738B-C511-9AA56AA57702}"/>
              </a:ext>
            </a:extLst>
          </p:cNvPr>
          <p:cNvSpPr/>
          <p:nvPr/>
        </p:nvSpPr>
        <p:spPr>
          <a:xfrm>
            <a:off x="7258774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7F3EEB-CF79-673C-FDC8-0CFA7207E567}"/>
              </a:ext>
            </a:extLst>
          </p:cNvPr>
          <p:cNvSpPr/>
          <p:nvPr/>
        </p:nvSpPr>
        <p:spPr>
          <a:xfrm>
            <a:off x="7258774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A6D757-694B-8B29-C527-087BB3C79E04}"/>
              </a:ext>
            </a:extLst>
          </p:cNvPr>
          <p:cNvSpPr/>
          <p:nvPr/>
        </p:nvSpPr>
        <p:spPr>
          <a:xfrm>
            <a:off x="7258774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2D187-4955-2768-0E1D-5081302E55DC}"/>
              </a:ext>
            </a:extLst>
          </p:cNvPr>
          <p:cNvSpPr txBox="1"/>
          <p:nvPr/>
        </p:nvSpPr>
        <p:spPr>
          <a:xfrm rot="5400000">
            <a:off x="7035614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C5488E-3D53-660D-78D9-D49CA3C59AAE}"/>
              </a:ext>
            </a:extLst>
          </p:cNvPr>
          <p:cNvSpPr/>
          <p:nvPr/>
        </p:nvSpPr>
        <p:spPr>
          <a:xfrm>
            <a:off x="9554962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53F328-3197-7BC9-FFAF-6728DBA95FDB}"/>
              </a:ext>
            </a:extLst>
          </p:cNvPr>
          <p:cNvSpPr/>
          <p:nvPr/>
        </p:nvSpPr>
        <p:spPr>
          <a:xfrm>
            <a:off x="9554962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F7FB5B-8026-AEF9-2175-B5474AB22198}"/>
              </a:ext>
            </a:extLst>
          </p:cNvPr>
          <p:cNvSpPr/>
          <p:nvPr/>
        </p:nvSpPr>
        <p:spPr>
          <a:xfrm>
            <a:off x="9554962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373C0-97A3-A4F8-4533-4B0DE86BD33B}"/>
              </a:ext>
            </a:extLst>
          </p:cNvPr>
          <p:cNvSpPr/>
          <p:nvPr/>
        </p:nvSpPr>
        <p:spPr>
          <a:xfrm>
            <a:off x="9554962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9AE0B8-67CC-4646-E9DE-5286B40337D0}"/>
              </a:ext>
            </a:extLst>
          </p:cNvPr>
          <p:cNvSpPr txBox="1"/>
          <p:nvPr/>
        </p:nvSpPr>
        <p:spPr>
          <a:xfrm rot="5400000">
            <a:off x="9331802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F202D2-5616-935F-B0CC-6A0FCE1C92FC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1323947" y="1371603"/>
            <a:ext cx="1036000" cy="476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9CB141-1A46-C3BC-2875-B40DA253FFB9}"/>
              </a:ext>
            </a:extLst>
          </p:cNvPr>
          <p:cNvCxnSpPr/>
          <p:nvPr/>
        </p:nvCxnSpPr>
        <p:spPr>
          <a:xfrm>
            <a:off x="1323947" y="2186176"/>
            <a:ext cx="1067652" cy="40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E2CA07-4DC9-ADE2-67D7-A5808B9B35E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323947" y="2987324"/>
            <a:ext cx="1036000" cy="359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29C120-A102-6CF5-8E0D-B344FEF59B3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323947" y="3347255"/>
            <a:ext cx="1036000" cy="436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288CE6-2794-0FBA-5C3F-C29CA73F440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323947" y="5435141"/>
            <a:ext cx="1036000" cy="41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9BC529-AE29-E4BD-C939-4A57C42C41D5}"/>
              </a:ext>
            </a:extLst>
          </p:cNvPr>
          <p:cNvCxnSpPr>
            <a:cxnSpLocks/>
            <a:stCxn id="4" idx="6"/>
            <a:endCxn id="22" idx="3"/>
          </p:cNvCxnSpPr>
          <p:nvPr/>
        </p:nvCxnSpPr>
        <p:spPr>
          <a:xfrm>
            <a:off x="1323947" y="1371603"/>
            <a:ext cx="1067652" cy="4139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4849B4-CE6B-BD3B-12C1-61A00CA3C9D1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1323947" y="2172395"/>
            <a:ext cx="1036000" cy="326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5C783C-E2AE-E725-57E8-EBB649479108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1323947" y="2975956"/>
            <a:ext cx="1036000" cy="245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70C973-0BC6-D1BE-CB61-3651450842C6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1323947" y="3779517"/>
            <a:ext cx="1036000" cy="165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F31DAE-D7D4-0CED-395C-A3874C7F5572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1323947" y="3347255"/>
            <a:ext cx="1036000" cy="2520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2CBFD6-4153-9A02-F491-FC70FA5592C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1323947" y="2597726"/>
            <a:ext cx="1036000" cy="3269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2C8830-9E70-963E-FBDF-E7821F13F9E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1323947" y="1848198"/>
            <a:ext cx="1036000" cy="4019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3CB773-32DA-FD0A-1E04-39E5854C053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323947" y="2172395"/>
            <a:ext cx="1036000" cy="1174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B7A704-B1FA-53D7-A88A-6270A6CF7DE4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1323947" y="1371603"/>
            <a:ext cx="1036000" cy="1975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86FC6B-3672-FE47-7110-20EAE0C90358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1323947" y="1848198"/>
            <a:ext cx="1036000" cy="1931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3ECD635-2D73-6008-71A3-A403E9135FF3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1323947" y="2597726"/>
            <a:ext cx="1036000" cy="1181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3B82CDE-23FC-CA0F-6D24-89F3885FBEB5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V="1">
            <a:off x="1323947" y="2597726"/>
            <a:ext cx="1036000" cy="378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E5F29BC-C157-0411-8099-D92F8D260776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V="1">
            <a:off x="1323947" y="1848198"/>
            <a:ext cx="1036000" cy="1127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C300314-CF73-F3DB-FC29-FB6CD6B09194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V="1">
            <a:off x="1323947" y="1848198"/>
            <a:ext cx="1036000" cy="324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BE2E7B3-4F19-8B00-E715-8505150CCCC7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1323947" y="1371603"/>
            <a:ext cx="1036000" cy="1226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F41517-88CD-2E11-7098-B77FF314EA45}"/>
              </a:ext>
            </a:extLst>
          </p:cNvPr>
          <p:cNvSpPr txBox="1"/>
          <p:nvPr/>
        </p:nvSpPr>
        <p:spPr>
          <a:xfrm>
            <a:off x="8002958" y="297595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 . .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08D18E-AAE9-DD68-49BE-40116C4BA9C8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847904" y="1890331"/>
            <a:ext cx="1031966" cy="707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5C8290-2924-2887-8BDB-01982F61AA39}"/>
              </a:ext>
            </a:extLst>
          </p:cNvPr>
          <p:cNvCxnSpPr>
            <a:cxnSpLocks/>
            <a:stCxn id="24" idx="6"/>
            <a:endCxn id="32" idx="2"/>
          </p:cNvCxnSpPr>
          <p:nvPr/>
        </p:nvCxnSpPr>
        <p:spPr>
          <a:xfrm>
            <a:off x="4843870" y="1848198"/>
            <a:ext cx="1036000" cy="2837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9D8ACE6-402C-AB47-C7A7-7EBE44426065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4843870" y="2597726"/>
            <a:ext cx="10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CC4036-0DD5-4A7E-D2FF-1AD2CB335D16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4843870" y="2597726"/>
            <a:ext cx="1036000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FCDB3CD-87A8-DDAC-8D1A-B0FA8DCAE57C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 flipV="1">
            <a:off x="4843870" y="2597726"/>
            <a:ext cx="1036000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F687DAD-1B4F-A6DC-E371-9EB492DFD4E3}"/>
              </a:ext>
            </a:extLst>
          </p:cNvPr>
          <p:cNvCxnSpPr>
            <a:cxnSpLocks/>
          </p:cNvCxnSpPr>
          <p:nvPr/>
        </p:nvCxnSpPr>
        <p:spPr>
          <a:xfrm flipV="1">
            <a:off x="4847339" y="4685610"/>
            <a:ext cx="1036000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1FCDBD-0FDF-D734-F7E0-CD9FA436139E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4843870" y="2597726"/>
            <a:ext cx="1036000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E8A6A97-6FCA-F5DB-2DDC-E0EECEDE5628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4843870" y="3347255"/>
            <a:ext cx="1036000" cy="133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6F6A4C-DEDC-4E3F-A800-4BFA9C33B5F9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6096000" y="1848198"/>
            <a:ext cx="1162774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F77E1E8-AF98-E522-98F5-4559FDB0C4CB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6096000" y="2597726"/>
            <a:ext cx="11627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74225F3-C4BE-5293-DB03-27E43A0728E2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6096000" y="2597726"/>
            <a:ext cx="1162774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B18AE75-BBAD-381C-3463-B1777C243F60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6096000" y="2597726"/>
            <a:ext cx="1162774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3B6E140-2C0A-60CB-8EF9-9956AAAA041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096000" y="1848198"/>
            <a:ext cx="1162774" cy="2837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4CD0FFB-2091-22D8-80D3-2222A2A0BFF2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6096000" y="2597726"/>
            <a:ext cx="1162774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6DC6EE-825B-E09C-F294-098117C791D7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6096000" y="3347255"/>
            <a:ext cx="1162774" cy="133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4259ABA-F76E-568D-9503-CC3DB7A5B179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6096000" y="4685612"/>
            <a:ext cx="1162774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4B607DA-F506-7031-1EDF-906F20C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17546" y="952923"/>
            <a:ext cx="2295066" cy="5377490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1BB1B94-8AC5-7E44-7A6B-0AE2C1B384D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554116" y="1843916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3F5CC5B-0EAD-49E2-A852-B8393D1DA217}"/>
              </a:ext>
            </a:extLst>
          </p:cNvPr>
          <p:cNvCxnSpPr>
            <a:cxnSpLocks/>
          </p:cNvCxnSpPr>
          <p:nvPr/>
        </p:nvCxnSpPr>
        <p:spPr>
          <a:xfrm>
            <a:off x="2572608" y="2595585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FD6C309-0B1E-F866-306B-42C62D45749A}"/>
              </a:ext>
            </a:extLst>
          </p:cNvPr>
          <p:cNvCxnSpPr>
            <a:cxnSpLocks/>
          </p:cNvCxnSpPr>
          <p:nvPr/>
        </p:nvCxnSpPr>
        <p:spPr>
          <a:xfrm>
            <a:off x="2572608" y="3345113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8623FB7-2B1B-10EA-EC72-C07EEEDB892F}"/>
              </a:ext>
            </a:extLst>
          </p:cNvPr>
          <p:cNvCxnSpPr>
            <a:cxnSpLocks/>
          </p:cNvCxnSpPr>
          <p:nvPr/>
        </p:nvCxnSpPr>
        <p:spPr>
          <a:xfrm>
            <a:off x="2557127" y="5444440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F552D84-6261-3158-3F34-659DE1025945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2576077" y="1848198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8A4076-2C51-6A77-1896-1870615DC3D5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2576077" y="1848198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37C79C-4D13-FA0B-E468-841644D2ED8B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>
            <a:off x="2576077" y="1848198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F6FCCAA-022B-2C0E-DF32-EDA53CCF42C2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2576077" y="1848198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325CA81-CC40-1D8F-B347-79EFF223C45A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576077" y="1848198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ABAFC9A-DECC-5757-001D-4839B7C07B77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576077" y="1848198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614D4A8-BF07-26B1-3D59-663C85AC4559}"/>
              </a:ext>
            </a:extLst>
          </p:cNvPr>
          <p:cNvCxnSpPr>
            <a:cxnSpLocks/>
          </p:cNvCxnSpPr>
          <p:nvPr/>
        </p:nvCxnSpPr>
        <p:spPr>
          <a:xfrm>
            <a:off x="2579088" y="2582504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4691661-F21E-84FD-4B75-8AAC1113A34A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2576077" y="2597726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FF6E9BE-31EB-1C5B-24B9-6A57290F024B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2576077" y="3347255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6803092-3FC9-FEDA-5A50-B2CBC720DCFD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2576077" y="2597726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86E0B73-419B-E9D4-04B7-20BDE756C04C}"/>
              </a:ext>
            </a:extLst>
          </p:cNvPr>
          <p:cNvSpPr txBox="1"/>
          <p:nvPr/>
        </p:nvSpPr>
        <p:spPr>
          <a:xfrm>
            <a:off x="3110863" y="2975956"/>
            <a:ext cx="111601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20DF57E-0B69-B8B3-12B6-49BC7619390B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2576077" y="3347255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05F347F-6515-8450-22AD-E4239B8A22CD}"/>
              </a:ext>
            </a:extLst>
          </p:cNvPr>
          <p:cNvCxnSpPr>
            <a:cxnSpLocks/>
          </p:cNvCxnSpPr>
          <p:nvPr/>
        </p:nvCxnSpPr>
        <p:spPr>
          <a:xfrm>
            <a:off x="7461183" y="1830333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C7B85AA-A2A1-8551-540A-5B83519ACDA7}"/>
              </a:ext>
            </a:extLst>
          </p:cNvPr>
          <p:cNvCxnSpPr>
            <a:cxnSpLocks/>
          </p:cNvCxnSpPr>
          <p:nvPr/>
        </p:nvCxnSpPr>
        <p:spPr>
          <a:xfrm>
            <a:off x="7479675" y="2582002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40D0F18-FD9E-75F0-F3B9-7F3910A9CA2E}"/>
              </a:ext>
            </a:extLst>
          </p:cNvPr>
          <p:cNvCxnSpPr>
            <a:cxnSpLocks/>
          </p:cNvCxnSpPr>
          <p:nvPr/>
        </p:nvCxnSpPr>
        <p:spPr>
          <a:xfrm>
            <a:off x="7479675" y="3331530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7156D02-83CC-E3D2-F38D-CD0E54CBCD1C}"/>
              </a:ext>
            </a:extLst>
          </p:cNvPr>
          <p:cNvCxnSpPr>
            <a:cxnSpLocks/>
          </p:cNvCxnSpPr>
          <p:nvPr/>
        </p:nvCxnSpPr>
        <p:spPr>
          <a:xfrm>
            <a:off x="7464194" y="5430857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0E1CE44-F028-D3B8-B162-D1368BC447B2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1FD4071-AC4F-8CCD-BB0B-27B8E84E13CE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A0B4A31-4A98-80E0-C9F9-6EBFEE5659EF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DA7E838-ECAB-F259-E11B-0A17AFCB8510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D917A4C-3551-4CEB-70C2-BF18AC7ED635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6ADA002-7486-3039-F3AD-FDD8D63CC775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621EB0D-9EB4-889C-79D8-C631C1A1931D}"/>
              </a:ext>
            </a:extLst>
          </p:cNvPr>
          <p:cNvCxnSpPr>
            <a:cxnSpLocks/>
          </p:cNvCxnSpPr>
          <p:nvPr/>
        </p:nvCxnSpPr>
        <p:spPr>
          <a:xfrm>
            <a:off x="7486155" y="2568921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26B9480-DBAA-7690-8E38-D936B433828F}"/>
              </a:ext>
            </a:extLst>
          </p:cNvPr>
          <p:cNvCxnSpPr>
            <a:cxnSpLocks/>
          </p:cNvCxnSpPr>
          <p:nvPr/>
        </p:nvCxnSpPr>
        <p:spPr>
          <a:xfrm>
            <a:off x="7483144" y="2584143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598BAD7-0EE1-D6E3-819D-77B1F69CCFB6}"/>
              </a:ext>
            </a:extLst>
          </p:cNvPr>
          <p:cNvCxnSpPr>
            <a:cxnSpLocks/>
          </p:cNvCxnSpPr>
          <p:nvPr/>
        </p:nvCxnSpPr>
        <p:spPr>
          <a:xfrm>
            <a:off x="7483144" y="3333672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A0DDD3A-0340-EFE7-EC73-5AB1511D3858}"/>
              </a:ext>
            </a:extLst>
          </p:cNvPr>
          <p:cNvCxnSpPr>
            <a:cxnSpLocks/>
          </p:cNvCxnSpPr>
          <p:nvPr/>
        </p:nvCxnSpPr>
        <p:spPr>
          <a:xfrm flipV="1">
            <a:off x="7483144" y="2584143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7AD1D7D-0B87-B649-6AED-FE280A692964}"/>
              </a:ext>
            </a:extLst>
          </p:cNvPr>
          <p:cNvSpPr txBox="1"/>
          <p:nvPr/>
        </p:nvSpPr>
        <p:spPr>
          <a:xfrm>
            <a:off x="8017930" y="2962373"/>
            <a:ext cx="111601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690839-CC5C-7EF5-90FC-435EE1F8201F}"/>
              </a:ext>
            </a:extLst>
          </p:cNvPr>
          <p:cNvCxnSpPr>
            <a:cxnSpLocks/>
          </p:cNvCxnSpPr>
          <p:nvPr/>
        </p:nvCxnSpPr>
        <p:spPr>
          <a:xfrm flipV="1">
            <a:off x="7483144" y="3333672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8C4DA4A9-1918-010B-DF5A-FDF45B3D5883}"/>
              </a:ext>
            </a:extLst>
          </p:cNvPr>
          <p:cNvSpPr/>
          <p:nvPr/>
        </p:nvSpPr>
        <p:spPr>
          <a:xfrm>
            <a:off x="765593" y="882532"/>
            <a:ext cx="914400" cy="54577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97C3C0A-C9FB-1DE8-4B4F-3703DFF6BF6F}"/>
              </a:ext>
            </a:extLst>
          </p:cNvPr>
          <p:cNvSpPr txBox="1"/>
          <p:nvPr/>
        </p:nvSpPr>
        <p:spPr>
          <a:xfrm>
            <a:off x="687464" y="63176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input_dim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AD6597F-9682-40DF-1DD7-2C516F12B317}"/>
              </a:ext>
            </a:extLst>
          </p:cNvPr>
          <p:cNvSpPr/>
          <p:nvPr/>
        </p:nvSpPr>
        <p:spPr>
          <a:xfrm>
            <a:off x="4273250" y="1263538"/>
            <a:ext cx="914400" cy="46202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CA48366-30A3-E6DB-2E37-EBE01A264C86}"/>
              </a:ext>
            </a:extLst>
          </p:cNvPr>
          <p:cNvSpPr txBox="1"/>
          <p:nvPr/>
        </p:nvSpPr>
        <p:spPr>
          <a:xfrm>
            <a:off x="4051439" y="595787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hidden_units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12D37E6-7A93-D4B2-F3E7-E89E66B0F596}"/>
              </a:ext>
            </a:extLst>
          </p:cNvPr>
          <p:cNvSpPr/>
          <p:nvPr/>
        </p:nvSpPr>
        <p:spPr>
          <a:xfrm>
            <a:off x="5539343" y="2186176"/>
            <a:ext cx="914400" cy="29549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0D5FC58-152A-5899-0364-F303EFA597BC}"/>
              </a:ext>
            </a:extLst>
          </p:cNvPr>
          <p:cNvSpPr txBox="1"/>
          <p:nvPr/>
        </p:nvSpPr>
        <p:spPr>
          <a:xfrm>
            <a:off x="5465917" y="5196799"/>
            <a:ext cx="120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latent_dim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3" name="Left Brace 222">
            <a:extLst>
              <a:ext uri="{FF2B5EF4-FFF2-40B4-BE49-F238E27FC236}">
                <a16:creationId xmlns:a16="http://schemas.microsoft.com/office/drawing/2014/main" id="{F8A5A9ED-5292-863A-5FA1-CF34F3314E91}"/>
              </a:ext>
            </a:extLst>
          </p:cNvPr>
          <p:cNvSpPr/>
          <p:nvPr/>
        </p:nvSpPr>
        <p:spPr>
          <a:xfrm rot="16200000">
            <a:off x="8275979" y="3444153"/>
            <a:ext cx="300757" cy="550902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1657FBE-9F25-39A6-57EA-C334C396C2D1}"/>
              </a:ext>
            </a:extLst>
          </p:cNvPr>
          <p:cNvSpPr txBox="1"/>
          <p:nvPr/>
        </p:nvSpPr>
        <p:spPr>
          <a:xfrm>
            <a:off x="7849115" y="6384386"/>
            <a:ext cx="12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num_layers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4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355</Words>
  <Application>Microsoft Macintosh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Variational Auto-encoders</vt:lpstr>
      <vt:lpstr>Auto-encoders vs PCA</vt:lpstr>
      <vt:lpstr>Autoencoder vs variational autoencoder</vt:lpstr>
      <vt:lpstr>Types of Generative models</vt:lpstr>
      <vt:lpstr>Example of generative models in Molecular Science</vt:lpstr>
      <vt:lpstr>Autoencoder vs variational autoencoder</vt:lpstr>
      <vt:lpstr>Background math</vt:lpstr>
      <vt:lpstr>VAE notebook</vt:lpstr>
      <vt:lpstr>PowerPoint Presentation</vt:lpstr>
      <vt:lpstr>Bead-Spring Polymer Model</vt:lpstr>
      <vt:lpstr>PowerPoint Presentation</vt:lpstr>
      <vt:lpstr>Considerations when generating molecules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Shuwen Yue</dc:creator>
  <cp:lastModifiedBy>Shuwen Yue</cp:lastModifiedBy>
  <cp:revision>44</cp:revision>
  <dcterms:created xsi:type="dcterms:W3CDTF">2024-06-23T23:35:44Z</dcterms:created>
  <dcterms:modified xsi:type="dcterms:W3CDTF">2024-07-25T12:25:27Z</dcterms:modified>
</cp:coreProperties>
</file>