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0.xml" ContentType="application/vnd.openxmlformats-officedocument.drawingml.chart+xml"/>
  <Override PartName="/ppt/charts/chart20.xml" ContentType="application/vnd.openxmlformats-officedocument.drawingml.chart+xml"/>
  <Override PartName="/ppt/charts/colors10.xml" ContentType="application/vnd.ms-office.chartcolorstyle+xml"/>
  <Override PartName="/ppt/charts/style10.xml" ContentType="application/vnd.ms-office.chartstyle+xml"/>
  <Override PartName="/ppt/charts/colors20.xml" ContentType="application/vnd.ms-office.chartcolorstyle+xml"/>
  <Override PartName="/ppt/charts/style20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957" r:id="rId2"/>
    <p:sldMasterId id="2147484192" r:id="rId3"/>
  </p:sldMasterIdLst>
  <p:notesMasterIdLst>
    <p:notesMasterId r:id="rId38"/>
  </p:notesMasterIdLst>
  <p:sldIdLst>
    <p:sldId id="304" r:id="rId4"/>
    <p:sldId id="624" r:id="rId5"/>
    <p:sldId id="625" r:id="rId6"/>
    <p:sldId id="626" r:id="rId7"/>
    <p:sldId id="627" r:id="rId8"/>
    <p:sldId id="648" r:id="rId9"/>
    <p:sldId id="649" r:id="rId10"/>
    <p:sldId id="651" r:id="rId11"/>
    <p:sldId id="652" r:id="rId12"/>
    <p:sldId id="623" r:id="rId13"/>
    <p:sldId id="653" r:id="rId14"/>
    <p:sldId id="654" r:id="rId15"/>
    <p:sldId id="655" r:id="rId16"/>
    <p:sldId id="628" r:id="rId17"/>
    <p:sldId id="629" r:id="rId18"/>
    <p:sldId id="630" r:id="rId19"/>
    <p:sldId id="631" r:id="rId20"/>
    <p:sldId id="632" r:id="rId21"/>
    <p:sldId id="633" r:id="rId22"/>
    <p:sldId id="634" r:id="rId23"/>
    <p:sldId id="635" r:id="rId24"/>
    <p:sldId id="636" r:id="rId25"/>
    <p:sldId id="637" r:id="rId26"/>
    <p:sldId id="638" r:id="rId27"/>
    <p:sldId id="639" r:id="rId28"/>
    <p:sldId id="656" r:id="rId29"/>
    <p:sldId id="640" r:id="rId30"/>
    <p:sldId id="641" r:id="rId31"/>
    <p:sldId id="642" r:id="rId32"/>
    <p:sldId id="643" r:id="rId33"/>
    <p:sldId id="644" r:id="rId34"/>
    <p:sldId id="645" r:id="rId35"/>
    <p:sldId id="646" r:id="rId36"/>
    <p:sldId id="647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0066"/>
    <a:srgbClr val="0033CC"/>
    <a:srgbClr val="FF3300"/>
    <a:srgbClr val="FFCC00"/>
    <a:srgbClr val="FF9933"/>
    <a:srgbClr val="FF9966"/>
    <a:srgbClr val="E5EA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21139D-9C5D-478D-BA55-535437ED46B6}" v="69" dt="2022-06-12T18:45:20.2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94660"/>
  </p:normalViewPr>
  <p:slideViewPr>
    <p:cSldViewPr>
      <p:cViewPr varScale="1">
        <p:scale>
          <a:sx n="78" d="100"/>
          <a:sy n="78" d="100"/>
        </p:scale>
        <p:origin x="160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microsoft.com/office/2016/11/relationships/changesInfo" Target="changesInfos/changesInfo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ik, Michael John" userId="0b8ad1db-7adb-4dec-a258-d0125149f021" providerId="ADAL" clId="{6C21139D-9C5D-478D-BA55-535437ED46B6}"/>
    <pc:docChg chg="custSel modSld">
      <pc:chgData name="Janik, Michael John" userId="0b8ad1db-7adb-4dec-a258-d0125149f021" providerId="ADAL" clId="{6C21139D-9C5D-478D-BA55-535437ED46B6}" dt="2022-06-12T18:45:37.540" v="765" actId="14100"/>
      <pc:docMkLst>
        <pc:docMk/>
      </pc:docMkLst>
      <pc:sldChg chg="addSp delSp modSp mod">
        <pc:chgData name="Janik, Michael John" userId="0b8ad1db-7adb-4dec-a258-d0125149f021" providerId="ADAL" clId="{6C21139D-9C5D-478D-BA55-535437ED46B6}" dt="2022-06-12T18:40:08.791" v="357" actId="1076"/>
        <pc:sldMkLst>
          <pc:docMk/>
          <pc:sldMk cId="0" sldId="304"/>
        </pc:sldMkLst>
        <pc:spChg chg="add mod">
          <ac:chgData name="Janik, Michael John" userId="0b8ad1db-7adb-4dec-a258-d0125149f021" providerId="ADAL" clId="{6C21139D-9C5D-478D-BA55-535437ED46B6}" dt="2022-06-12T18:39:01.922" v="352" actId="403"/>
          <ac:spMkLst>
            <pc:docMk/>
            <pc:sldMk cId="0" sldId="304"/>
            <ac:spMk id="6" creationId="{68560B3C-4237-BA82-1DCA-420A9DE3A1B1}"/>
          </ac:spMkLst>
        </pc:spChg>
        <pc:spChg chg="mod">
          <ac:chgData name="Janik, Michael John" userId="0b8ad1db-7adb-4dec-a258-d0125149f021" providerId="ADAL" clId="{6C21139D-9C5D-478D-BA55-535437ED46B6}" dt="2022-06-12T18:37:50.430" v="141" actId="1076"/>
          <ac:spMkLst>
            <pc:docMk/>
            <pc:sldMk cId="0" sldId="304"/>
            <ac:spMk id="45059" creationId="{00000000-0000-0000-0000-000000000000}"/>
          </ac:spMkLst>
        </pc:spChg>
        <pc:spChg chg="mod">
          <ac:chgData name="Janik, Michael John" userId="0b8ad1db-7adb-4dec-a258-d0125149f021" providerId="ADAL" clId="{6C21139D-9C5D-478D-BA55-535437ED46B6}" dt="2022-06-12T18:40:08.791" v="357" actId="1076"/>
          <ac:spMkLst>
            <pc:docMk/>
            <pc:sldMk cId="0" sldId="304"/>
            <ac:spMk id="45060" creationId="{00000000-0000-0000-0000-000000000000}"/>
          </ac:spMkLst>
        </pc:spChg>
        <pc:picChg chg="del mod">
          <ac:chgData name="Janik, Michael John" userId="0b8ad1db-7adb-4dec-a258-d0125149f021" providerId="ADAL" clId="{6C21139D-9C5D-478D-BA55-535437ED46B6}" dt="2022-06-12T18:37:51.520" v="142" actId="478"/>
          <ac:picMkLst>
            <pc:docMk/>
            <pc:sldMk cId="0" sldId="304"/>
            <ac:picMk id="5" creationId="{00000000-0000-0000-0000-000000000000}"/>
          </ac:picMkLst>
        </pc:picChg>
        <pc:picChg chg="add mod">
          <ac:chgData name="Janik, Michael John" userId="0b8ad1db-7adb-4dec-a258-d0125149f021" providerId="ADAL" clId="{6C21139D-9C5D-478D-BA55-535437ED46B6}" dt="2022-06-12T18:40:00.793" v="356" actId="1076"/>
          <ac:picMkLst>
            <pc:docMk/>
            <pc:sldMk cId="0" sldId="304"/>
            <ac:picMk id="5122" creationId="{10E124D1-6989-1AFE-9E9E-817573448BB3}"/>
          </ac:picMkLst>
        </pc:picChg>
      </pc:sldChg>
      <pc:sldChg chg="addSp delSp modSp mod">
        <pc:chgData name="Janik, Michael John" userId="0b8ad1db-7adb-4dec-a258-d0125149f021" providerId="ADAL" clId="{6C21139D-9C5D-478D-BA55-535437ED46B6}" dt="2022-06-12T18:37:27.601" v="138" actId="1076"/>
        <pc:sldMkLst>
          <pc:docMk/>
          <pc:sldMk cId="3847549952" sldId="623"/>
        </pc:sldMkLst>
        <pc:spChg chg="del">
          <ac:chgData name="Janik, Michael John" userId="0b8ad1db-7adb-4dec-a258-d0125149f021" providerId="ADAL" clId="{6C21139D-9C5D-478D-BA55-535437ED46B6}" dt="2022-06-12T18:37:23.400" v="135" actId="478"/>
          <ac:spMkLst>
            <pc:docMk/>
            <pc:sldMk cId="3847549952" sldId="623"/>
            <ac:spMk id="2" creationId="{1F7D98C4-D607-2CC7-7C22-0294023CCD75}"/>
          </ac:spMkLst>
        </pc:spChg>
        <pc:picChg chg="add mod">
          <ac:chgData name="Janik, Michael John" userId="0b8ad1db-7adb-4dec-a258-d0125149f021" providerId="ADAL" clId="{6C21139D-9C5D-478D-BA55-535437ED46B6}" dt="2022-06-12T18:37:27.601" v="138" actId="1076"/>
          <ac:picMkLst>
            <pc:docMk/>
            <pc:sldMk cId="3847549952" sldId="623"/>
            <ac:picMk id="4098" creationId="{547C509C-CBEC-534B-1D36-BD634D18CA33}"/>
          </ac:picMkLst>
        </pc:picChg>
      </pc:sldChg>
      <pc:sldChg chg="addSp modSp mod">
        <pc:chgData name="Janik, Michael John" userId="0b8ad1db-7adb-4dec-a258-d0125149f021" providerId="ADAL" clId="{6C21139D-9C5D-478D-BA55-535437ED46B6}" dt="2022-06-12T18:45:06.229" v="685" actId="20577"/>
        <pc:sldMkLst>
          <pc:docMk/>
          <pc:sldMk cId="182111433" sldId="638"/>
        </pc:sldMkLst>
        <pc:spChg chg="mod">
          <ac:chgData name="Janik, Michael John" userId="0b8ad1db-7adb-4dec-a258-d0125149f021" providerId="ADAL" clId="{6C21139D-9C5D-478D-BA55-535437ED46B6}" dt="2022-06-12T18:44:14.705" v="577" actId="20577"/>
          <ac:spMkLst>
            <pc:docMk/>
            <pc:sldMk cId="182111433" sldId="638"/>
            <ac:spMk id="2" creationId="{00000000-0000-0000-0000-000000000000}"/>
          </ac:spMkLst>
        </pc:spChg>
        <pc:spChg chg="add mod">
          <ac:chgData name="Janik, Michael John" userId="0b8ad1db-7adb-4dec-a258-d0125149f021" providerId="ADAL" clId="{6C21139D-9C5D-478D-BA55-535437ED46B6}" dt="2022-06-12T18:45:06.229" v="685" actId="20577"/>
          <ac:spMkLst>
            <pc:docMk/>
            <pc:sldMk cId="182111433" sldId="638"/>
            <ac:spMk id="8" creationId="{A378F1B1-73D6-E0CB-5CA1-A0E3678915B5}"/>
          </ac:spMkLst>
        </pc:spChg>
        <pc:picChg chg="mod">
          <ac:chgData name="Janik, Michael John" userId="0b8ad1db-7adb-4dec-a258-d0125149f021" providerId="ADAL" clId="{6C21139D-9C5D-478D-BA55-535437ED46B6}" dt="2022-06-12T18:44:11.693" v="569" actId="1076"/>
          <ac:picMkLst>
            <pc:docMk/>
            <pc:sldMk cId="182111433" sldId="638"/>
            <ac:picMk id="3" creationId="{00000000-0000-0000-0000-000000000000}"/>
          </ac:picMkLst>
        </pc:picChg>
      </pc:sldChg>
      <pc:sldChg chg="addSp modSp mod">
        <pc:chgData name="Janik, Michael John" userId="0b8ad1db-7adb-4dec-a258-d0125149f021" providerId="ADAL" clId="{6C21139D-9C5D-478D-BA55-535437ED46B6}" dt="2022-06-12T18:45:37.540" v="765" actId="14100"/>
        <pc:sldMkLst>
          <pc:docMk/>
          <pc:sldMk cId="190763930" sldId="643"/>
        </pc:sldMkLst>
        <pc:spChg chg="add mod">
          <ac:chgData name="Janik, Michael John" userId="0b8ad1db-7adb-4dec-a258-d0125149f021" providerId="ADAL" clId="{6C21139D-9C5D-478D-BA55-535437ED46B6}" dt="2022-06-12T18:45:37.540" v="765" actId="14100"/>
          <ac:spMkLst>
            <pc:docMk/>
            <pc:sldMk cId="190763930" sldId="643"/>
            <ac:spMk id="5" creationId="{4E311DEF-CA72-B47E-04FC-B9E4501F7E89}"/>
          </ac:spMkLst>
        </pc:spChg>
      </pc:sldChg>
      <pc:sldChg chg="addSp modSp mod">
        <pc:chgData name="Janik, Michael John" userId="0b8ad1db-7adb-4dec-a258-d0125149f021" providerId="ADAL" clId="{6C21139D-9C5D-478D-BA55-535437ED46B6}" dt="2022-06-12T18:33:38.608" v="134" actId="1076"/>
        <pc:sldMkLst>
          <pc:docMk/>
          <pc:sldMk cId="2444345123" sldId="647"/>
        </pc:sldMkLst>
        <pc:picChg chg="add mod">
          <ac:chgData name="Janik, Michael John" userId="0b8ad1db-7adb-4dec-a258-d0125149f021" providerId="ADAL" clId="{6C21139D-9C5D-478D-BA55-535437ED46B6}" dt="2022-06-12T18:33:38.608" v="134" actId="1076"/>
          <ac:picMkLst>
            <pc:docMk/>
            <pc:sldMk cId="2444345123" sldId="647"/>
            <ac:picMk id="3" creationId="{7CA43585-2E6A-8699-E3D6-DF10F41589A5}"/>
          </ac:picMkLst>
        </pc:picChg>
      </pc:sldChg>
      <pc:sldChg chg="addSp delSp modSp mod">
        <pc:chgData name="Janik, Michael John" userId="0b8ad1db-7adb-4dec-a258-d0125149f021" providerId="ADAL" clId="{6C21139D-9C5D-478D-BA55-535437ED46B6}" dt="2022-06-12T18:16:53.880" v="104" actId="1076"/>
        <pc:sldMkLst>
          <pc:docMk/>
          <pc:sldMk cId="4247933276" sldId="649"/>
        </pc:sldMkLst>
        <pc:spChg chg="add mod">
          <ac:chgData name="Janik, Michael John" userId="0b8ad1db-7adb-4dec-a258-d0125149f021" providerId="ADAL" clId="{6C21139D-9C5D-478D-BA55-535437ED46B6}" dt="2022-06-12T18:11:57.487" v="4" actId="14100"/>
          <ac:spMkLst>
            <pc:docMk/>
            <pc:sldMk cId="4247933276" sldId="649"/>
            <ac:spMk id="2" creationId="{BF4C9FD6-AA9F-F5EE-3057-E978DF27BAE9}"/>
          </ac:spMkLst>
        </pc:spChg>
        <pc:spChg chg="add mod">
          <ac:chgData name="Janik, Michael John" userId="0b8ad1db-7adb-4dec-a258-d0125149f021" providerId="ADAL" clId="{6C21139D-9C5D-478D-BA55-535437ED46B6}" dt="2022-06-12T18:12:17.469" v="8" actId="14100"/>
          <ac:spMkLst>
            <pc:docMk/>
            <pc:sldMk cId="4247933276" sldId="649"/>
            <ac:spMk id="3" creationId="{C59A792D-DDAB-6553-680F-824B58548E9A}"/>
          </ac:spMkLst>
        </pc:spChg>
        <pc:spChg chg="add del mod">
          <ac:chgData name="Janik, Michael John" userId="0b8ad1db-7adb-4dec-a258-d0125149f021" providerId="ADAL" clId="{6C21139D-9C5D-478D-BA55-535437ED46B6}" dt="2022-06-12T18:14:14.673" v="26" actId="478"/>
          <ac:spMkLst>
            <pc:docMk/>
            <pc:sldMk cId="4247933276" sldId="649"/>
            <ac:spMk id="4" creationId="{F89CE344-EC6E-4EC4-316B-7F192DF572B8}"/>
          </ac:spMkLst>
        </pc:spChg>
        <pc:spChg chg="add mod">
          <ac:chgData name="Janik, Michael John" userId="0b8ad1db-7adb-4dec-a258-d0125149f021" providerId="ADAL" clId="{6C21139D-9C5D-478D-BA55-535437ED46B6}" dt="2022-06-12T18:16:53.880" v="104" actId="1076"/>
          <ac:spMkLst>
            <pc:docMk/>
            <pc:sldMk cId="4247933276" sldId="649"/>
            <ac:spMk id="5" creationId="{1AF5F996-CDDD-2701-C665-E1D75129D189}"/>
          </ac:spMkLst>
        </pc:spChg>
        <pc:spChg chg="del">
          <ac:chgData name="Janik, Michael John" userId="0b8ad1db-7adb-4dec-a258-d0125149f021" providerId="ADAL" clId="{6C21139D-9C5D-478D-BA55-535437ED46B6}" dt="2022-06-12T18:11:32.812" v="0" actId="478"/>
          <ac:spMkLst>
            <pc:docMk/>
            <pc:sldMk cId="4247933276" sldId="649"/>
            <ac:spMk id="63493" creationId="{00000000-0000-0000-0000-000000000000}"/>
          </ac:spMkLst>
        </pc:spChg>
        <pc:picChg chg="add del mod">
          <ac:chgData name="Janik, Michael John" userId="0b8ad1db-7adb-4dec-a258-d0125149f021" providerId="ADAL" clId="{6C21139D-9C5D-478D-BA55-535437ED46B6}" dt="2022-06-12T18:13:33.270" v="13" actId="478"/>
          <ac:picMkLst>
            <pc:docMk/>
            <pc:sldMk cId="4247933276" sldId="649"/>
            <ac:picMk id="1026" creationId="{CF1C17ED-74AA-E61F-D289-9D99C0E8FE60}"/>
          </ac:picMkLst>
        </pc:picChg>
        <pc:picChg chg="add mod">
          <ac:chgData name="Janik, Michael John" userId="0b8ad1db-7adb-4dec-a258-d0125149f021" providerId="ADAL" clId="{6C21139D-9C5D-478D-BA55-535437ED46B6}" dt="2022-06-12T18:15:39.086" v="37" actId="14100"/>
          <ac:picMkLst>
            <pc:docMk/>
            <pc:sldMk cId="4247933276" sldId="649"/>
            <ac:picMk id="1028" creationId="{445CB4ED-0ECC-1E57-75AB-A2A9C3741794}"/>
          </ac:picMkLst>
        </pc:picChg>
        <pc:picChg chg="add mod">
          <ac:chgData name="Janik, Michael John" userId="0b8ad1db-7adb-4dec-a258-d0125149f021" providerId="ADAL" clId="{6C21139D-9C5D-478D-BA55-535437ED46B6}" dt="2022-06-12T18:15:56.492" v="40" actId="732"/>
          <ac:picMkLst>
            <pc:docMk/>
            <pc:sldMk cId="4247933276" sldId="649"/>
            <ac:picMk id="1030" creationId="{A6994EDA-0DE9-084B-40CA-AAE5F26A7D29}"/>
          </ac:picMkLst>
        </pc:picChg>
        <pc:picChg chg="add mod">
          <ac:chgData name="Janik, Michael John" userId="0b8ad1db-7adb-4dec-a258-d0125149f021" providerId="ADAL" clId="{6C21139D-9C5D-478D-BA55-535437ED46B6}" dt="2022-06-12T18:16:28.134" v="43" actId="1076"/>
          <ac:picMkLst>
            <pc:docMk/>
            <pc:sldMk cId="4247933276" sldId="649"/>
            <ac:picMk id="1032" creationId="{7EDFB213-8F2E-A0FB-FAA2-FEDA578AB8BF}"/>
          </ac:picMkLst>
        </pc:picChg>
        <pc:picChg chg="add mod">
          <ac:chgData name="Janik, Michael John" userId="0b8ad1db-7adb-4dec-a258-d0125149f021" providerId="ADAL" clId="{6C21139D-9C5D-478D-BA55-535437ED46B6}" dt="2022-06-12T18:16:03.612" v="42" actId="1076"/>
          <ac:picMkLst>
            <pc:docMk/>
            <pc:sldMk cId="4247933276" sldId="649"/>
            <ac:picMk id="1034" creationId="{B542E6A3-D5E9-ADAF-5CB3-04703993806D}"/>
          </ac:picMkLst>
        </pc:picChg>
      </pc:sldChg>
      <pc:sldChg chg="addSp modSp mod modAnim">
        <pc:chgData name="Janik, Michael John" userId="0b8ad1db-7adb-4dec-a258-d0125149f021" providerId="ADAL" clId="{6C21139D-9C5D-478D-BA55-535437ED46B6}" dt="2022-06-12T18:21:30.972" v="113" actId="1076"/>
        <pc:sldMkLst>
          <pc:docMk/>
          <pc:sldMk cId="2769342113" sldId="651"/>
        </pc:sldMkLst>
        <pc:spChg chg="mod">
          <ac:chgData name="Janik, Michael John" userId="0b8ad1db-7adb-4dec-a258-d0125149f021" providerId="ADAL" clId="{6C21139D-9C5D-478D-BA55-535437ED46B6}" dt="2022-06-12T18:18:45.630" v="107" actId="1076"/>
          <ac:spMkLst>
            <pc:docMk/>
            <pc:sldMk cId="2769342113" sldId="651"/>
            <ac:spMk id="6" creationId="{9244821A-3253-FD8A-69CD-07313DD80335}"/>
          </ac:spMkLst>
        </pc:spChg>
        <pc:spChg chg="mod">
          <ac:chgData name="Janik, Michael John" userId="0b8ad1db-7adb-4dec-a258-d0125149f021" providerId="ADAL" clId="{6C21139D-9C5D-478D-BA55-535437ED46B6}" dt="2022-06-12T18:18:54.818" v="109" actId="1076"/>
          <ac:spMkLst>
            <pc:docMk/>
            <pc:sldMk cId="2769342113" sldId="651"/>
            <ac:spMk id="63493" creationId="{00000000-0000-0000-0000-000000000000}"/>
          </ac:spMkLst>
        </pc:spChg>
        <pc:picChg chg="add mod">
          <ac:chgData name="Janik, Michael John" userId="0b8ad1db-7adb-4dec-a258-d0125149f021" providerId="ADAL" clId="{6C21139D-9C5D-478D-BA55-535437ED46B6}" dt="2022-06-12T18:18:56.864" v="110" actId="1076"/>
          <ac:picMkLst>
            <pc:docMk/>
            <pc:sldMk cId="2769342113" sldId="651"/>
            <ac:picMk id="7" creationId="{777861A6-7244-1D20-AD5F-434FDCB909EF}"/>
          </ac:picMkLst>
        </pc:picChg>
        <pc:picChg chg="add mod">
          <ac:chgData name="Janik, Michael John" userId="0b8ad1db-7adb-4dec-a258-d0125149f021" providerId="ADAL" clId="{6C21139D-9C5D-478D-BA55-535437ED46B6}" dt="2022-06-12T18:21:30.972" v="113" actId="1076"/>
          <ac:picMkLst>
            <pc:docMk/>
            <pc:sldMk cId="2769342113" sldId="651"/>
            <ac:picMk id="2050" creationId="{BD224F64-8ACA-7924-4377-BCA9AE8BB296}"/>
          </ac:picMkLst>
        </pc:picChg>
      </pc:sldChg>
      <pc:sldChg chg="addSp delSp modSp mod">
        <pc:chgData name="Janik, Michael John" userId="0b8ad1db-7adb-4dec-a258-d0125149f021" providerId="ADAL" clId="{6C21139D-9C5D-478D-BA55-535437ED46B6}" dt="2022-06-12T18:22:39.432" v="123" actId="1076"/>
        <pc:sldMkLst>
          <pc:docMk/>
          <pc:sldMk cId="139277593" sldId="652"/>
        </pc:sldMkLst>
        <pc:spChg chg="add del">
          <ac:chgData name="Janik, Michael John" userId="0b8ad1db-7adb-4dec-a258-d0125149f021" providerId="ADAL" clId="{6C21139D-9C5D-478D-BA55-535437ED46B6}" dt="2022-06-12T18:22:19.301" v="116"/>
          <ac:spMkLst>
            <pc:docMk/>
            <pc:sldMk cId="139277593" sldId="652"/>
            <ac:spMk id="2" creationId="{72C3CE71-0B39-4EB1-7BEC-22F88A5E7E15}"/>
          </ac:spMkLst>
        </pc:spChg>
        <pc:spChg chg="mod">
          <ac:chgData name="Janik, Michael John" userId="0b8ad1db-7adb-4dec-a258-d0125149f021" providerId="ADAL" clId="{6C21139D-9C5D-478D-BA55-535437ED46B6}" dt="2022-06-12T18:22:29.738" v="119" actId="1076"/>
          <ac:spMkLst>
            <pc:docMk/>
            <pc:sldMk cId="139277593" sldId="652"/>
            <ac:spMk id="63493" creationId="{00000000-0000-0000-0000-000000000000}"/>
          </ac:spMkLst>
        </pc:spChg>
        <pc:picChg chg="add mod">
          <ac:chgData name="Janik, Michael John" userId="0b8ad1db-7adb-4dec-a258-d0125149f021" providerId="ADAL" clId="{6C21139D-9C5D-478D-BA55-535437ED46B6}" dt="2022-06-12T18:22:39.432" v="123" actId="1076"/>
          <ac:picMkLst>
            <pc:docMk/>
            <pc:sldMk cId="139277593" sldId="652"/>
            <ac:picMk id="3" creationId="{AC0AF434-7C47-4FA1-9031-AD5F15782E95}"/>
          </ac:picMkLst>
        </pc:picChg>
        <pc:picChg chg="mod">
          <ac:chgData name="Janik, Michael John" userId="0b8ad1db-7adb-4dec-a258-d0125149f021" providerId="ADAL" clId="{6C21139D-9C5D-478D-BA55-535437ED46B6}" dt="2022-06-12T18:22:35.901" v="122" actId="1076"/>
          <ac:picMkLst>
            <pc:docMk/>
            <pc:sldMk cId="139277593" sldId="652"/>
            <ac:picMk id="7" creationId="{A6249419-5C8F-29FD-A13E-D5FB336B40C2}"/>
          </ac:picMkLst>
        </pc:picChg>
      </pc:sldChg>
      <pc:sldChg chg="addSp delSp modSp mod">
        <pc:chgData name="Janik, Michael John" userId="0b8ad1db-7adb-4dec-a258-d0125149f021" providerId="ADAL" clId="{6C21139D-9C5D-478D-BA55-535437ED46B6}" dt="2022-06-12T18:43:34.553" v="510" actId="20577"/>
        <pc:sldMkLst>
          <pc:docMk/>
          <pc:sldMk cId="1343151548" sldId="654"/>
        </pc:sldMkLst>
        <pc:spChg chg="add mod">
          <ac:chgData name="Janik, Michael John" userId="0b8ad1db-7adb-4dec-a258-d0125149f021" providerId="ADAL" clId="{6C21139D-9C5D-478D-BA55-535437ED46B6}" dt="2022-06-12T18:42:46.467" v="362" actId="14100"/>
          <ac:spMkLst>
            <pc:docMk/>
            <pc:sldMk cId="1343151548" sldId="654"/>
            <ac:spMk id="6" creationId="{E2DF75D7-B895-7373-AD42-986A1E71AABA}"/>
          </ac:spMkLst>
        </pc:spChg>
        <pc:spChg chg="add mod">
          <ac:chgData name="Janik, Michael John" userId="0b8ad1db-7adb-4dec-a258-d0125149f021" providerId="ADAL" clId="{6C21139D-9C5D-478D-BA55-535437ED46B6}" dt="2022-06-12T18:43:34.553" v="510" actId="20577"/>
          <ac:spMkLst>
            <pc:docMk/>
            <pc:sldMk cId="1343151548" sldId="654"/>
            <ac:spMk id="7" creationId="{20E46AB3-5BC8-DEC1-AA1E-3B64008EC77E}"/>
          </ac:spMkLst>
        </pc:spChg>
        <pc:spChg chg="del">
          <ac:chgData name="Janik, Michael John" userId="0b8ad1db-7adb-4dec-a258-d0125149f021" providerId="ADAL" clId="{6C21139D-9C5D-478D-BA55-535437ED46B6}" dt="2022-06-12T18:31:29.840" v="124" actId="478"/>
          <ac:spMkLst>
            <pc:docMk/>
            <pc:sldMk cId="1343151548" sldId="654"/>
            <ac:spMk id="63493" creationId="{00000000-0000-0000-0000-000000000000}"/>
          </ac:spMkLst>
        </pc:spChg>
        <pc:picChg chg="add mod">
          <ac:chgData name="Janik, Michael John" userId="0b8ad1db-7adb-4dec-a258-d0125149f021" providerId="ADAL" clId="{6C21139D-9C5D-478D-BA55-535437ED46B6}" dt="2022-06-12T18:32:46.047" v="129" actId="1076"/>
          <ac:picMkLst>
            <pc:docMk/>
            <pc:sldMk cId="1343151548" sldId="654"/>
            <ac:picMk id="3" creationId="{55CBF70A-49BC-12D5-3361-3277AE67A79B}"/>
          </ac:picMkLst>
        </pc:picChg>
        <pc:picChg chg="add mod">
          <ac:chgData name="Janik, Michael John" userId="0b8ad1db-7adb-4dec-a258-d0125149f021" providerId="ADAL" clId="{6C21139D-9C5D-478D-BA55-535437ED46B6}" dt="2022-06-12T18:42:25.637" v="359" actId="1076"/>
          <ac:picMkLst>
            <pc:docMk/>
            <pc:sldMk cId="1343151548" sldId="654"/>
            <ac:picMk id="5" creationId="{22E4F26B-37E2-F32A-6D77-AD266C1D0D85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Sheet1!$C$7:$C$12</c:f>
              <c:numCache>
                <c:formatCode>General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xVal>
          <c:yVal>
            <c:numRef>
              <c:f>Sheet1!$D$7:$D$12</c:f>
              <c:numCache>
                <c:formatCode>General</c:formatCode>
                <c:ptCount val="6"/>
                <c:pt idx="0">
                  <c:v>-1</c:v>
                </c:pt>
                <c:pt idx="1">
                  <c:v>-0.80901699437494745</c:v>
                </c:pt>
                <c:pt idx="2">
                  <c:v>-0.30901699437494745</c:v>
                </c:pt>
                <c:pt idx="3">
                  <c:v>0.30901699437494734</c:v>
                </c:pt>
                <c:pt idx="4">
                  <c:v>0.80901699437494734</c:v>
                </c:pt>
                <c:pt idx="5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3C0-47C2-843E-3F625961C8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8032688"/>
        <c:axId val="1588033776"/>
      </c:scatterChart>
      <c:valAx>
        <c:axId val="1588032688"/>
        <c:scaling>
          <c:orientation val="minMax"/>
          <c:max val="0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8033776"/>
        <c:crosses val="autoZero"/>
        <c:crossBetween val="midCat"/>
        <c:majorUnit val="0.5"/>
      </c:valAx>
      <c:valAx>
        <c:axId val="1588033776"/>
        <c:scaling>
          <c:orientation val="minMax"/>
          <c:max val="1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80326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Sheet1!$C$7:$C$12</c:f>
              <c:numCache>
                <c:formatCode>General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xVal>
          <c:yVal>
            <c:numRef>
              <c:f>Sheet1!$D$7:$D$12</c:f>
              <c:numCache>
                <c:formatCode>General</c:formatCode>
                <c:ptCount val="6"/>
                <c:pt idx="0">
                  <c:v>-1</c:v>
                </c:pt>
                <c:pt idx="1">
                  <c:v>-0.80901699437494745</c:v>
                </c:pt>
                <c:pt idx="2">
                  <c:v>-0.30901699437494745</c:v>
                </c:pt>
                <c:pt idx="3">
                  <c:v>0.30901699437494734</c:v>
                </c:pt>
                <c:pt idx="4">
                  <c:v>0.80901699437494734</c:v>
                </c:pt>
                <c:pt idx="5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9741840"/>
        <c:axId val="299755984"/>
      </c:scatterChart>
      <c:valAx>
        <c:axId val="299741840"/>
        <c:scaling>
          <c:orientation val="minMax"/>
          <c:max val="0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755984"/>
        <c:crosses val="autoZero"/>
        <c:crossBetween val="midCat"/>
        <c:majorUnit val="0.5"/>
      </c:valAx>
      <c:valAx>
        <c:axId val="299755984"/>
        <c:scaling>
          <c:orientation val="minMax"/>
          <c:max val="1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74184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934313787462086E-2"/>
          <c:y val="4.5911102040628531E-2"/>
          <c:w val="0.93741007117167019"/>
          <c:h val="0.94574142486107526"/>
        </c:manualLayout>
      </c:layout>
      <c:scatterChart>
        <c:scatterStyle val="smoothMarker"/>
        <c:varyColors val="0"/>
        <c:ser>
          <c:idx val="0"/>
          <c:order val="0"/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Sheet1!$C$7:$C$12</c:f>
              <c:numCache>
                <c:formatCode>General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xVal>
          <c:yVal>
            <c:numRef>
              <c:f>Sheet1!$D$7:$D$12</c:f>
              <c:numCache>
                <c:formatCode>General</c:formatCode>
                <c:ptCount val="6"/>
                <c:pt idx="0">
                  <c:v>-1</c:v>
                </c:pt>
                <c:pt idx="1">
                  <c:v>-0.80901699437494745</c:v>
                </c:pt>
                <c:pt idx="2">
                  <c:v>-0.30901699437494745</c:v>
                </c:pt>
                <c:pt idx="3">
                  <c:v>0.30901699437494734</c:v>
                </c:pt>
                <c:pt idx="4">
                  <c:v>0.80901699437494734</c:v>
                </c:pt>
                <c:pt idx="5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34A-43E6-99D6-E1BE955D96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9448528"/>
        <c:axId val="1489444720"/>
      </c:scatterChart>
      <c:valAx>
        <c:axId val="1489448528"/>
        <c:scaling>
          <c:orientation val="minMax"/>
          <c:max val="0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9444720"/>
        <c:crosses val="autoZero"/>
        <c:crossBetween val="midCat"/>
        <c:majorUnit val="0.5"/>
      </c:valAx>
      <c:valAx>
        <c:axId val="1489444720"/>
        <c:scaling>
          <c:orientation val="minMax"/>
          <c:max val="1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944852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934313787462086E-2"/>
          <c:y val="4.5911102040628531E-2"/>
          <c:w val="0.93741007117167019"/>
          <c:h val="0.94574142486107526"/>
        </c:manualLayout>
      </c:layout>
      <c:scatterChart>
        <c:scatterStyle val="smoothMarker"/>
        <c:varyColors val="0"/>
        <c:ser>
          <c:idx val="0"/>
          <c:order val="0"/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Sheet1!$C$7:$C$12</c:f>
              <c:numCache>
                <c:formatCode>General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xVal>
          <c:yVal>
            <c:numRef>
              <c:f>Sheet1!$D$7:$D$12</c:f>
              <c:numCache>
                <c:formatCode>General</c:formatCode>
                <c:ptCount val="6"/>
                <c:pt idx="0">
                  <c:v>-1</c:v>
                </c:pt>
                <c:pt idx="1">
                  <c:v>-0.80901699437494745</c:v>
                </c:pt>
                <c:pt idx="2">
                  <c:v>-0.30901699437494745</c:v>
                </c:pt>
                <c:pt idx="3">
                  <c:v>0.30901699437494734</c:v>
                </c:pt>
                <c:pt idx="4">
                  <c:v>0.80901699437494734</c:v>
                </c:pt>
                <c:pt idx="5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9744016"/>
        <c:axId val="299742928"/>
      </c:scatterChart>
      <c:valAx>
        <c:axId val="299744016"/>
        <c:scaling>
          <c:orientation val="minMax"/>
          <c:max val="0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742928"/>
        <c:crosses val="autoZero"/>
        <c:crossBetween val="midCat"/>
        <c:majorUnit val="0.5"/>
      </c:valAx>
      <c:valAx>
        <c:axId val="299742928"/>
        <c:scaling>
          <c:orientation val="minMax"/>
          <c:max val="1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744016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Sheet1!$C$20:$C$25</c:f>
              <c:numCache>
                <c:formatCode>General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xVal>
          <c:yVal>
            <c:numRef>
              <c:f>Sheet1!$D$20:$D$25</c:f>
              <c:numCache>
                <c:formatCode>General</c:formatCode>
                <c:ptCount val="6"/>
                <c:pt idx="0">
                  <c:v>-2</c:v>
                </c:pt>
                <c:pt idx="1">
                  <c:v>-1.9021130325903071</c:v>
                </c:pt>
                <c:pt idx="2">
                  <c:v>-1.6180339887498949</c:v>
                </c:pt>
                <c:pt idx="3">
                  <c:v>-1.1755705045849463</c:v>
                </c:pt>
                <c:pt idx="4">
                  <c:v>-0.6180339887498949</c:v>
                </c:pt>
                <c:pt idx="5">
                  <c:v>-1.22514845490862E-16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88F-4E4F-8807-E7795CBA0B71}"/>
            </c:ext>
          </c:extLst>
        </c:ser>
        <c:ser>
          <c:idx val="1"/>
          <c:order val="1"/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Sheet1!$C$20:$C$25</c:f>
              <c:numCache>
                <c:formatCode>General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xVal>
          <c:yVal>
            <c:numRef>
              <c:f>Sheet1!$E$20:$E$25</c:f>
              <c:numCache>
                <c:formatCode>General</c:formatCode>
                <c:ptCount val="6"/>
                <c:pt idx="0">
                  <c:v>2</c:v>
                </c:pt>
                <c:pt idx="1">
                  <c:v>1.9021130325903071</c:v>
                </c:pt>
                <c:pt idx="2">
                  <c:v>1.6180339887498949</c:v>
                </c:pt>
                <c:pt idx="3">
                  <c:v>1.1755705045849463</c:v>
                </c:pt>
                <c:pt idx="4">
                  <c:v>0.6180339887498949</c:v>
                </c:pt>
                <c:pt idx="5">
                  <c:v>1.22514845490862E-16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88F-4E4F-8807-E7795CBA0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8037584"/>
        <c:axId val="1489439824"/>
      </c:scatterChart>
      <c:valAx>
        <c:axId val="1588037584"/>
        <c:scaling>
          <c:orientation val="minMax"/>
          <c:max val="0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9439824"/>
        <c:crosses val="autoZero"/>
        <c:crossBetween val="midCat"/>
        <c:majorUnit val="0.5"/>
      </c:valAx>
      <c:valAx>
        <c:axId val="1489439824"/>
        <c:scaling>
          <c:orientation val="minMax"/>
          <c:max val="2"/>
          <c:min val="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8037584"/>
        <c:crosses val="autoZero"/>
        <c:crossBetween val="midCat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C775FA2-C2B0-4B10-BA13-769264E657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04682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8E03C3-941F-4F37-9021-E4DF24DB03D4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5256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05921-0CCF-4E34-B2FE-3F5080DD41E3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698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05921-0CCF-4E34-B2FE-3F5080DD41E3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483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2F702-A3AE-4592-B1B5-14DA7BDA27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404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4DE26-6C37-4A2B-B504-D471E84C12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4054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2E1CE-5B9B-4EBE-9B96-AE6E6D55AF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622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7928A6A-1A81-4430-939C-FDD13B0FAF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8127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4AEBFE3-C729-46C2-96D9-6547ABEA3D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2014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56E05C2-F620-4862-824B-943F704DD0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879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45F4C8A-AE10-4342-B12E-78C0C4026D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128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F4273E-48FE-41AF-A68B-5C5ED39B76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0931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94FB62-58D2-48F6-96CF-3FD4B15C32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2420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B2550C0-F43C-4F61-AA77-9285262F16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05453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D960472-6319-4505-BCB2-B01D577840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244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EE125-2781-46AB-83AA-806C966837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82851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395F8DD-96A9-4892-AFB7-BC2F47AC5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0477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DEDFC48-C3F2-4191-9580-4595655575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3866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AA76771-6C61-4549-9287-7E66551635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33927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7275A00-3719-421C-82CE-F01E7BDC50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7260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7B2F-D711-4127-A592-6562AF0C94F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39FD-DCDB-4313-A4FE-C2C31F90B0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361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C4D5-65C9-45AE-8A85-BB10C3A8E13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39FD-DCDB-4313-A4FE-C2C31F90B0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4558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A78D-088C-4684-958C-26BFD91F56F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39FD-DCDB-4313-A4FE-C2C31F90B0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7557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ACF89-85D5-4704-8763-688E2B416DC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39FD-DCDB-4313-A4FE-C2C31F90B0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9537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AE06-5B7F-4D1D-ABD8-A585C284411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39FD-DCDB-4313-A4FE-C2C31F90B0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3073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5DA9-9946-49C6-8FB3-34F82923115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39FD-DCDB-4313-A4FE-C2C31F90B0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842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18BC5-ECA0-4478-BC06-3D200EEF12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15949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74FE-31A7-42CC-B82C-A22F3C5BCF6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39FD-DCDB-4313-A4FE-C2C31F90B0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964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A916-E3D5-42C9-829A-586FEE12F2F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39FD-DCDB-4313-A4FE-C2C31F90B0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6119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E3BC-F031-4E3B-B64E-D171379F210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39FD-DCDB-4313-A4FE-C2C31F90B0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3074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3299-0BB8-4161-A36D-76F4E56DE3F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39FD-DCDB-4313-A4FE-C2C31F90B0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1144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F4A5-41E8-4CA3-9BC4-07ACEE9DC74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39FD-DCDB-4313-A4FE-C2C31F90B0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25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44925-6AF7-4C03-9EB3-3227E3EF5D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657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E7776-331C-40E5-9F27-BA387A56E1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42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2C239-7E36-42E7-80D0-2C15C4FD2C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325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12963-5B35-44DD-820A-B9AFD4D8AE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767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120AE-91B1-4D57-9373-5F25C25401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11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B116A-0FCF-4F1D-9E14-442670F156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449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DD7A2581-19F0-4E73-8EC9-EEE9B7B4D1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1F05BCD-D8B4-4B97-A42A-3D4DBF711A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69" r:id="rId2"/>
    <p:sldLayoutId id="2147484170" r:id="rId3"/>
    <p:sldLayoutId id="2147484171" r:id="rId4"/>
    <p:sldLayoutId id="2147484172" r:id="rId5"/>
    <p:sldLayoutId id="2147484173" r:id="rId6"/>
    <p:sldLayoutId id="2147484174" r:id="rId7"/>
    <p:sldLayoutId id="2147484175" r:id="rId8"/>
    <p:sldLayoutId id="2147484176" r:id="rId9"/>
    <p:sldLayoutId id="2147484177" r:id="rId10"/>
    <p:sldLayoutId id="2147484178" r:id="rId11"/>
    <p:sldLayoutId id="214748417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3D7CEF10-1C72-4B33-A3D5-D93B6FBA469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6/12/2022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AF5D39FD-DCDB-4313-A4FE-C2C31F90B0B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1813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3" r:id="rId1"/>
    <p:sldLayoutId id="2147484194" r:id="rId2"/>
    <p:sldLayoutId id="2147484195" r:id="rId3"/>
    <p:sldLayoutId id="2147484196" r:id="rId4"/>
    <p:sldLayoutId id="2147484197" r:id="rId5"/>
    <p:sldLayoutId id="2147484198" r:id="rId6"/>
    <p:sldLayoutId id="2147484199" r:id="rId7"/>
    <p:sldLayoutId id="2147484200" r:id="rId8"/>
    <p:sldLayoutId id="2147484201" r:id="rId9"/>
    <p:sldLayoutId id="2147484202" r:id="rId10"/>
    <p:sldLayoutId id="214748420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0.xml"/><Relationship Id="rId13" Type="http://schemas.openxmlformats.org/officeDocument/2006/relationships/image" Target="../media/image271.png"/><Relationship Id="rId18" Type="http://schemas.openxmlformats.org/officeDocument/2006/relationships/image" Target="../media/image260.png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32.png"/><Relationship Id="rId12" Type="http://schemas.openxmlformats.org/officeDocument/2006/relationships/image" Target="../media/image220.png"/><Relationship Id="rId17" Type="http://schemas.openxmlformats.org/officeDocument/2006/relationships/image" Target="../media/image29.png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280.png"/><Relationship Id="rId20" Type="http://schemas.openxmlformats.org/officeDocument/2006/relationships/image" Target="../media/image31.png"/><Relationship Id="rId1" Type="http://schemas.openxmlformats.org/officeDocument/2006/relationships/tags" Target="../tags/tag1.xml"/><Relationship Id="rId11" Type="http://schemas.openxmlformats.org/officeDocument/2006/relationships/image" Target="../media/image261.png"/><Relationship Id="rId15" Type="http://schemas.openxmlformats.org/officeDocument/2006/relationships/image" Target="../media/image210.png"/><Relationship Id="rId10" Type="http://schemas.openxmlformats.org/officeDocument/2006/relationships/image" Target="../media/image250.png"/><Relationship Id="rId19" Type="http://schemas.openxmlformats.org/officeDocument/2006/relationships/image" Target="../media/image30.png"/><Relationship Id="rId4" Type="http://schemas.openxmlformats.org/officeDocument/2006/relationships/chart" Target="../charts/chart1.xml"/><Relationship Id="rId9" Type="http://schemas.openxmlformats.org/officeDocument/2006/relationships/image" Target="../media/image240.png"/><Relationship Id="rId14" Type="http://schemas.openxmlformats.org/officeDocument/2006/relationships/image" Target="../media/image2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chart" Target="../charts/chart2.xml"/><Relationship Id="rId7" Type="http://schemas.openxmlformats.org/officeDocument/2006/relationships/image" Target="../media/image3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30.png"/><Relationship Id="rId5" Type="http://schemas.openxmlformats.org/officeDocument/2006/relationships/image" Target="../media/image301.png"/><Relationship Id="rId10" Type="http://schemas.openxmlformats.org/officeDocument/2006/relationships/image" Target="../media/image36.png"/><Relationship Id="rId4" Type="http://schemas.openxmlformats.org/officeDocument/2006/relationships/chart" Target="../charts/chart20.xml"/><Relationship Id="rId9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13B5E3-90D6-4BDF-8AF6-B9EF00CA6C2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503904" y="190034"/>
            <a:ext cx="7924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tabLst>
                <a:tab pos="12573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2573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2573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2573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2573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573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573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573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573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dirty="0"/>
              <a:t>DFT and periodic systems</a:t>
            </a:r>
            <a:endParaRPr lang="en-US" altLang="en-US" dirty="0"/>
          </a:p>
        </p:txBody>
      </p:sp>
      <p:sp>
        <p:nvSpPr>
          <p:cNvPr id="45060" name="Text Box 7"/>
          <p:cNvSpPr txBox="1">
            <a:spLocks noChangeArrowheads="1"/>
          </p:cNvSpPr>
          <p:nvPr/>
        </p:nvSpPr>
        <p:spPr bwMode="auto">
          <a:xfrm>
            <a:off x="3643001" y="6380924"/>
            <a:ext cx="16466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June 14,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560B3C-4237-BA82-1DCA-420A9DE3A1B1}"/>
              </a:ext>
            </a:extLst>
          </p:cNvPr>
          <p:cNvSpPr txBox="1"/>
          <p:nvPr/>
        </p:nvSpPr>
        <p:spPr>
          <a:xfrm>
            <a:off x="39328" y="859005"/>
            <a:ext cx="83165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  <a:sym typeface="Symbol" panose="05050102010706020507" pitchFamily="18" charset="2"/>
              </a:rPr>
              <a:t>“How Chemistry and Physics Meet in the Solid State” – Roald Hoffmann, </a:t>
            </a:r>
            <a:r>
              <a:rPr lang="en-US" sz="1600" b="1" i="1" dirty="0" err="1">
                <a:solidFill>
                  <a:srgbClr val="FF0000"/>
                </a:solidFill>
                <a:sym typeface="Symbol" panose="05050102010706020507" pitchFamily="18" charset="2"/>
              </a:rPr>
              <a:t>Angew</a:t>
            </a:r>
            <a:r>
              <a:rPr lang="en-US" sz="1600" b="1" i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1600" b="1" i="1" dirty="0" err="1">
                <a:solidFill>
                  <a:srgbClr val="FF0000"/>
                </a:solidFill>
                <a:sym typeface="Symbol" panose="05050102010706020507" pitchFamily="18" charset="2"/>
              </a:rPr>
              <a:t>Chemie</a:t>
            </a:r>
            <a:r>
              <a:rPr lang="en-US" sz="1600" b="1" i="1" dirty="0">
                <a:solidFill>
                  <a:srgbClr val="FF0000"/>
                </a:solidFill>
                <a:sym typeface="Symbol" panose="05050102010706020507" pitchFamily="18" charset="2"/>
              </a:rPr>
              <a:t> 26 (1987) 846-878</a:t>
            </a:r>
          </a:p>
          <a:p>
            <a:endParaRPr lang="en-US" sz="1600" b="1" i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r>
              <a:rPr lang="en-US" sz="1600" b="1" i="1" dirty="0">
                <a:solidFill>
                  <a:srgbClr val="FF0000"/>
                </a:solidFill>
                <a:sym typeface="Symbol" panose="05050102010706020507" pitchFamily="18" charset="2"/>
              </a:rPr>
              <a:t>“Iterative minimization techniques for ab initio total energy calculations:  molecular dynamics and conjugate gradients” – Payne et al., Reviews of Modern Physics, 64 (1992) 1045</a:t>
            </a:r>
            <a:endParaRPr lang="en-US" sz="1600" dirty="0"/>
          </a:p>
        </p:txBody>
      </p:sp>
      <p:pic>
        <p:nvPicPr>
          <p:cNvPr id="5122" name="Picture 2" descr="Crystal structure of MOF-303 [IMAGE] | EurekAlert! Science News Releases">
            <a:extLst>
              <a:ext uri="{FF2B5EF4-FFF2-40B4-BE49-F238E27FC236}">
                <a16:creationId xmlns:a16="http://schemas.microsoft.com/office/drawing/2014/main" id="{10E124D1-6989-1AFE-9E9E-817573448B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0" b="21111"/>
          <a:stretch/>
        </p:blipFill>
        <p:spPr bwMode="auto">
          <a:xfrm>
            <a:off x="2180304" y="2371104"/>
            <a:ext cx="45720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2057400" y="914400"/>
            <a:ext cx="1524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2004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20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1" name="Rectangle 8"/>
          <p:cNvSpPr>
            <a:spLocks noChangeArrowheads="1"/>
          </p:cNvSpPr>
          <p:nvPr/>
        </p:nvSpPr>
        <p:spPr bwMode="auto">
          <a:xfrm>
            <a:off x="2133600" y="3322638"/>
            <a:ext cx="2514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2004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20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2" name="TextBox 1"/>
          <p:cNvSpPr txBox="1">
            <a:spLocks noChangeArrowheads="1"/>
          </p:cNvSpPr>
          <p:nvPr/>
        </p:nvSpPr>
        <p:spPr bwMode="auto">
          <a:xfrm>
            <a:off x="123825" y="112713"/>
            <a:ext cx="86629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We can add non-periodic features by making repeats long enough that whatever is not periodic doesn’t interact (</a:t>
            </a:r>
            <a:r>
              <a:rPr lang="en-US" altLang="en-US" sz="2400" b="1" dirty="0">
                <a:solidFill>
                  <a:srgbClr val="000000"/>
                </a:solidFill>
              </a:rPr>
              <a:t>0D)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63493" name="TextBox 2"/>
          <p:cNvSpPr txBox="1">
            <a:spLocks noChangeArrowheads="1"/>
          </p:cNvSpPr>
          <p:nvPr/>
        </p:nvSpPr>
        <p:spPr bwMode="auto">
          <a:xfrm>
            <a:off x="92075" y="966788"/>
            <a:ext cx="8686800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 eaLnBrk="1" hangingPunct="1"/>
            <a:r>
              <a:rPr lang="en-US" altLang="en-US" dirty="0">
                <a:solidFill>
                  <a:srgbClr val="000000"/>
                </a:solidFill>
              </a:rPr>
              <a:t>A low concentration defect (vacancy in picture, could be dopant, dislocation, </a:t>
            </a:r>
            <a:r>
              <a:rPr lang="en-US" altLang="en-US" dirty="0" err="1">
                <a:solidFill>
                  <a:srgbClr val="000000"/>
                </a:solidFill>
              </a:rPr>
              <a:t>etc</a:t>
            </a:r>
            <a:r>
              <a:rPr lang="en-US" altLang="en-US" dirty="0">
                <a:solidFill>
                  <a:srgbClr val="000000"/>
                </a:solidFill>
              </a:rPr>
              <a:t>) in a solid  </a:t>
            </a:r>
          </a:p>
          <a:p>
            <a:pPr eaLnBrk="1" hangingPunct="1">
              <a:buFontTx/>
              <a:buAutoNum type="arabicParenR" startAt="3"/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buFontTx/>
              <a:buAutoNum type="arabicParenR" startAt="3"/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buFontTx/>
              <a:buAutoNum type="arabicParenR" startAt="3"/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buFontTx/>
              <a:buAutoNum type="arabicParenR" startAt="3"/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buFontTx/>
              <a:buAutoNum type="arabicParenR" startAt="3"/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buFontTx/>
              <a:buAutoNum type="arabicParenR" startAt="3"/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buFontTx/>
              <a:buAutoNum type="arabicParenR" startAt="3"/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buFontTx/>
              <a:buAutoNum type="arabicParenR" startAt="3"/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buFontTx/>
              <a:buAutoNum type="arabicParenR" startAt="3"/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buFontTx/>
              <a:buAutoNum type="arabicParenR" startAt="3"/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buFontTx/>
              <a:buAutoNum type="arabicParenR" startAt="3"/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buFontTx/>
              <a:buAutoNum type="arabicParenR" startAt="3"/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buFontTx/>
              <a:buAutoNum type="arabicParenR" startAt="3"/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buFontTx/>
              <a:buAutoNum type="arabicParenR" startAt="3"/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buFontTx/>
              <a:buAutoNum type="arabicParenR" startAt="3"/>
            </a:pP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634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1573213"/>
            <a:ext cx="5978525" cy="434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FAMAlab: Molecules">
            <a:extLst>
              <a:ext uri="{FF2B5EF4-FFF2-40B4-BE49-F238E27FC236}">
                <a16:creationId xmlns:a16="http://schemas.microsoft.com/office/drawing/2014/main" id="{547C509C-CBEC-534B-1D36-BD634D18C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38" y="1346200"/>
            <a:ext cx="2876550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549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2057400" y="914400"/>
            <a:ext cx="1524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2004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20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1" name="Rectangle 8"/>
          <p:cNvSpPr>
            <a:spLocks noChangeArrowheads="1"/>
          </p:cNvSpPr>
          <p:nvPr/>
        </p:nvSpPr>
        <p:spPr bwMode="auto">
          <a:xfrm>
            <a:off x="2133600" y="3322638"/>
            <a:ext cx="2514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2004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20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2" name="TextBox 1"/>
          <p:cNvSpPr txBox="1">
            <a:spLocks noChangeArrowheads="1"/>
          </p:cNvSpPr>
          <p:nvPr/>
        </p:nvSpPr>
        <p:spPr bwMode="auto">
          <a:xfrm>
            <a:off x="123825" y="112713"/>
            <a:ext cx="86629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Electronic structure calculations on periodic systems (think, “solids”) will include some differences in execution</a:t>
            </a:r>
          </a:p>
        </p:txBody>
      </p:sp>
      <p:sp>
        <p:nvSpPr>
          <p:cNvPr id="63493" name="TextBox 2"/>
          <p:cNvSpPr txBox="1">
            <a:spLocks noChangeArrowheads="1"/>
          </p:cNvSpPr>
          <p:nvPr/>
        </p:nvSpPr>
        <p:spPr bwMode="auto">
          <a:xfrm>
            <a:off x="123825" y="1386348"/>
            <a:ext cx="86868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AutoNum type="arabicParenR"/>
            </a:pPr>
            <a:r>
              <a:rPr lang="en-US" altLang="en-US" dirty="0">
                <a:solidFill>
                  <a:srgbClr val="000000"/>
                </a:solidFill>
              </a:rPr>
              <a:t>Specifying the structure of a solid requires </a:t>
            </a:r>
            <a:r>
              <a:rPr lang="en-US" altLang="en-US" b="1" dirty="0">
                <a:solidFill>
                  <a:srgbClr val="000000"/>
                </a:solidFill>
              </a:rPr>
              <a:t>basis vectors</a:t>
            </a:r>
            <a:r>
              <a:rPr lang="en-US" altLang="en-US" dirty="0">
                <a:solidFill>
                  <a:srgbClr val="000000"/>
                </a:solidFill>
              </a:rPr>
              <a:t> and a </a:t>
            </a:r>
            <a:r>
              <a:rPr lang="en-US" altLang="en-US" b="1" dirty="0">
                <a:solidFill>
                  <a:srgbClr val="000000"/>
                </a:solidFill>
              </a:rPr>
              <a:t>basis </a:t>
            </a:r>
            <a:r>
              <a:rPr lang="en-US" altLang="en-US" dirty="0">
                <a:solidFill>
                  <a:srgbClr val="000000"/>
                </a:solidFill>
              </a:rPr>
              <a:t>(</a:t>
            </a:r>
            <a:r>
              <a:rPr lang="en-US" altLang="en-US" dirty="0" err="1">
                <a:solidFill>
                  <a:srgbClr val="000000"/>
                </a:solidFill>
              </a:rPr>
              <a:t>ie</a:t>
            </a:r>
            <a:r>
              <a:rPr lang="en-US" altLang="en-US" dirty="0">
                <a:solidFill>
                  <a:srgbClr val="000000"/>
                </a:solidFill>
              </a:rPr>
              <a:t>, a “unit cell”)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(familiarity?)</a:t>
            </a:r>
          </a:p>
          <a:p>
            <a:pPr eaLnBrk="1" hangingPunct="1">
              <a:buAutoNum type="arabicParenR"/>
            </a:pPr>
            <a:endParaRPr lang="en-US" altLang="en-US" b="1" dirty="0">
              <a:solidFill>
                <a:srgbClr val="000000"/>
              </a:solidFill>
            </a:endParaRPr>
          </a:p>
          <a:p>
            <a:pPr eaLnBrk="1" hangingPunct="1">
              <a:buAutoNum type="arabicParenR"/>
            </a:pPr>
            <a:r>
              <a:rPr lang="en-US" altLang="en-US" b="1" dirty="0">
                <a:solidFill>
                  <a:srgbClr val="000000"/>
                </a:solidFill>
              </a:rPr>
              <a:t>The number of atoms in a solid is effectively infinite – our code needs to express the periodicity of the potential (</a:t>
            </a:r>
            <a:r>
              <a:rPr lang="en-US" altLang="en-US" b="1" dirty="0" err="1">
                <a:solidFill>
                  <a:srgbClr val="000000"/>
                </a:solidFill>
              </a:rPr>
              <a:t>ie</a:t>
            </a:r>
            <a:r>
              <a:rPr lang="en-US" altLang="en-US" b="1" dirty="0">
                <a:solidFill>
                  <a:srgbClr val="000000"/>
                </a:solidFill>
              </a:rPr>
              <a:t>, an atom in a “unit cell” needs to feel those not in its “unit cell”)</a:t>
            </a:r>
          </a:p>
          <a:p>
            <a:pPr eaLnBrk="1" hangingPunct="1">
              <a:buAutoNum type="arabicParenR"/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buAutoNum type="arabicParenR"/>
            </a:pPr>
            <a:r>
              <a:rPr lang="en-US" altLang="en-US" dirty="0">
                <a:solidFill>
                  <a:srgbClr val="000000"/>
                </a:solidFill>
              </a:rPr>
              <a:t>Electron density is not (necessarily) near our atoms and exponentially decaying as we move away from them, as in a molecule.  In a solid, atoms and electrons fill (most) space.  Unclear if it is computationally most efficient to use atomic orbitals as our basis set.</a:t>
            </a:r>
          </a:p>
        </p:txBody>
      </p:sp>
    </p:spTree>
    <p:extLst>
      <p:ext uri="{BB962C8B-B14F-4D97-AF65-F5344CB8AC3E}">
        <p14:creationId xmlns:p14="http://schemas.microsoft.com/office/powerpoint/2010/main" val="325356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2057400" y="914400"/>
            <a:ext cx="1524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2004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20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1" name="Rectangle 8"/>
          <p:cNvSpPr>
            <a:spLocks noChangeArrowheads="1"/>
          </p:cNvSpPr>
          <p:nvPr/>
        </p:nvSpPr>
        <p:spPr bwMode="auto">
          <a:xfrm>
            <a:off x="2133600" y="3322638"/>
            <a:ext cx="2514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2004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20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2" name="TextBox 1"/>
          <p:cNvSpPr txBox="1">
            <a:spLocks noChangeArrowheads="1"/>
          </p:cNvSpPr>
          <p:nvPr/>
        </p:nvSpPr>
        <p:spPr bwMode="auto">
          <a:xfrm>
            <a:off x="123825" y="112713"/>
            <a:ext cx="86629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2)  The number of atoms in a solid is effectively infinite – our code needs to express the periodicity of the potential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CBF70A-49BC-12D5-3361-3277AE67A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41" y="1152832"/>
            <a:ext cx="8245332" cy="25468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E4F26B-37E2-F32A-6D77-AD266C1D0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9200"/>
            <a:ext cx="9144000" cy="10406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DF75D7-B895-7373-AD42-986A1E71AABA}"/>
              </a:ext>
            </a:extLst>
          </p:cNvPr>
          <p:cNvSpPr/>
          <p:nvPr/>
        </p:nvSpPr>
        <p:spPr bwMode="auto">
          <a:xfrm>
            <a:off x="228600" y="2819400"/>
            <a:ext cx="5181600" cy="880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32004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E46AB3-5BC8-DEC1-AA1E-3B64008EC77E}"/>
              </a:ext>
            </a:extLst>
          </p:cNvPr>
          <p:cNvSpPr txBox="1"/>
          <p:nvPr/>
        </p:nvSpPr>
        <p:spPr>
          <a:xfrm>
            <a:off x="123825" y="3849469"/>
            <a:ext cx="8867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Ewald summation, math – can express the infinite number of interactions in periodic cells in terms unit vectors</a:t>
            </a:r>
          </a:p>
        </p:txBody>
      </p:sp>
    </p:spTree>
    <p:extLst>
      <p:ext uri="{BB962C8B-B14F-4D97-AF65-F5344CB8AC3E}">
        <p14:creationId xmlns:p14="http://schemas.microsoft.com/office/powerpoint/2010/main" val="1343151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2057400" y="914400"/>
            <a:ext cx="1524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2004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20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1" name="Rectangle 8"/>
          <p:cNvSpPr>
            <a:spLocks noChangeArrowheads="1"/>
          </p:cNvSpPr>
          <p:nvPr/>
        </p:nvSpPr>
        <p:spPr bwMode="auto">
          <a:xfrm>
            <a:off x="2133600" y="3322638"/>
            <a:ext cx="2514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2004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20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2" name="TextBox 1"/>
          <p:cNvSpPr txBox="1">
            <a:spLocks noChangeArrowheads="1"/>
          </p:cNvSpPr>
          <p:nvPr/>
        </p:nvSpPr>
        <p:spPr bwMode="auto">
          <a:xfrm>
            <a:off x="123825" y="112713"/>
            <a:ext cx="86629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Electronic structure calculations on periodic systems (think, “solids”) will include some differences in execution</a:t>
            </a:r>
          </a:p>
        </p:txBody>
      </p:sp>
      <p:sp>
        <p:nvSpPr>
          <p:cNvPr id="63493" name="TextBox 2"/>
          <p:cNvSpPr txBox="1">
            <a:spLocks noChangeArrowheads="1"/>
          </p:cNvSpPr>
          <p:nvPr/>
        </p:nvSpPr>
        <p:spPr bwMode="auto">
          <a:xfrm>
            <a:off x="123825" y="1386348"/>
            <a:ext cx="86868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AutoNum type="arabicParenR"/>
            </a:pPr>
            <a:r>
              <a:rPr lang="en-US" altLang="en-US" dirty="0">
                <a:solidFill>
                  <a:srgbClr val="000000"/>
                </a:solidFill>
              </a:rPr>
              <a:t>Specifying the structure of a solid requires basis vectors and a basis (</a:t>
            </a:r>
            <a:r>
              <a:rPr lang="en-US" altLang="en-US" dirty="0" err="1">
                <a:solidFill>
                  <a:srgbClr val="000000"/>
                </a:solidFill>
              </a:rPr>
              <a:t>ie</a:t>
            </a:r>
            <a:r>
              <a:rPr lang="en-US" altLang="en-US" dirty="0">
                <a:solidFill>
                  <a:srgbClr val="000000"/>
                </a:solidFill>
              </a:rPr>
              <a:t>, a “unit cell”) (familiarity?)</a:t>
            </a:r>
          </a:p>
          <a:p>
            <a:pPr eaLnBrk="1" hangingPunct="1">
              <a:buAutoNum type="arabicParenR"/>
            </a:pPr>
            <a:endParaRPr lang="en-US" altLang="en-US" b="1" dirty="0">
              <a:solidFill>
                <a:srgbClr val="000000"/>
              </a:solidFill>
            </a:endParaRPr>
          </a:p>
          <a:p>
            <a:pPr eaLnBrk="1" hangingPunct="1">
              <a:buAutoNum type="arabicParenR"/>
            </a:pPr>
            <a:r>
              <a:rPr lang="en-US" altLang="en-US" dirty="0">
                <a:solidFill>
                  <a:srgbClr val="000000"/>
                </a:solidFill>
              </a:rPr>
              <a:t>The number of atoms in a solid is effectively infinite – our code needs to express the periodicity of the potential (</a:t>
            </a:r>
            <a:r>
              <a:rPr lang="en-US" altLang="en-US" dirty="0" err="1">
                <a:solidFill>
                  <a:srgbClr val="000000"/>
                </a:solidFill>
              </a:rPr>
              <a:t>ie</a:t>
            </a:r>
            <a:r>
              <a:rPr lang="en-US" altLang="en-US" dirty="0">
                <a:solidFill>
                  <a:srgbClr val="000000"/>
                </a:solidFill>
              </a:rPr>
              <a:t>, an atom in a “unit cell” needs to feel those not in its “unit cell”)</a:t>
            </a:r>
          </a:p>
          <a:p>
            <a:pPr eaLnBrk="1" hangingPunct="1">
              <a:buAutoNum type="arabicParenR"/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buAutoNum type="arabicParenR"/>
            </a:pPr>
            <a:r>
              <a:rPr lang="en-US" altLang="en-US" b="1" dirty="0">
                <a:solidFill>
                  <a:srgbClr val="000000"/>
                </a:solidFill>
              </a:rPr>
              <a:t>Electron density is not (necessarily) near our atoms and exponentially decaying as we move away from them, as in a molecule.  In a solid, atoms and electrons fill (most) space.  Unclear if it is computationally most efficient to use atomic orbitals as our basis set.  (And other complexities of representing a periodic electronic structure…..)</a:t>
            </a:r>
          </a:p>
        </p:txBody>
      </p:sp>
    </p:spTree>
    <p:extLst>
      <p:ext uri="{BB962C8B-B14F-4D97-AF65-F5344CB8AC3E}">
        <p14:creationId xmlns:p14="http://schemas.microsoft.com/office/powerpoint/2010/main" val="2383834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8"/>
          <p:cNvSpPr>
            <a:spLocks noChangeArrowheads="1"/>
          </p:cNvSpPr>
          <p:nvPr/>
        </p:nvSpPr>
        <p:spPr bwMode="auto">
          <a:xfrm>
            <a:off x="2133600" y="3322638"/>
            <a:ext cx="2514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2004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20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39" name="TextBox 1"/>
          <p:cNvSpPr txBox="1">
            <a:spLocks noChangeArrowheads="1"/>
          </p:cNvSpPr>
          <p:nvPr/>
        </p:nvSpPr>
        <p:spPr bwMode="auto">
          <a:xfrm>
            <a:off x="123825" y="112713"/>
            <a:ext cx="86629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00"/>
                </a:solidFill>
              </a:rPr>
              <a:t>Bloch’s Theorem – Write the wavefunction as a product of a cell periodic part and a wave-like part</a:t>
            </a:r>
          </a:p>
        </p:txBody>
      </p:sp>
      <p:pic>
        <p:nvPicPr>
          <p:cNvPr id="655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974725"/>
            <a:ext cx="6096000" cy="574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541" name="TextBox 2"/>
          <p:cNvSpPr txBox="1">
            <a:spLocks noChangeArrowheads="1"/>
          </p:cNvSpPr>
          <p:nvPr/>
        </p:nvSpPr>
        <p:spPr bwMode="auto">
          <a:xfrm>
            <a:off x="6312310" y="834696"/>
            <a:ext cx="2555875" cy="59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 i="1" dirty="0">
                <a:solidFill>
                  <a:srgbClr val="FF0000"/>
                </a:solidFill>
              </a:rPr>
              <a:t>f</a:t>
            </a:r>
            <a:r>
              <a:rPr lang="en-US" altLang="en-US" sz="2000" b="1" i="1" baseline="-25000" dirty="0">
                <a:solidFill>
                  <a:srgbClr val="FF0000"/>
                </a:solidFill>
              </a:rPr>
              <a:t>i</a:t>
            </a:r>
            <a:r>
              <a:rPr lang="en-US" altLang="en-US" sz="2000" b="1" i="1" dirty="0">
                <a:solidFill>
                  <a:srgbClr val="FF0000"/>
                </a:solidFill>
              </a:rPr>
              <a:t>(r)</a:t>
            </a:r>
            <a:r>
              <a:rPr lang="en-US" altLang="en-US" sz="2000" b="1" dirty="0">
                <a:solidFill>
                  <a:srgbClr val="FF0000"/>
                </a:solidFill>
              </a:rPr>
              <a:t> is effectively what we did yesterday – a wavefunction around the atoms in our system (now, in our “unit cell”)</a:t>
            </a:r>
          </a:p>
          <a:p>
            <a:pPr eaLnBrk="1" hangingPunct="1"/>
            <a:endParaRPr lang="en-US" altLang="en-US" sz="2000" b="1" i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2000" b="1" i="1" dirty="0">
                <a:solidFill>
                  <a:srgbClr val="FF0000"/>
                </a:solidFill>
              </a:rPr>
              <a:t>2.8 – come back to this, but says we can use “plane waves” rather than atomic orbitals for f</a:t>
            </a:r>
          </a:p>
          <a:p>
            <a:pPr eaLnBrk="1" hangingPunct="1"/>
            <a:endParaRPr lang="en-US" altLang="en-US" sz="2000" b="1" i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2000" b="1" i="1" dirty="0">
                <a:solidFill>
                  <a:srgbClr val="FF0000"/>
                </a:solidFill>
              </a:rPr>
              <a:t>The Hoffmann paper helps us understand the “cell-periodic part”</a:t>
            </a:r>
          </a:p>
        </p:txBody>
      </p:sp>
    </p:spTree>
    <p:extLst>
      <p:ext uri="{BB962C8B-B14F-4D97-AF65-F5344CB8AC3E}">
        <p14:creationId xmlns:p14="http://schemas.microsoft.com/office/powerpoint/2010/main" val="998159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2057400" y="914400"/>
            <a:ext cx="1524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2004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20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1" name="Rectangle 8"/>
          <p:cNvSpPr>
            <a:spLocks noChangeArrowheads="1"/>
          </p:cNvSpPr>
          <p:nvPr/>
        </p:nvSpPr>
        <p:spPr bwMode="auto">
          <a:xfrm>
            <a:off x="2133600" y="3322638"/>
            <a:ext cx="2514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2004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20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2" name="TextBox 1"/>
          <p:cNvSpPr txBox="1">
            <a:spLocks noChangeArrowheads="1"/>
          </p:cNvSpPr>
          <p:nvPr/>
        </p:nvSpPr>
        <p:spPr bwMode="auto">
          <a:xfrm>
            <a:off x="123825" y="112713"/>
            <a:ext cx="86629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Familiarity with “band structure” of a solid?</a:t>
            </a:r>
          </a:p>
        </p:txBody>
      </p:sp>
      <p:sp>
        <p:nvSpPr>
          <p:cNvPr id="63493" name="TextBox 2"/>
          <p:cNvSpPr txBox="1">
            <a:spLocks noChangeArrowheads="1"/>
          </p:cNvSpPr>
          <p:nvPr/>
        </p:nvSpPr>
        <p:spPr bwMode="auto">
          <a:xfrm>
            <a:off x="92075" y="966788"/>
            <a:ext cx="8686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 eaLnBrk="1" hangingPunct="1"/>
            <a:r>
              <a:rPr lang="en-US" altLang="en-US" dirty="0">
                <a:solidFill>
                  <a:srgbClr val="0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4551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8"/>
          <p:cNvSpPr>
            <a:spLocks noChangeArrowheads="1"/>
          </p:cNvSpPr>
          <p:nvPr/>
        </p:nvSpPr>
        <p:spPr bwMode="auto">
          <a:xfrm>
            <a:off x="2133600" y="3322638"/>
            <a:ext cx="2514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2004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20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63" name="TextBox 1"/>
          <p:cNvSpPr txBox="1">
            <a:spLocks noChangeArrowheads="1"/>
          </p:cNvSpPr>
          <p:nvPr/>
        </p:nvSpPr>
        <p:spPr bwMode="auto">
          <a:xfrm>
            <a:off x="123825" y="112713"/>
            <a:ext cx="86629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00"/>
                </a:solidFill>
              </a:rPr>
              <a:t>In solids, the “repeated bonding” of many atoms to each other produces bands of states (orbitals) differing slightly in energy</a:t>
            </a:r>
          </a:p>
        </p:txBody>
      </p:sp>
      <p:pic>
        <p:nvPicPr>
          <p:cNvPr id="665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1120775"/>
            <a:ext cx="8650288" cy="497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BA45BBA7-02E0-C88C-FC46-297CFF474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8" y="5996376"/>
            <a:ext cx="78092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 i="1" dirty="0">
                <a:solidFill>
                  <a:srgbClr val="FF0000"/>
                </a:solidFill>
              </a:rPr>
              <a:t>The circle is f</a:t>
            </a:r>
            <a:r>
              <a:rPr lang="en-US" altLang="en-US" sz="2000" b="1" i="1" baseline="-25000" dirty="0">
                <a:solidFill>
                  <a:srgbClr val="FF0000"/>
                </a:solidFill>
              </a:rPr>
              <a:t>i</a:t>
            </a:r>
            <a:r>
              <a:rPr lang="en-US" altLang="en-US" sz="2000" b="1" i="1" dirty="0">
                <a:solidFill>
                  <a:srgbClr val="FF0000"/>
                </a:solidFill>
              </a:rPr>
              <a:t>(r) – a s orbital centered on an atom (</a:t>
            </a:r>
            <a:r>
              <a:rPr lang="en-US" altLang="en-US" sz="2000" b="1" i="1" dirty="0" err="1">
                <a:solidFill>
                  <a:srgbClr val="FF0000"/>
                </a:solidFill>
              </a:rPr>
              <a:t>ie</a:t>
            </a:r>
            <a:r>
              <a:rPr lang="en-US" altLang="en-US" sz="2000" b="1" i="1" dirty="0">
                <a:solidFill>
                  <a:srgbClr val="FF0000"/>
                </a:solidFill>
              </a:rPr>
              <a:t>, </a:t>
            </a:r>
            <a:r>
              <a:rPr lang="en-US" altLang="en-US" sz="2000" b="1" i="1" dirty="0">
                <a:solidFill>
                  <a:srgbClr val="FF0000"/>
                </a:solidFill>
                <a:sym typeface="Symbol" panose="05050102010706020507" pitchFamily="18" charset="2"/>
              </a:rPr>
              <a:t></a:t>
            </a:r>
            <a:r>
              <a:rPr lang="en-US" altLang="en-US" sz="2000" b="1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000" b="1" i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b="1" i="1" dirty="0">
                <a:solidFill>
                  <a:srgbClr val="FF0000"/>
                </a:solidFill>
                <a:sym typeface="Wingdings" panose="05000000000000000000" pitchFamily="2" charset="2"/>
              </a:rPr>
              <a:t> today we will use </a:t>
            </a:r>
            <a:r>
              <a:rPr lang="en-US" altLang="en-US" sz="2000" b="1" i="1" dirty="0">
                <a:solidFill>
                  <a:srgbClr val="FF0000"/>
                </a:solidFill>
                <a:sym typeface="Symbol" panose="05050102010706020507" pitchFamily="18" charset="2"/>
              </a:rPr>
              <a:t> to steal from Hoffmann paper) </a:t>
            </a:r>
            <a:endParaRPr lang="en-US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61E1858-6913-6C1D-B4E6-D8A37DB88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5" y="4952554"/>
            <a:ext cx="25558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 i="1" dirty="0">
                <a:solidFill>
                  <a:srgbClr val="FF0000"/>
                </a:solidFill>
                <a:sym typeface="Symbol" panose="05050102010706020507" pitchFamily="18" charset="2"/>
              </a:rPr>
              <a:t> = c</a:t>
            </a:r>
            <a:r>
              <a:rPr lang="en-US" altLang="en-US" sz="2000" b="1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en-US" sz="2000" b="1" i="1" dirty="0">
                <a:solidFill>
                  <a:srgbClr val="FF0000"/>
                </a:solidFill>
                <a:sym typeface="Symbol" panose="05050102010706020507" pitchFamily="18" charset="2"/>
              </a:rPr>
              <a:t> </a:t>
            </a:r>
            <a:r>
              <a:rPr lang="en-US" altLang="en-US" sz="2000" b="1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en-US" sz="2000" b="1" i="1" dirty="0">
                <a:solidFill>
                  <a:srgbClr val="FF0000"/>
                </a:solidFill>
                <a:sym typeface="Symbol" panose="05050102010706020507" pitchFamily="18" charset="2"/>
              </a:rPr>
              <a:t> + c</a:t>
            </a:r>
            <a:r>
              <a:rPr lang="en-US" altLang="en-US" sz="2000" b="1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en-US" sz="2000" b="1" i="1" dirty="0">
                <a:solidFill>
                  <a:srgbClr val="FF0000"/>
                </a:solidFill>
                <a:sym typeface="Symbol" panose="05050102010706020507" pitchFamily="18" charset="2"/>
              </a:rPr>
              <a:t> </a:t>
            </a:r>
            <a:r>
              <a:rPr lang="en-US" altLang="en-US" sz="2000" b="1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endParaRPr lang="en-US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2EE06-41AA-3609-5592-5DBC984D2074}"/>
              </a:ext>
            </a:extLst>
          </p:cNvPr>
          <p:cNvSpPr txBox="1"/>
          <p:nvPr/>
        </p:nvSpPr>
        <p:spPr>
          <a:xfrm>
            <a:off x="39328" y="859005"/>
            <a:ext cx="83165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 dirty="0">
                <a:solidFill>
                  <a:srgbClr val="FF0000"/>
                </a:solidFill>
                <a:sym typeface="Symbol" panose="05050102010706020507" pitchFamily="18" charset="2"/>
              </a:rPr>
              <a:t>“How Chemistry and Physics Meet in the Solid State” – Roald Hoffmann, </a:t>
            </a:r>
            <a:r>
              <a:rPr lang="en-US" sz="1200" b="1" i="1" dirty="0" err="1">
                <a:solidFill>
                  <a:srgbClr val="FF0000"/>
                </a:solidFill>
                <a:sym typeface="Symbol" panose="05050102010706020507" pitchFamily="18" charset="2"/>
              </a:rPr>
              <a:t>Angew</a:t>
            </a:r>
            <a:r>
              <a:rPr lang="en-US" sz="1200" b="1" i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1200" b="1" i="1" dirty="0" err="1">
                <a:solidFill>
                  <a:srgbClr val="FF0000"/>
                </a:solidFill>
                <a:sym typeface="Symbol" panose="05050102010706020507" pitchFamily="18" charset="2"/>
              </a:rPr>
              <a:t>Chemie</a:t>
            </a:r>
            <a:r>
              <a:rPr lang="en-US" sz="1200" b="1" i="1" dirty="0">
                <a:solidFill>
                  <a:srgbClr val="FF0000"/>
                </a:solidFill>
                <a:sym typeface="Symbol" panose="05050102010706020507" pitchFamily="18" charset="2"/>
              </a:rPr>
              <a:t> 26 (1987) 846-878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72924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8"/>
          <p:cNvSpPr>
            <a:spLocks noChangeArrowheads="1"/>
          </p:cNvSpPr>
          <p:nvPr/>
        </p:nvSpPr>
        <p:spPr bwMode="auto">
          <a:xfrm>
            <a:off x="2133600" y="3322638"/>
            <a:ext cx="2514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2004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20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7" name="TextBox 1"/>
          <p:cNvSpPr txBox="1">
            <a:spLocks noChangeArrowheads="1"/>
          </p:cNvSpPr>
          <p:nvPr/>
        </p:nvSpPr>
        <p:spPr bwMode="auto">
          <a:xfrm>
            <a:off x="123825" y="112713"/>
            <a:ext cx="86629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00"/>
                </a:solidFill>
              </a:rPr>
              <a:t>A 1-dimensional H-chain helps us think about how we might mathematically express these states</a:t>
            </a:r>
          </a:p>
        </p:txBody>
      </p:sp>
      <p:pic>
        <p:nvPicPr>
          <p:cNvPr id="675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85" y="3527352"/>
            <a:ext cx="8567738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589" name="TextBox 2"/>
          <p:cNvSpPr txBox="1">
            <a:spLocks noChangeArrowheads="1"/>
          </p:cNvSpPr>
          <p:nvPr/>
        </p:nvSpPr>
        <p:spPr bwMode="auto">
          <a:xfrm>
            <a:off x="1059652" y="5931309"/>
            <a:ext cx="86756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Note </a:t>
            </a:r>
            <a:r>
              <a:rPr lang="en-US" altLang="en-US" i="1" dirty="0">
                <a:solidFill>
                  <a:srgbClr val="000000"/>
                </a:solidFill>
              </a:rPr>
              <a:t>e</a:t>
            </a:r>
            <a:r>
              <a:rPr lang="en-US" altLang="en-US" i="1" baseline="30000" dirty="0">
                <a:solidFill>
                  <a:srgbClr val="000000"/>
                </a:solidFill>
              </a:rPr>
              <a:t>0</a:t>
            </a:r>
            <a:r>
              <a:rPr lang="en-US" altLang="en-US" i="1" dirty="0">
                <a:solidFill>
                  <a:srgbClr val="000000"/>
                </a:solidFill>
              </a:rPr>
              <a:t> = 1 </a:t>
            </a:r>
            <a:r>
              <a:rPr lang="en-US" altLang="en-US" dirty="0">
                <a:solidFill>
                  <a:srgbClr val="000000"/>
                </a:solidFill>
              </a:rPr>
              <a:t> and therefore </a:t>
            </a:r>
            <a:r>
              <a:rPr lang="en-US" altLang="en-US" i="1" dirty="0">
                <a:solidFill>
                  <a:srgbClr val="000000"/>
                </a:solidFill>
              </a:rPr>
              <a:t>k=0</a:t>
            </a:r>
            <a:r>
              <a:rPr lang="en-US" altLang="en-US" i="1" baseline="-25000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just gives a constant 1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        </a:t>
            </a:r>
            <a:r>
              <a:rPr lang="en-US" altLang="en-US" dirty="0" err="1">
                <a:solidFill>
                  <a:srgbClr val="000000"/>
                </a:solidFill>
              </a:rPr>
              <a:t>e</a:t>
            </a:r>
            <a:r>
              <a:rPr lang="en-US" altLang="en-US" baseline="30000" dirty="0" err="1">
                <a:solidFill>
                  <a:srgbClr val="000000"/>
                </a:solidFill>
              </a:rPr>
              <a:t>i</a:t>
            </a:r>
            <a:r>
              <a:rPr lang="en-US" altLang="en-US" baseline="30000" dirty="0" err="1">
                <a:solidFill>
                  <a:srgbClr val="000000"/>
                </a:solidFill>
                <a:sym typeface="Symbol" panose="05050102010706020507" pitchFamily="18" charset="2"/>
              </a:rPr>
              <a:t>n</a:t>
            </a:r>
            <a:r>
              <a:rPr lang="en-US" altLang="en-US" dirty="0">
                <a:solidFill>
                  <a:srgbClr val="000000"/>
                </a:solidFill>
                <a:sym typeface="Symbol" panose="05050102010706020507" pitchFamily="18" charset="2"/>
              </a:rPr>
              <a:t> = -1</a:t>
            </a:r>
            <a:r>
              <a:rPr lang="en-US" altLang="en-US" baseline="30000" dirty="0">
                <a:solidFill>
                  <a:srgbClr val="000000"/>
                </a:solidFill>
                <a:sym typeface="Symbol" panose="05050102010706020507" pitchFamily="18" charset="2"/>
              </a:rPr>
              <a:t>n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6759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428" y="845128"/>
            <a:ext cx="3681413" cy="195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 bwMode="auto">
          <a:xfrm>
            <a:off x="228600" y="3226666"/>
            <a:ext cx="855821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123825" y="1408998"/>
            <a:ext cx="4423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400" dirty="0">
                <a:solidFill>
                  <a:srgbClr val="000000"/>
                </a:solidFill>
              </a:rPr>
              <a:t>H ---- H ---- H ---- H ---- H ---- H</a:t>
            </a:r>
          </a:p>
        </p:txBody>
      </p:sp>
      <p:sp>
        <p:nvSpPr>
          <p:cNvPr id="5" name="Right Brace 4"/>
          <p:cNvSpPr/>
          <p:nvPr/>
        </p:nvSpPr>
        <p:spPr bwMode="auto">
          <a:xfrm rot="5400000">
            <a:off x="1292802" y="1639537"/>
            <a:ext cx="381000" cy="806882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2004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00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6849" y="21908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US" b="1" dirty="0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3733800" y="2796165"/>
            <a:ext cx="914400" cy="914400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2743200" y="1870663"/>
            <a:ext cx="228600" cy="3628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50046" y="2291979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US" dirty="0">
                <a:solidFill>
                  <a:srgbClr val="000000"/>
                </a:solidFill>
              </a:rPr>
              <a:t> = 1s Orbital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863499" y="2189994"/>
                <a:ext cx="511935" cy="4014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rgbClr val="000000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499" y="2189994"/>
                <a:ext cx="511935" cy="401457"/>
              </a:xfrm>
              <a:prstGeom prst="rect">
                <a:avLst/>
              </a:prstGeom>
              <a:blipFill rotWithShape="0">
                <a:blip r:embed="rId4"/>
                <a:stretch>
                  <a:fillRect l="-1309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C22C9C2-895A-EA47-A4E3-20E774FE8CA3}"/>
              </a:ext>
            </a:extLst>
          </p:cNvPr>
          <p:cNvSpPr txBox="1"/>
          <p:nvPr/>
        </p:nvSpPr>
        <p:spPr>
          <a:xfrm>
            <a:off x="4957916" y="2637192"/>
            <a:ext cx="5157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i="1" dirty="0">
                <a:solidFill>
                  <a:srgbClr val="FF0000"/>
                </a:solidFill>
                <a:sym typeface="Symbol" panose="05050102010706020507" pitchFamily="18" charset="2"/>
              </a:rPr>
              <a:t>When you see </a:t>
            </a:r>
            <a:r>
              <a:rPr lang="en-US" altLang="en-US" sz="1800" b="1" i="1" dirty="0" err="1">
                <a:solidFill>
                  <a:srgbClr val="FF0000"/>
                </a:solidFill>
                <a:sym typeface="Symbol" panose="05050102010706020507" pitchFamily="18" charset="2"/>
              </a:rPr>
              <a:t>e</a:t>
            </a:r>
            <a:r>
              <a:rPr lang="en-US" altLang="en-US" b="1" i="1" baseline="30000" dirty="0" err="1">
                <a:solidFill>
                  <a:srgbClr val="FF0000"/>
                </a:solidFill>
                <a:sym typeface="Symbol" panose="05050102010706020507" pitchFamily="18" charset="2"/>
              </a:rPr>
              <a:t>iy</a:t>
            </a:r>
            <a:r>
              <a:rPr lang="en-US" altLang="en-US" b="1" i="1" dirty="0">
                <a:solidFill>
                  <a:srgbClr val="FF0000"/>
                </a:solidFill>
                <a:sym typeface="Symbol" panose="05050102010706020507" pitchFamily="18" charset="2"/>
              </a:rPr>
              <a:t> , think sin (y)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29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89647" y="384140"/>
            <a:ext cx="8862371" cy="598112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entury Gothic" panose="020B0502020202020204" pitchFamily="34" charset="0"/>
              </a:rPr>
              <a:t>What the orbitals look like at different k, and the “band structure” this leads to…..</a:t>
            </a:r>
          </a:p>
        </p:txBody>
      </p:sp>
      <p:grpSp>
        <p:nvGrpSpPr>
          <p:cNvPr id="186" name="Group 185"/>
          <p:cNvGrpSpPr/>
          <p:nvPr/>
        </p:nvGrpSpPr>
        <p:grpSpPr>
          <a:xfrm>
            <a:off x="5324392" y="3450391"/>
            <a:ext cx="3424175" cy="2582086"/>
            <a:chOff x="7110478" y="3263817"/>
            <a:chExt cx="4624954" cy="3522808"/>
          </a:xfrm>
        </p:grpSpPr>
        <p:grpSp>
          <p:nvGrpSpPr>
            <p:cNvPr id="180" name="Group 179"/>
            <p:cNvGrpSpPr/>
            <p:nvPr/>
          </p:nvGrpSpPr>
          <p:grpSpPr>
            <a:xfrm>
              <a:off x="7110478" y="3263817"/>
              <a:ext cx="4228082" cy="3522808"/>
              <a:chOff x="7110478" y="3263817"/>
              <a:chExt cx="4228082" cy="3522808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78" name="Chart 177"/>
                  <p:cNvGraphicFramePr>
                    <a:graphicFrameLocks/>
                  </p:cNvGraphicFramePr>
                  <p:nvPr/>
                </p:nvGraphicFramePr>
                <p:xfrm>
                  <a:off x="7110478" y="3263817"/>
                  <a:ext cx="4228082" cy="3106343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4"/>
                  </a:graphicData>
                </a:graphic>
              </p:graphicFrame>
            </mc:Choice>
            <mc:Fallback xmlns="">
              <p:graphicFrame>
                <p:nvGraphicFramePr>
                  <p:cNvPr id="178" name="Chart 177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31396392"/>
                      </p:ext>
                    </p:extLst>
                  </p:nvPr>
                </p:nvGraphicFramePr>
                <p:xfrm>
                  <a:off x="7110478" y="3263817"/>
                  <a:ext cx="4228082" cy="3106343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8"/>
                  </a:graphicData>
                </a:graphic>
              </p:graphicFrame>
            </mc:Fallback>
          </mc:AlternateContent>
          <p:sp>
            <p:nvSpPr>
              <p:cNvPr id="179" name="TextBox 178"/>
              <p:cNvSpPr txBox="1"/>
              <p:nvPr/>
            </p:nvSpPr>
            <p:spPr>
              <a:xfrm>
                <a:off x="7193281" y="6282736"/>
                <a:ext cx="308133" cy="503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0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/>
                <p:cNvSpPr txBox="1"/>
                <p:nvPr/>
              </p:nvSpPr>
              <p:spPr>
                <a:xfrm>
                  <a:off x="10889295" y="6199577"/>
                  <a:ext cx="846137" cy="5038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89295" y="6199577"/>
                  <a:ext cx="626454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4" name="4-Point Star 173"/>
          <p:cNvSpPr/>
          <p:nvPr/>
        </p:nvSpPr>
        <p:spPr>
          <a:xfrm>
            <a:off x="8258209" y="3420505"/>
            <a:ext cx="242558" cy="232909"/>
          </a:xfrm>
          <a:prstGeom prst="star4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3" name="4-Point Star 172"/>
          <p:cNvSpPr/>
          <p:nvPr/>
        </p:nvSpPr>
        <p:spPr>
          <a:xfrm>
            <a:off x="5295901" y="5525584"/>
            <a:ext cx="255753" cy="250295"/>
          </a:xfrm>
          <a:prstGeom prst="star4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/>
              <p:cNvSpPr txBox="1"/>
              <p:nvPr/>
            </p:nvSpPr>
            <p:spPr>
              <a:xfrm>
                <a:off x="6191469" y="1616857"/>
                <a:ext cx="1625830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𝑖𝑘𝑥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87" name="TextBox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292" y="1012809"/>
                <a:ext cx="2103589" cy="47359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/>
              <p:cNvSpPr txBox="1"/>
              <p:nvPr/>
            </p:nvSpPr>
            <p:spPr>
              <a:xfrm>
                <a:off x="6715201" y="2536092"/>
                <a:ext cx="2200411" cy="420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500" dirty="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Wave vector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lang="en-US" sz="15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num>
                      <m:den>
                        <m:r>
                          <a:rPr lang="el-GR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sz="15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88" name="TextBox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601" y="2238455"/>
                <a:ext cx="2855782" cy="529247"/>
              </a:xfrm>
              <a:prstGeom prst="rect">
                <a:avLst/>
              </a:prstGeom>
              <a:blipFill rotWithShape="0">
                <a:blip r:embed="rId11"/>
                <a:stretch>
                  <a:fillRect l="-2350" b="-5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436810" y="3453942"/>
            <a:ext cx="3947629" cy="1105969"/>
            <a:chOff x="582413" y="3177584"/>
            <a:chExt cx="5263506" cy="1474626"/>
          </a:xfrm>
        </p:grpSpPr>
        <p:grpSp>
          <p:nvGrpSpPr>
            <p:cNvPr id="165" name="Group 164"/>
            <p:cNvGrpSpPr/>
            <p:nvPr/>
          </p:nvGrpSpPr>
          <p:grpSpPr>
            <a:xfrm>
              <a:off x="582413" y="3177584"/>
              <a:ext cx="4059926" cy="1474626"/>
              <a:chOff x="582413" y="3043140"/>
              <a:chExt cx="4059926" cy="1474626"/>
            </a:xfrm>
          </p:grpSpPr>
          <p:grpSp>
            <p:nvGrpSpPr>
              <p:cNvPr id="119" name="Group 118"/>
              <p:cNvGrpSpPr/>
              <p:nvPr/>
            </p:nvGrpSpPr>
            <p:grpSpPr>
              <a:xfrm>
                <a:off x="582414" y="3160535"/>
                <a:ext cx="3109877" cy="678755"/>
                <a:chOff x="2865120" y="2010327"/>
                <a:chExt cx="3109877" cy="678755"/>
              </a:xfrm>
            </p:grpSpPr>
            <p:sp>
              <p:nvSpPr>
                <p:cNvPr id="120" name="Oval 119"/>
                <p:cNvSpPr/>
                <p:nvPr/>
              </p:nvSpPr>
              <p:spPr>
                <a:xfrm>
                  <a:off x="3185300" y="2447264"/>
                  <a:ext cx="250404" cy="24181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3">
                        <a:lumMod val="67000"/>
                      </a:schemeClr>
                    </a:gs>
                    <a:gs pos="48000">
                      <a:schemeClr val="accent3">
                        <a:lumMod val="97000"/>
                        <a:lumOff val="3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1" name="Freeform 120"/>
                <p:cNvSpPr/>
                <p:nvPr/>
              </p:nvSpPr>
              <p:spPr>
                <a:xfrm>
                  <a:off x="2865120" y="2042051"/>
                  <a:ext cx="899160" cy="533509"/>
                </a:xfrm>
                <a:custGeom>
                  <a:avLst/>
                  <a:gdLst>
                    <a:gd name="connsiteX0" fmla="*/ 0 w 899160"/>
                    <a:gd name="connsiteY0" fmla="*/ 533509 h 533509"/>
                    <a:gd name="connsiteX1" fmla="*/ 198120 w 899160"/>
                    <a:gd name="connsiteY1" fmla="*/ 419209 h 533509"/>
                    <a:gd name="connsiteX2" fmla="*/ 312420 w 899160"/>
                    <a:gd name="connsiteY2" fmla="*/ 83929 h 533509"/>
                    <a:gd name="connsiteX3" fmla="*/ 457200 w 899160"/>
                    <a:gd name="connsiteY3" fmla="*/ 109 h 533509"/>
                    <a:gd name="connsiteX4" fmla="*/ 594360 w 899160"/>
                    <a:gd name="connsiteY4" fmla="*/ 76309 h 533509"/>
                    <a:gd name="connsiteX5" fmla="*/ 723900 w 899160"/>
                    <a:gd name="connsiteY5" fmla="*/ 411589 h 533509"/>
                    <a:gd name="connsiteX6" fmla="*/ 899160 w 899160"/>
                    <a:gd name="connsiteY6" fmla="*/ 510649 h 5335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9160" h="533509">
                      <a:moveTo>
                        <a:pt x="0" y="533509"/>
                      </a:moveTo>
                      <a:cubicBezTo>
                        <a:pt x="73025" y="513824"/>
                        <a:pt x="146050" y="494139"/>
                        <a:pt x="198120" y="419209"/>
                      </a:cubicBezTo>
                      <a:cubicBezTo>
                        <a:pt x="250190" y="344279"/>
                        <a:pt x="269240" y="153779"/>
                        <a:pt x="312420" y="83929"/>
                      </a:cubicBezTo>
                      <a:cubicBezTo>
                        <a:pt x="355600" y="14079"/>
                        <a:pt x="410210" y="1379"/>
                        <a:pt x="457200" y="109"/>
                      </a:cubicBezTo>
                      <a:cubicBezTo>
                        <a:pt x="504190" y="-1161"/>
                        <a:pt x="549910" y="7729"/>
                        <a:pt x="594360" y="76309"/>
                      </a:cubicBezTo>
                      <a:cubicBezTo>
                        <a:pt x="638810" y="144889"/>
                        <a:pt x="673100" y="339199"/>
                        <a:pt x="723900" y="411589"/>
                      </a:cubicBezTo>
                      <a:cubicBezTo>
                        <a:pt x="774700" y="483979"/>
                        <a:pt x="836930" y="497314"/>
                        <a:pt x="899160" y="510649"/>
                      </a:cubicBezTo>
                    </a:path>
                  </a:pathLst>
                </a:cu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3918362" y="2432024"/>
                  <a:ext cx="250404" cy="24181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3">
                        <a:lumMod val="67000"/>
                      </a:schemeClr>
                    </a:gs>
                    <a:gs pos="48000">
                      <a:schemeClr val="accent3">
                        <a:lumMod val="97000"/>
                        <a:lumOff val="3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3" name="Freeform 122"/>
                <p:cNvSpPr/>
                <p:nvPr/>
              </p:nvSpPr>
              <p:spPr>
                <a:xfrm>
                  <a:off x="3598182" y="2026811"/>
                  <a:ext cx="899160" cy="533509"/>
                </a:xfrm>
                <a:custGeom>
                  <a:avLst/>
                  <a:gdLst>
                    <a:gd name="connsiteX0" fmla="*/ 0 w 899160"/>
                    <a:gd name="connsiteY0" fmla="*/ 533509 h 533509"/>
                    <a:gd name="connsiteX1" fmla="*/ 198120 w 899160"/>
                    <a:gd name="connsiteY1" fmla="*/ 419209 h 533509"/>
                    <a:gd name="connsiteX2" fmla="*/ 312420 w 899160"/>
                    <a:gd name="connsiteY2" fmla="*/ 83929 h 533509"/>
                    <a:gd name="connsiteX3" fmla="*/ 457200 w 899160"/>
                    <a:gd name="connsiteY3" fmla="*/ 109 h 533509"/>
                    <a:gd name="connsiteX4" fmla="*/ 594360 w 899160"/>
                    <a:gd name="connsiteY4" fmla="*/ 76309 h 533509"/>
                    <a:gd name="connsiteX5" fmla="*/ 723900 w 899160"/>
                    <a:gd name="connsiteY5" fmla="*/ 411589 h 533509"/>
                    <a:gd name="connsiteX6" fmla="*/ 899160 w 899160"/>
                    <a:gd name="connsiteY6" fmla="*/ 510649 h 5335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9160" h="533509">
                      <a:moveTo>
                        <a:pt x="0" y="533509"/>
                      </a:moveTo>
                      <a:cubicBezTo>
                        <a:pt x="73025" y="513824"/>
                        <a:pt x="146050" y="494139"/>
                        <a:pt x="198120" y="419209"/>
                      </a:cubicBezTo>
                      <a:cubicBezTo>
                        <a:pt x="250190" y="344279"/>
                        <a:pt x="269240" y="153779"/>
                        <a:pt x="312420" y="83929"/>
                      </a:cubicBezTo>
                      <a:cubicBezTo>
                        <a:pt x="355600" y="14079"/>
                        <a:pt x="410210" y="1379"/>
                        <a:pt x="457200" y="109"/>
                      </a:cubicBezTo>
                      <a:cubicBezTo>
                        <a:pt x="504190" y="-1161"/>
                        <a:pt x="549910" y="7729"/>
                        <a:pt x="594360" y="76309"/>
                      </a:cubicBezTo>
                      <a:cubicBezTo>
                        <a:pt x="638810" y="144889"/>
                        <a:pt x="673100" y="339199"/>
                        <a:pt x="723900" y="411589"/>
                      </a:cubicBezTo>
                      <a:cubicBezTo>
                        <a:pt x="774700" y="483979"/>
                        <a:pt x="836930" y="497314"/>
                        <a:pt x="899160" y="510649"/>
                      </a:cubicBezTo>
                    </a:path>
                  </a:pathLst>
                </a:cu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4662955" y="2415540"/>
                  <a:ext cx="250404" cy="24181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3">
                        <a:lumMod val="67000"/>
                      </a:schemeClr>
                    </a:gs>
                    <a:gs pos="48000">
                      <a:schemeClr val="accent3">
                        <a:lumMod val="97000"/>
                        <a:lumOff val="3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5" name="Freeform 124"/>
                <p:cNvSpPr/>
                <p:nvPr/>
              </p:nvSpPr>
              <p:spPr>
                <a:xfrm>
                  <a:off x="4342775" y="2010327"/>
                  <a:ext cx="899160" cy="533509"/>
                </a:xfrm>
                <a:custGeom>
                  <a:avLst/>
                  <a:gdLst>
                    <a:gd name="connsiteX0" fmla="*/ 0 w 899160"/>
                    <a:gd name="connsiteY0" fmla="*/ 533509 h 533509"/>
                    <a:gd name="connsiteX1" fmla="*/ 198120 w 899160"/>
                    <a:gd name="connsiteY1" fmla="*/ 419209 h 533509"/>
                    <a:gd name="connsiteX2" fmla="*/ 312420 w 899160"/>
                    <a:gd name="connsiteY2" fmla="*/ 83929 h 533509"/>
                    <a:gd name="connsiteX3" fmla="*/ 457200 w 899160"/>
                    <a:gd name="connsiteY3" fmla="*/ 109 h 533509"/>
                    <a:gd name="connsiteX4" fmla="*/ 594360 w 899160"/>
                    <a:gd name="connsiteY4" fmla="*/ 76309 h 533509"/>
                    <a:gd name="connsiteX5" fmla="*/ 723900 w 899160"/>
                    <a:gd name="connsiteY5" fmla="*/ 411589 h 533509"/>
                    <a:gd name="connsiteX6" fmla="*/ 899160 w 899160"/>
                    <a:gd name="connsiteY6" fmla="*/ 510649 h 5335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9160" h="533509">
                      <a:moveTo>
                        <a:pt x="0" y="533509"/>
                      </a:moveTo>
                      <a:cubicBezTo>
                        <a:pt x="73025" y="513824"/>
                        <a:pt x="146050" y="494139"/>
                        <a:pt x="198120" y="419209"/>
                      </a:cubicBezTo>
                      <a:cubicBezTo>
                        <a:pt x="250190" y="344279"/>
                        <a:pt x="269240" y="153779"/>
                        <a:pt x="312420" y="83929"/>
                      </a:cubicBezTo>
                      <a:cubicBezTo>
                        <a:pt x="355600" y="14079"/>
                        <a:pt x="410210" y="1379"/>
                        <a:pt x="457200" y="109"/>
                      </a:cubicBezTo>
                      <a:cubicBezTo>
                        <a:pt x="504190" y="-1161"/>
                        <a:pt x="549910" y="7729"/>
                        <a:pt x="594360" y="76309"/>
                      </a:cubicBezTo>
                      <a:cubicBezTo>
                        <a:pt x="638810" y="144889"/>
                        <a:pt x="673100" y="339199"/>
                        <a:pt x="723900" y="411589"/>
                      </a:cubicBezTo>
                      <a:cubicBezTo>
                        <a:pt x="774700" y="483979"/>
                        <a:pt x="836930" y="497314"/>
                        <a:pt x="899160" y="510649"/>
                      </a:cubicBezTo>
                    </a:path>
                  </a:pathLst>
                </a:cu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5396017" y="2400300"/>
                  <a:ext cx="250404" cy="24181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3">
                        <a:lumMod val="67000"/>
                      </a:schemeClr>
                    </a:gs>
                    <a:gs pos="48000">
                      <a:schemeClr val="accent3">
                        <a:lumMod val="97000"/>
                        <a:lumOff val="3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Freeform 126"/>
                <p:cNvSpPr/>
                <p:nvPr/>
              </p:nvSpPr>
              <p:spPr>
                <a:xfrm>
                  <a:off x="5075837" y="2015183"/>
                  <a:ext cx="899160" cy="533509"/>
                </a:xfrm>
                <a:custGeom>
                  <a:avLst/>
                  <a:gdLst>
                    <a:gd name="connsiteX0" fmla="*/ 0 w 899160"/>
                    <a:gd name="connsiteY0" fmla="*/ 533509 h 533509"/>
                    <a:gd name="connsiteX1" fmla="*/ 198120 w 899160"/>
                    <a:gd name="connsiteY1" fmla="*/ 419209 h 533509"/>
                    <a:gd name="connsiteX2" fmla="*/ 312420 w 899160"/>
                    <a:gd name="connsiteY2" fmla="*/ 83929 h 533509"/>
                    <a:gd name="connsiteX3" fmla="*/ 457200 w 899160"/>
                    <a:gd name="connsiteY3" fmla="*/ 109 h 533509"/>
                    <a:gd name="connsiteX4" fmla="*/ 594360 w 899160"/>
                    <a:gd name="connsiteY4" fmla="*/ 76309 h 533509"/>
                    <a:gd name="connsiteX5" fmla="*/ 723900 w 899160"/>
                    <a:gd name="connsiteY5" fmla="*/ 411589 h 533509"/>
                    <a:gd name="connsiteX6" fmla="*/ 899160 w 899160"/>
                    <a:gd name="connsiteY6" fmla="*/ 510649 h 5335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9160" h="533509">
                      <a:moveTo>
                        <a:pt x="0" y="533509"/>
                      </a:moveTo>
                      <a:cubicBezTo>
                        <a:pt x="73025" y="513824"/>
                        <a:pt x="146050" y="494139"/>
                        <a:pt x="198120" y="419209"/>
                      </a:cubicBezTo>
                      <a:cubicBezTo>
                        <a:pt x="250190" y="344279"/>
                        <a:pt x="269240" y="153779"/>
                        <a:pt x="312420" y="83929"/>
                      </a:cubicBezTo>
                      <a:cubicBezTo>
                        <a:pt x="355600" y="14079"/>
                        <a:pt x="410210" y="1379"/>
                        <a:pt x="457200" y="109"/>
                      </a:cubicBezTo>
                      <a:cubicBezTo>
                        <a:pt x="504190" y="-1161"/>
                        <a:pt x="549910" y="7729"/>
                        <a:pt x="594360" y="76309"/>
                      </a:cubicBezTo>
                      <a:cubicBezTo>
                        <a:pt x="638810" y="144889"/>
                        <a:pt x="673100" y="339199"/>
                        <a:pt x="723900" y="411589"/>
                      </a:cubicBezTo>
                      <a:cubicBezTo>
                        <a:pt x="774700" y="483979"/>
                        <a:pt x="836930" y="497314"/>
                        <a:pt x="899160" y="510649"/>
                      </a:cubicBezTo>
                    </a:path>
                  </a:pathLst>
                </a:cu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36" name="Group 135"/>
              <p:cNvGrpSpPr/>
              <p:nvPr/>
            </p:nvGrpSpPr>
            <p:grpSpPr>
              <a:xfrm>
                <a:off x="1401072" y="3206344"/>
                <a:ext cx="735886" cy="914400"/>
                <a:chOff x="1900698" y="1492256"/>
                <a:chExt cx="735886" cy="914400"/>
              </a:xfrm>
            </p:grpSpPr>
            <p:sp>
              <p:nvSpPr>
                <p:cNvPr id="137" name="Right Bracket 136"/>
                <p:cNvSpPr/>
                <p:nvPr/>
              </p:nvSpPr>
              <p:spPr>
                <a:xfrm>
                  <a:off x="2491591" y="1492256"/>
                  <a:ext cx="144993" cy="914400"/>
                </a:xfrm>
                <a:prstGeom prst="rightBracket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8" name="Left Bracket 137"/>
                <p:cNvSpPr/>
                <p:nvPr/>
              </p:nvSpPr>
              <p:spPr>
                <a:xfrm>
                  <a:off x="1900698" y="1492256"/>
                  <a:ext cx="176383" cy="914399"/>
                </a:xfrm>
                <a:prstGeom prst="leftBracket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2493935" y="3728519"/>
                <a:ext cx="756890" cy="492443"/>
                <a:chOff x="2993561" y="2014431"/>
                <a:chExt cx="756890" cy="492443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 flipH="1">
                  <a:off x="2996649" y="2129894"/>
                  <a:ext cx="8428" cy="310516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 flipH="1">
                  <a:off x="3742023" y="2110590"/>
                  <a:ext cx="8428" cy="310516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Arrow Connector 141"/>
                <p:cNvCxnSpPr/>
                <p:nvPr/>
              </p:nvCxnSpPr>
              <p:spPr>
                <a:xfrm flipV="1">
                  <a:off x="2993561" y="2367367"/>
                  <a:ext cx="752676" cy="17411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TextBox 142"/>
                    <p:cNvSpPr txBox="1"/>
                    <p:nvPr/>
                  </p:nvSpPr>
                  <p:spPr>
                    <a:xfrm>
                      <a:off x="3144441" y="2014431"/>
                      <a:ext cx="495264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dirty="0">
                        <a:solidFill>
                          <a:prstClr val="black"/>
                        </a:solidFill>
                        <a:latin typeface="Calibri" panose="020F05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143" name="TextBox 1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44441" y="2014431"/>
                      <a:ext cx="432618" cy="461665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45" name="Straight Connector 144"/>
              <p:cNvCxnSpPr/>
              <p:nvPr/>
            </p:nvCxnSpPr>
            <p:spPr>
              <a:xfrm>
                <a:off x="582413" y="3043140"/>
                <a:ext cx="3278426" cy="33981"/>
              </a:xfrm>
              <a:prstGeom prst="line">
                <a:avLst/>
              </a:prstGeom>
              <a:ln w="508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6" name="Group 155"/>
              <p:cNvGrpSpPr/>
              <p:nvPr/>
            </p:nvGrpSpPr>
            <p:grpSpPr>
              <a:xfrm>
                <a:off x="582413" y="3483099"/>
                <a:ext cx="4059926" cy="1034667"/>
                <a:chOff x="582412" y="3483099"/>
                <a:chExt cx="6937157" cy="1034667"/>
              </a:xfrm>
            </p:grpSpPr>
            <p:grpSp>
              <p:nvGrpSpPr>
                <p:cNvPr id="131" name="Group 130"/>
                <p:cNvGrpSpPr/>
                <p:nvPr/>
              </p:nvGrpSpPr>
              <p:grpSpPr>
                <a:xfrm>
                  <a:off x="582412" y="3483099"/>
                  <a:ext cx="6937157" cy="1016180"/>
                  <a:chOff x="1082038" y="1769011"/>
                  <a:chExt cx="6937157" cy="1016180"/>
                </a:xfrm>
              </p:grpSpPr>
              <p:cxnSp>
                <p:nvCxnSpPr>
                  <p:cNvPr id="132" name="Straight Connector 131"/>
                  <p:cNvCxnSpPr/>
                  <p:nvPr/>
                </p:nvCxnSpPr>
                <p:spPr>
                  <a:xfrm>
                    <a:off x="1082038" y="1797121"/>
                    <a:ext cx="7973" cy="98807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/>
                  <p:cNvCxnSpPr/>
                  <p:nvPr/>
                </p:nvCxnSpPr>
                <p:spPr>
                  <a:xfrm>
                    <a:off x="8019195" y="1769011"/>
                    <a:ext cx="0" cy="101618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Arrow Connector 133"/>
                  <p:cNvCxnSpPr/>
                  <p:nvPr/>
                </p:nvCxnSpPr>
                <p:spPr>
                  <a:xfrm flipV="1">
                    <a:off x="1090012" y="2673510"/>
                    <a:ext cx="6172156" cy="11193"/>
                  </a:xfrm>
                  <a:prstGeom prst="straightConnector1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5" name="TextBox 134"/>
                    <p:cNvSpPr txBox="1"/>
                    <p:nvPr/>
                  </p:nvSpPr>
                  <p:spPr>
                    <a:xfrm>
                      <a:off x="2729095" y="4086879"/>
                      <a:ext cx="169776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=∞</m:t>
                            </m:r>
                          </m:oMath>
                        </m:oMathPara>
                      </a14:m>
                      <a:endParaRPr lang="en-US" sz="1500" dirty="0">
                        <a:solidFill>
                          <a:prstClr val="black"/>
                        </a:solidFill>
                        <a:latin typeface="Calibri" panose="020F05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135" name="TextBox 1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29095" y="4086879"/>
                      <a:ext cx="932627" cy="400110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r="-5618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6802028" y="4381467"/>
                  <a:ext cx="624631" cy="6131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/>
                <p:cNvSpPr txBox="1"/>
                <p:nvPr/>
              </p:nvSpPr>
              <p:spPr>
                <a:xfrm>
                  <a:off x="4778532" y="3601308"/>
                  <a:ext cx="1067387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89" name="TextBox 1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8532" y="3601308"/>
                  <a:ext cx="1002646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429075" y="4075665"/>
            <a:ext cx="3259285" cy="2131693"/>
            <a:chOff x="572100" y="4187707"/>
            <a:chExt cx="4345713" cy="2842257"/>
          </a:xfrm>
        </p:grpSpPr>
        <p:grpSp>
          <p:nvGrpSpPr>
            <p:cNvPr id="110" name="Group 109"/>
            <p:cNvGrpSpPr/>
            <p:nvPr/>
          </p:nvGrpSpPr>
          <p:grpSpPr>
            <a:xfrm>
              <a:off x="645473" y="5241223"/>
              <a:ext cx="735886" cy="914400"/>
              <a:chOff x="1900698" y="1492256"/>
              <a:chExt cx="735886" cy="914400"/>
            </a:xfrm>
          </p:grpSpPr>
          <p:sp>
            <p:nvSpPr>
              <p:cNvPr id="111" name="Right Bracket 110"/>
              <p:cNvSpPr/>
              <p:nvPr/>
            </p:nvSpPr>
            <p:spPr>
              <a:xfrm>
                <a:off x="2491591" y="1492256"/>
                <a:ext cx="144993" cy="914400"/>
              </a:xfrm>
              <a:prstGeom prst="rightBracket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Left Bracket 111"/>
              <p:cNvSpPr/>
              <p:nvPr/>
            </p:nvSpPr>
            <p:spPr>
              <a:xfrm>
                <a:off x="1900698" y="1492256"/>
                <a:ext cx="176383" cy="914399"/>
              </a:xfrm>
              <a:prstGeom prst="leftBracket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72100" y="4187707"/>
              <a:ext cx="4345713" cy="2842257"/>
              <a:chOff x="572100" y="4187707"/>
              <a:chExt cx="4345713" cy="2842257"/>
            </a:xfrm>
          </p:grpSpPr>
          <p:grpSp>
            <p:nvGrpSpPr>
              <p:cNvPr id="159" name="Group 158"/>
              <p:cNvGrpSpPr/>
              <p:nvPr/>
            </p:nvGrpSpPr>
            <p:grpSpPr>
              <a:xfrm>
                <a:off x="572100" y="4187707"/>
                <a:ext cx="3128165" cy="2842257"/>
                <a:chOff x="572100" y="4187707"/>
                <a:chExt cx="3128165" cy="2842257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572100" y="5195414"/>
                  <a:ext cx="3128165" cy="1078178"/>
                  <a:chOff x="2846832" y="2010327"/>
                  <a:chExt cx="3128165" cy="1078178"/>
                </a:xfrm>
              </p:grpSpPr>
              <p:sp>
                <p:nvSpPr>
                  <p:cNvPr id="94" name="Oval 93"/>
                  <p:cNvSpPr/>
                  <p:nvPr/>
                </p:nvSpPr>
                <p:spPr>
                  <a:xfrm>
                    <a:off x="3185300" y="2447264"/>
                    <a:ext cx="250404" cy="241818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3">
                          <a:lumMod val="67000"/>
                        </a:schemeClr>
                      </a:gs>
                      <a:gs pos="48000">
                        <a:schemeClr val="accent3">
                          <a:lumMod val="97000"/>
                          <a:lumOff val="3000"/>
                        </a:schemeClr>
                      </a:gs>
                      <a:gs pos="100000">
                        <a:schemeClr val="accent3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5" name="Freeform 94"/>
                  <p:cNvSpPr/>
                  <p:nvPr/>
                </p:nvSpPr>
                <p:spPr>
                  <a:xfrm>
                    <a:off x="2846832" y="2042051"/>
                    <a:ext cx="899160" cy="533509"/>
                  </a:xfrm>
                  <a:custGeom>
                    <a:avLst/>
                    <a:gdLst>
                      <a:gd name="connsiteX0" fmla="*/ 0 w 899160"/>
                      <a:gd name="connsiteY0" fmla="*/ 533509 h 533509"/>
                      <a:gd name="connsiteX1" fmla="*/ 198120 w 899160"/>
                      <a:gd name="connsiteY1" fmla="*/ 419209 h 533509"/>
                      <a:gd name="connsiteX2" fmla="*/ 312420 w 899160"/>
                      <a:gd name="connsiteY2" fmla="*/ 83929 h 533509"/>
                      <a:gd name="connsiteX3" fmla="*/ 457200 w 899160"/>
                      <a:gd name="connsiteY3" fmla="*/ 109 h 533509"/>
                      <a:gd name="connsiteX4" fmla="*/ 594360 w 899160"/>
                      <a:gd name="connsiteY4" fmla="*/ 76309 h 533509"/>
                      <a:gd name="connsiteX5" fmla="*/ 723900 w 899160"/>
                      <a:gd name="connsiteY5" fmla="*/ 411589 h 533509"/>
                      <a:gd name="connsiteX6" fmla="*/ 899160 w 899160"/>
                      <a:gd name="connsiteY6" fmla="*/ 510649 h 5335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9160" h="533509">
                        <a:moveTo>
                          <a:pt x="0" y="533509"/>
                        </a:moveTo>
                        <a:cubicBezTo>
                          <a:pt x="73025" y="513824"/>
                          <a:pt x="146050" y="494139"/>
                          <a:pt x="198120" y="419209"/>
                        </a:cubicBezTo>
                        <a:cubicBezTo>
                          <a:pt x="250190" y="344279"/>
                          <a:pt x="269240" y="153779"/>
                          <a:pt x="312420" y="83929"/>
                        </a:cubicBezTo>
                        <a:cubicBezTo>
                          <a:pt x="355600" y="14079"/>
                          <a:pt x="410210" y="1379"/>
                          <a:pt x="457200" y="109"/>
                        </a:cubicBezTo>
                        <a:cubicBezTo>
                          <a:pt x="504190" y="-1161"/>
                          <a:pt x="549910" y="7729"/>
                          <a:pt x="594360" y="76309"/>
                        </a:cubicBezTo>
                        <a:cubicBezTo>
                          <a:pt x="638810" y="144889"/>
                          <a:pt x="673100" y="339199"/>
                          <a:pt x="723900" y="411589"/>
                        </a:cubicBezTo>
                        <a:cubicBezTo>
                          <a:pt x="774700" y="483979"/>
                          <a:pt x="836930" y="497314"/>
                          <a:pt x="899160" y="510649"/>
                        </a:cubicBezTo>
                      </a:path>
                    </a:pathLst>
                  </a:cu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" name="Oval 95"/>
                  <p:cNvSpPr/>
                  <p:nvPr/>
                </p:nvSpPr>
                <p:spPr>
                  <a:xfrm>
                    <a:off x="3918362" y="2432024"/>
                    <a:ext cx="250404" cy="241818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3">
                          <a:lumMod val="67000"/>
                        </a:schemeClr>
                      </a:gs>
                      <a:gs pos="48000">
                        <a:schemeClr val="accent3">
                          <a:lumMod val="97000"/>
                          <a:lumOff val="3000"/>
                        </a:schemeClr>
                      </a:gs>
                      <a:gs pos="100000">
                        <a:schemeClr val="accent3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" name="Freeform 96"/>
                  <p:cNvSpPr/>
                  <p:nvPr/>
                </p:nvSpPr>
                <p:spPr>
                  <a:xfrm flipV="1">
                    <a:off x="3589038" y="2554996"/>
                    <a:ext cx="899160" cy="533509"/>
                  </a:xfrm>
                  <a:custGeom>
                    <a:avLst/>
                    <a:gdLst>
                      <a:gd name="connsiteX0" fmla="*/ 0 w 899160"/>
                      <a:gd name="connsiteY0" fmla="*/ 533509 h 533509"/>
                      <a:gd name="connsiteX1" fmla="*/ 198120 w 899160"/>
                      <a:gd name="connsiteY1" fmla="*/ 419209 h 533509"/>
                      <a:gd name="connsiteX2" fmla="*/ 312420 w 899160"/>
                      <a:gd name="connsiteY2" fmla="*/ 83929 h 533509"/>
                      <a:gd name="connsiteX3" fmla="*/ 457200 w 899160"/>
                      <a:gd name="connsiteY3" fmla="*/ 109 h 533509"/>
                      <a:gd name="connsiteX4" fmla="*/ 594360 w 899160"/>
                      <a:gd name="connsiteY4" fmla="*/ 76309 h 533509"/>
                      <a:gd name="connsiteX5" fmla="*/ 723900 w 899160"/>
                      <a:gd name="connsiteY5" fmla="*/ 411589 h 533509"/>
                      <a:gd name="connsiteX6" fmla="*/ 899160 w 899160"/>
                      <a:gd name="connsiteY6" fmla="*/ 510649 h 5335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9160" h="533509">
                        <a:moveTo>
                          <a:pt x="0" y="533509"/>
                        </a:moveTo>
                        <a:cubicBezTo>
                          <a:pt x="73025" y="513824"/>
                          <a:pt x="146050" y="494139"/>
                          <a:pt x="198120" y="419209"/>
                        </a:cubicBezTo>
                        <a:cubicBezTo>
                          <a:pt x="250190" y="344279"/>
                          <a:pt x="269240" y="153779"/>
                          <a:pt x="312420" y="83929"/>
                        </a:cubicBezTo>
                        <a:cubicBezTo>
                          <a:pt x="355600" y="14079"/>
                          <a:pt x="410210" y="1379"/>
                          <a:pt x="457200" y="109"/>
                        </a:cubicBezTo>
                        <a:cubicBezTo>
                          <a:pt x="504190" y="-1161"/>
                          <a:pt x="549910" y="7729"/>
                          <a:pt x="594360" y="76309"/>
                        </a:cubicBezTo>
                        <a:cubicBezTo>
                          <a:pt x="638810" y="144889"/>
                          <a:pt x="673100" y="339199"/>
                          <a:pt x="723900" y="411589"/>
                        </a:cubicBezTo>
                        <a:cubicBezTo>
                          <a:pt x="774700" y="483979"/>
                          <a:pt x="836930" y="497314"/>
                          <a:pt x="899160" y="510649"/>
                        </a:cubicBezTo>
                      </a:path>
                    </a:pathLst>
                  </a:cu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8" name="Oval 97"/>
                  <p:cNvSpPr/>
                  <p:nvPr/>
                </p:nvSpPr>
                <p:spPr>
                  <a:xfrm>
                    <a:off x="4662955" y="2415540"/>
                    <a:ext cx="250404" cy="241818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3">
                          <a:lumMod val="67000"/>
                        </a:schemeClr>
                      </a:gs>
                      <a:gs pos="48000">
                        <a:schemeClr val="accent3">
                          <a:lumMod val="97000"/>
                          <a:lumOff val="3000"/>
                        </a:schemeClr>
                      </a:gs>
                      <a:gs pos="100000">
                        <a:schemeClr val="accent3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9" name="Freeform 98"/>
                  <p:cNvSpPr/>
                  <p:nvPr/>
                </p:nvSpPr>
                <p:spPr>
                  <a:xfrm>
                    <a:off x="4342775" y="2010327"/>
                    <a:ext cx="899160" cy="533509"/>
                  </a:xfrm>
                  <a:custGeom>
                    <a:avLst/>
                    <a:gdLst>
                      <a:gd name="connsiteX0" fmla="*/ 0 w 899160"/>
                      <a:gd name="connsiteY0" fmla="*/ 533509 h 533509"/>
                      <a:gd name="connsiteX1" fmla="*/ 198120 w 899160"/>
                      <a:gd name="connsiteY1" fmla="*/ 419209 h 533509"/>
                      <a:gd name="connsiteX2" fmla="*/ 312420 w 899160"/>
                      <a:gd name="connsiteY2" fmla="*/ 83929 h 533509"/>
                      <a:gd name="connsiteX3" fmla="*/ 457200 w 899160"/>
                      <a:gd name="connsiteY3" fmla="*/ 109 h 533509"/>
                      <a:gd name="connsiteX4" fmla="*/ 594360 w 899160"/>
                      <a:gd name="connsiteY4" fmla="*/ 76309 h 533509"/>
                      <a:gd name="connsiteX5" fmla="*/ 723900 w 899160"/>
                      <a:gd name="connsiteY5" fmla="*/ 411589 h 533509"/>
                      <a:gd name="connsiteX6" fmla="*/ 899160 w 899160"/>
                      <a:gd name="connsiteY6" fmla="*/ 510649 h 5335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9160" h="533509">
                        <a:moveTo>
                          <a:pt x="0" y="533509"/>
                        </a:moveTo>
                        <a:cubicBezTo>
                          <a:pt x="73025" y="513824"/>
                          <a:pt x="146050" y="494139"/>
                          <a:pt x="198120" y="419209"/>
                        </a:cubicBezTo>
                        <a:cubicBezTo>
                          <a:pt x="250190" y="344279"/>
                          <a:pt x="269240" y="153779"/>
                          <a:pt x="312420" y="83929"/>
                        </a:cubicBezTo>
                        <a:cubicBezTo>
                          <a:pt x="355600" y="14079"/>
                          <a:pt x="410210" y="1379"/>
                          <a:pt x="457200" y="109"/>
                        </a:cubicBezTo>
                        <a:cubicBezTo>
                          <a:pt x="504190" y="-1161"/>
                          <a:pt x="549910" y="7729"/>
                          <a:pt x="594360" y="76309"/>
                        </a:cubicBezTo>
                        <a:cubicBezTo>
                          <a:pt x="638810" y="144889"/>
                          <a:pt x="673100" y="339199"/>
                          <a:pt x="723900" y="411589"/>
                        </a:cubicBezTo>
                        <a:cubicBezTo>
                          <a:pt x="774700" y="483979"/>
                          <a:pt x="836930" y="497314"/>
                          <a:pt x="899160" y="510649"/>
                        </a:cubicBezTo>
                      </a:path>
                    </a:pathLst>
                  </a:cu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0" name="Oval 99"/>
                  <p:cNvSpPr/>
                  <p:nvPr/>
                </p:nvSpPr>
                <p:spPr>
                  <a:xfrm>
                    <a:off x="5396017" y="2400300"/>
                    <a:ext cx="250404" cy="241818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3">
                          <a:lumMod val="67000"/>
                        </a:schemeClr>
                      </a:gs>
                      <a:gs pos="48000">
                        <a:schemeClr val="accent3">
                          <a:lumMod val="97000"/>
                          <a:lumOff val="3000"/>
                        </a:schemeClr>
                      </a:gs>
                      <a:gs pos="100000">
                        <a:schemeClr val="accent3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1" name="Freeform 100"/>
                  <p:cNvSpPr/>
                  <p:nvPr/>
                </p:nvSpPr>
                <p:spPr>
                  <a:xfrm flipV="1">
                    <a:off x="5075837" y="2532419"/>
                    <a:ext cx="899160" cy="533509"/>
                  </a:xfrm>
                  <a:custGeom>
                    <a:avLst/>
                    <a:gdLst>
                      <a:gd name="connsiteX0" fmla="*/ 0 w 899160"/>
                      <a:gd name="connsiteY0" fmla="*/ 533509 h 533509"/>
                      <a:gd name="connsiteX1" fmla="*/ 198120 w 899160"/>
                      <a:gd name="connsiteY1" fmla="*/ 419209 h 533509"/>
                      <a:gd name="connsiteX2" fmla="*/ 312420 w 899160"/>
                      <a:gd name="connsiteY2" fmla="*/ 83929 h 533509"/>
                      <a:gd name="connsiteX3" fmla="*/ 457200 w 899160"/>
                      <a:gd name="connsiteY3" fmla="*/ 109 h 533509"/>
                      <a:gd name="connsiteX4" fmla="*/ 594360 w 899160"/>
                      <a:gd name="connsiteY4" fmla="*/ 76309 h 533509"/>
                      <a:gd name="connsiteX5" fmla="*/ 723900 w 899160"/>
                      <a:gd name="connsiteY5" fmla="*/ 411589 h 533509"/>
                      <a:gd name="connsiteX6" fmla="*/ 899160 w 899160"/>
                      <a:gd name="connsiteY6" fmla="*/ 510649 h 5335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9160" h="533509">
                        <a:moveTo>
                          <a:pt x="0" y="533509"/>
                        </a:moveTo>
                        <a:cubicBezTo>
                          <a:pt x="73025" y="513824"/>
                          <a:pt x="146050" y="494139"/>
                          <a:pt x="198120" y="419209"/>
                        </a:cubicBezTo>
                        <a:cubicBezTo>
                          <a:pt x="250190" y="344279"/>
                          <a:pt x="269240" y="153779"/>
                          <a:pt x="312420" y="83929"/>
                        </a:cubicBezTo>
                        <a:cubicBezTo>
                          <a:pt x="355600" y="14079"/>
                          <a:pt x="410210" y="1379"/>
                          <a:pt x="457200" y="109"/>
                        </a:cubicBezTo>
                        <a:cubicBezTo>
                          <a:pt x="504190" y="-1161"/>
                          <a:pt x="549910" y="7729"/>
                          <a:pt x="594360" y="76309"/>
                        </a:cubicBezTo>
                        <a:cubicBezTo>
                          <a:pt x="638810" y="144889"/>
                          <a:pt x="673100" y="339199"/>
                          <a:pt x="723900" y="411589"/>
                        </a:cubicBezTo>
                        <a:cubicBezTo>
                          <a:pt x="774700" y="483979"/>
                          <a:pt x="836930" y="497314"/>
                          <a:pt x="899160" y="510649"/>
                        </a:cubicBezTo>
                      </a:path>
                    </a:pathLst>
                  </a:cu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645473" y="4187707"/>
                  <a:ext cx="1527860" cy="2842257"/>
                  <a:chOff x="517840" y="545602"/>
                  <a:chExt cx="7599730" cy="2791957"/>
                </a:xfrm>
              </p:grpSpPr>
              <p:sp>
                <p:nvSpPr>
                  <p:cNvPr id="103" name="Arc 102"/>
                  <p:cNvSpPr/>
                  <p:nvPr/>
                </p:nvSpPr>
                <p:spPr>
                  <a:xfrm rot="16200000">
                    <a:off x="1449454" y="512196"/>
                    <a:ext cx="1893749" cy="3756977"/>
                  </a:xfrm>
                  <a:prstGeom prst="arc">
                    <a:avLst>
                      <a:gd name="adj1" fmla="val 16868095"/>
                      <a:gd name="adj2" fmla="val 3439585"/>
                    </a:avLst>
                  </a:prstGeom>
                  <a:ln w="508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4" name="Arc 103"/>
                  <p:cNvSpPr/>
                  <p:nvPr/>
                </p:nvSpPr>
                <p:spPr>
                  <a:xfrm rot="5400000">
                    <a:off x="4995154" y="-362964"/>
                    <a:ext cx="2213850" cy="4030982"/>
                  </a:xfrm>
                  <a:prstGeom prst="arc">
                    <a:avLst>
                      <a:gd name="adj1" fmla="val 17250281"/>
                      <a:gd name="adj2" fmla="val 2900826"/>
                    </a:avLst>
                  </a:prstGeom>
                  <a:ln w="508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158" name="Group 157"/>
                <p:cNvGrpSpPr/>
                <p:nvPr/>
              </p:nvGrpSpPr>
              <p:grpSpPr>
                <a:xfrm>
                  <a:off x="590386" y="5604241"/>
                  <a:ext cx="1546573" cy="1035642"/>
                  <a:chOff x="590386" y="5604241"/>
                  <a:chExt cx="1546573" cy="1035642"/>
                </a:xfrm>
              </p:grpSpPr>
              <p:grpSp>
                <p:nvGrpSpPr>
                  <p:cNvPr id="105" name="Group 104"/>
                  <p:cNvGrpSpPr/>
                  <p:nvPr/>
                </p:nvGrpSpPr>
                <p:grpSpPr>
                  <a:xfrm>
                    <a:off x="590386" y="5604241"/>
                    <a:ext cx="1546573" cy="1016180"/>
                    <a:chOff x="1082038" y="1855274"/>
                    <a:chExt cx="6937157" cy="1016180"/>
                  </a:xfrm>
                </p:grpSpPr>
                <p:cxnSp>
                  <p:nvCxnSpPr>
                    <p:cNvPr id="106" name="Straight Connector 105"/>
                    <p:cNvCxnSpPr/>
                    <p:nvPr/>
                  </p:nvCxnSpPr>
                  <p:spPr>
                    <a:xfrm>
                      <a:off x="1082038" y="1883384"/>
                      <a:ext cx="7973" cy="98807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" name="Straight Connector 106"/>
                    <p:cNvCxnSpPr/>
                    <p:nvPr/>
                  </p:nvCxnSpPr>
                  <p:spPr>
                    <a:xfrm>
                      <a:off x="8019195" y="1855274"/>
                      <a:ext cx="0" cy="101618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Arrow Connector 107"/>
                    <p:cNvCxnSpPr/>
                    <p:nvPr/>
                  </p:nvCxnSpPr>
                  <p:spPr>
                    <a:xfrm flipV="1">
                      <a:off x="1090013" y="2764957"/>
                      <a:ext cx="6929182" cy="6009"/>
                    </a:xfrm>
                    <a:prstGeom prst="straightConnector1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9" name="TextBox 108"/>
                      <p:cNvSpPr txBox="1"/>
                      <p:nvPr/>
                    </p:nvSpPr>
                    <p:spPr>
                      <a:xfrm>
                        <a:off x="697609" y="6208996"/>
                        <a:ext cx="1066104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5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5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en-US" sz="15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oMath>
                          </m:oMathPara>
                        </a14:m>
                        <a:endParaRPr lang="en-US" sz="1500" dirty="0">
                          <a:solidFill>
                            <a:prstClr val="black"/>
                          </a:solidFill>
                          <a:latin typeface="Calibri" panose="020F0502020204030204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9" name="TextBox 10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7609" y="6208996"/>
                        <a:ext cx="1006236" cy="400110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0" name="TextBox 189"/>
                  <p:cNvSpPr txBox="1"/>
                  <p:nvPr/>
                </p:nvSpPr>
                <p:spPr>
                  <a:xfrm>
                    <a:off x="3833157" y="5600627"/>
                    <a:ext cx="1084656" cy="7530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oMath>
                      </m:oMathPara>
                    </a14:m>
                    <a:endParaRPr lang="en-US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90" name="TextBox 1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3157" y="5600627"/>
                    <a:ext cx="1022075" cy="722377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" name="Group 7"/>
          <p:cNvGrpSpPr/>
          <p:nvPr/>
        </p:nvGrpSpPr>
        <p:grpSpPr>
          <a:xfrm>
            <a:off x="1154492" y="1959160"/>
            <a:ext cx="4990836" cy="674891"/>
            <a:chOff x="-4415968" y="964315"/>
            <a:chExt cx="11082170" cy="1460375"/>
          </a:xfrm>
        </p:grpSpPr>
        <p:grpSp>
          <p:nvGrpSpPr>
            <p:cNvPr id="42" name="Group 41"/>
            <p:cNvGrpSpPr/>
            <p:nvPr/>
          </p:nvGrpSpPr>
          <p:grpSpPr>
            <a:xfrm>
              <a:off x="582415" y="1083921"/>
              <a:ext cx="3109877" cy="815035"/>
              <a:chOff x="2865120" y="1874047"/>
              <a:chExt cx="3109877" cy="815035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3185300" y="2447264"/>
                <a:ext cx="250404" cy="24181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2865120" y="2176082"/>
                <a:ext cx="899160" cy="399478"/>
              </a:xfrm>
              <a:custGeom>
                <a:avLst/>
                <a:gdLst>
                  <a:gd name="connsiteX0" fmla="*/ 0 w 899160"/>
                  <a:gd name="connsiteY0" fmla="*/ 533509 h 533509"/>
                  <a:gd name="connsiteX1" fmla="*/ 198120 w 899160"/>
                  <a:gd name="connsiteY1" fmla="*/ 419209 h 533509"/>
                  <a:gd name="connsiteX2" fmla="*/ 312420 w 899160"/>
                  <a:gd name="connsiteY2" fmla="*/ 83929 h 533509"/>
                  <a:gd name="connsiteX3" fmla="*/ 457200 w 899160"/>
                  <a:gd name="connsiteY3" fmla="*/ 109 h 533509"/>
                  <a:gd name="connsiteX4" fmla="*/ 594360 w 899160"/>
                  <a:gd name="connsiteY4" fmla="*/ 76309 h 533509"/>
                  <a:gd name="connsiteX5" fmla="*/ 723900 w 899160"/>
                  <a:gd name="connsiteY5" fmla="*/ 411589 h 533509"/>
                  <a:gd name="connsiteX6" fmla="*/ 899160 w 899160"/>
                  <a:gd name="connsiteY6" fmla="*/ 510649 h 533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9160" h="533509">
                    <a:moveTo>
                      <a:pt x="0" y="533509"/>
                    </a:moveTo>
                    <a:cubicBezTo>
                      <a:pt x="73025" y="513824"/>
                      <a:pt x="146050" y="494139"/>
                      <a:pt x="198120" y="419209"/>
                    </a:cubicBezTo>
                    <a:cubicBezTo>
                      <a:pt x="250190" y="344279"/>
                      <a:pt x="269240" y="153779"/>
                      <a:pt x="312420" y="83929"/>
                    </a:cubicBezTo>
                    <a:cubicBezTo>
                      <a:pt x="355600" y="14079"/>
                      <a:pt x="410210" y="1379"/>
                      <a:pt x="457200" y="109"/>
                    </a:cubicBezTo>
                    <a:cubicBezTo>
                      <a:pt x="504190" y="-1161"/>
                      <a:pt x="549910" y="7729"/>
                      <a:pt x="594360" y="76309"/>
                    </a:cubicBezTo>
                    <a:cubicBezTo>
                      <a:pt x="638810" y="144889"/>
                      <a:pt x="673100" y="339199"/>
                      <a:pt x="723900" y="411589"/>
                    </a:cubicBezTo>
                    <a:cubicBezTo>
                      <a:pt x="774700" y="483979"/>
                      <a:pt x="836930" y="497314"/>
                      <a:pt x="899160" y="510649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918362" y="2432024"/>
                <a:ext cx="250404" cy="24181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3598182" y="1874047"/>
                <a:ext cx="899160" cy="686274"/>
              </a:xfrm>
              <a:custGeom>
                <a:avLst/>
                <a:gdLst>
                  <a:gd name="connsiteX0" fmla="*/ 0 w 899160"/>
                  <a:gd name="connsiteY0" fmla="*/ 533509 h 533509"/>
                  <a:gd name="connsiteX1" fmla="*/ 198120 w 899160"/>
                  <a:gd name="connsiteY1" fmla="*/ 419209 h 533509"/>
                  <a:gd name="connsiteX2" fmla="*/ 312420 w 899160"/>
                  <a:gd name="connsiteY2" fmla="*/ 83929 h 533509"/>
                  <a:gd name="connsiteX3" fmla="*/ 457200 w 899160"/>
                  <a:gd name="connsiteY3" fmla="*/ 109 h 533509"/>
                  <a:gd name="connsiteX4" fmla="*/ 594360 w 899160"/>
                  <a:gd name="connsiteY4" fmla="*/ 76309 h 533509"/>
                  <a:gd name="connsiteX5" fmla="*/ 723900 w 899160"/>
                  <a:gd name="connsiteY5" fmla="*/ 411589 h 533509"/>
                  <a:gd name="connsiteX6" fmla="*/ 899160 w 899160"/>
                  <a:gd name="connsiteY6" fmla="*/ 510649 h 533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9160" h="533509">
                    <a:moveTo>
                      <a:pt x="0" y="533509"/>
                    </a:moveTo>
                    <a:cubicBezTo>
                      <a:pt x="73025" y="513824"/>
                      <a:pt x="146050" y="494139"/>
                      <a:pt x="198120" y="419209"/>
                    </a:cubicBezTo>
                    <a:cubicBezTo>
                      <a:pt x="250190" y="344279"/>
                      <a:pt x="269240" y="153779"/>
                      <a:pt x="312420" y="83929"/>
                    </a:cubicBezTo>
                    <a:cubicBezTo>
                      <a:pt x="355600" y="14079"/>
                      <a:pt x="410210" y="1379"/>
                      <a:pt x="457200" y="109"/>
                    </a:cubicBezTo>
                    <a:cubicBezTo>
                      <a:pt x="504190" y="-1161"/>
                      <a:pt x="549910" y="7729"/>
                      <a:pt x="594360" y="76309"/>
                    </a:cubicBezTo>
                    <a:cubicBezTo>
                      <a:pt x="638810" y="144889"/>
                      <a:pt x="673100" y="339199"/>
                      <a:pt x="723900" y="411589"/>
                    </a:cubicBezTo>
                    <a:cubicBezTo>
                      <a:pt x="774700" y="483979"/>
                      <a:pt x="836930" y="497314"/>
                      <a:pt x="899160" y="510649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662955" y="2415540"/>
                <a:ext cx="250404" cy="24181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4342775" y="1874963"/>
                <a:ext cx="899160" cy="668873"/>
              </a:xfrm>
              <a:custGeom>
                <a:avLst/>
                <a:gdLst>
                  <a:gd name="connsiteX0" fmla="*/ 0 w 899160"/>
                  <a:gd name="connsiteY0" fmla="*/ 533509 h 533509"/>
                  <a:gd name="connsiteX1" fmla="*/ 198120 w 899160"/>
                  <a:gd name="connsiteY1" fmla="*/ 419209 h 533509"/>
                  <a:gd name="connsiteX2" fmla="*/ 312420 w 899160"/>
                  <a:gd name="connsiteY2" fmla="*/ 83929 h 533509"/>
                  <a:gd name="connsiteX3" fmla="*/ 457200 w 899160"/>
                  <a:gd name="connsiteY3" fmla="*/ 109 h 533509"/>
                  <a:gd name="connsiteX4" fmla="*/ 594360 w 899160"/>
                  <a:gd name="connsiteY4" fmla="*/ 76309 h 533509"/>
                  <a:gd name="connsiteX5" fmla="*/ 723900 w 899160"/>
                  <a:gd name="connsiteY5" fmla="*/ 411589 h 533509"/>
                  <a:gd name="connsiteX6" fmla="*/ 899160 w 899160"/>
                  <a:gd name="connsiteY6" fmla="*/ 510649 h 533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9160" h="533509">
                    <a:moveTo>
                      <a:pt x="0" y="533509"/>
                    </a:moveTo>
                    <a:cubicBezTo>
                      <a:pt x="73025" y="513824"/>
                      <a:pt x="146050" y="494139"/>
                      <a:pt x="198120" y="419209"/>
                    </a:cubicBezTo>
                    <a:cubicBezTo>
                      <a:pt x="250190" y="344279"/>
                      <a:pt x="269240" y="153779"/>
                      <a:pt x="312420" y="83929"/>
                    </a:cubicBezTo>
                    <a:cubicBezTo>
                      <a:pt x="355600" y="14079"/>
                      <a:pt x="410210" y="1379"/>
                      <a:pt x="457200" y="109"/>
                    </a:cubicBezTo>
                    <a:cubicBezTo>
                      <a:pt x="504190" y="-1161"/>
                      <a:pt x="549910" y="7729"/>
                      <a:pt x="594360" y="76309"/>
                    </a:cubicBezTo>
                    <a:cubicBezTo>
                      <a:pt x="638810" y="144889"/>
                      <a:pt x="673100" y="339199"/>
                      <a:pt x="723900" y="411589"/>
                    </a:cubicBezTo>
                    <a:cubicBezTo>
                      <a:pt x="774700" y="483979"/>
                      <a:pt x="836930" y="497314"/>
                      <a:pt x="899160" y="510649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396017" y="2400300"/>
                <a:ext cx="250404" cy="24181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5075837" y="2190679"/>
                <a:ext cx="899160" cy="337916"/>
              </a:xfrm>
              <a:custGeom>
                <a:avLst/>
                <a:gdLst>
                  <a:gd name="connsiteX0" fmla="*/ 0 w 899160"/>
                  <a:gd name="connsiteY0" fmla="*/ 533509 h 533509"/>
                  <a:gd name="connsiteX1" fmla="*/ 198120 w 899160"/>
                  <a:gd name="connsiteY1" fmla="*/ 419209 h 533509"/>
                  <a:gd name="connsiteX2" fmla="*/ 312420 w 899160"/>
                  <a:gd name="connsiteY2" fmla="*/ 83929 h 533509"/>
                  <a:gd name="connsiteX3" fmla="*/ 457200 w 899160"/>
                  <a:gd name="connsiteY3" fmla="*/ 109 h 533509"/>
                  <a:gd name="connsiteX4" fmla="*/ 594360 w 899160"/>
                  <a:gd name="connsiteY4" fmla="*/ 76309 h 533509"/>
                  <a:gd name="connsiteX5" fmla="*/ 723900 w 899160"/>
                  <a:gd name="connsiteY5" fmla="*/ 411589 h 533509"/>
                  <a:gd name="connsiteX6" fmla="*/ 899160 w 899160"/>
                  <a:gd name="connsiteY6" fmla="*/ 510649 h 533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9160" h="533509">
                    <a:moveTo>
                      <a:pt x="0" y="533509"/>
                    </a:moveTo>
                    <a:cubicBezTo>
                      <a:pt x="73025" y="513824"/>
                      <a:pt x="146050" y="494139"/>
                      <a:pt x="198120" y="419209"/>
                    </a:cubicBezTo>
                    <a:cubicBezTo>
                      <a:pt x="250190" y="344279"/>
                      <a:pt x="269240" y="153779"/>
                      <a:pt x="312420" y="83929"/>
                    </a:cubicBezTo>
                    <a:cubicBezTo>
                      <a:pt x="355600" y="14079"/>
                      <a:pt x="410210" y="1379"/>
                      <a:pt x="457200" y="109"/>
                    </a:cubicBezTo>
                    <a:cubicBezTo>
                      <a:pt x="504190" y="-1161"/>
                      <a:pt x="549910" y="7729"/>
                      <a:pt x="594360" y="76309"/>
                    </a:cubicBezTo>
                    <a:cubicBezTo>
                      <a:pt x="638810" y="144889"/>
                      <a:pt x="673100" y="339199"/>
                      <a:pt x="723900" y="411589"/>
                    </a:cubicBezTo>
                    <a:cubicBezTo>
                      <a:pt x="774700" y="483979"/>
                      <a:pt x="836930" y="497314"/>
                      <a:pt x="899160" y="510649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1401073" y="1266010"/>
              <a:ext cx="735886" cy="914400"/>
              <a:chOff x="1900698" y="1492256"/>
              <a:chExt cx="735886" cy="914400"/>
            </a:xfrm>
          </p:grpSpPr>
          <p:sp>
            <p:nvSpPr>
              <p:cNvPr id="73" name="Right Bracket 72"/>
              <p:cNvSpPr/>
              <p:nvPr/>
            </p:nvSpPr>
            <p:spPr>
              <a:xfrm>
                <a:off x="2491591" y="1492256"/>
                <a:ext cx="144993" cy="914400"/>
              </a:xfrm>
              <a:prstGeom prst="rightBracket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Left Bracket 73"/>
              <p:cNvSpPr/>
              <p:nvPr/>
            </p:nvSpPr>
            <p:spPr>
              <a:xfrm>
                <a:off x="1900698" y="1492256"/>
                <a:ext cx="176383" cy="914399"/>
              </a:xfrm>
              <a:prstGeom prst="leftBracket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-4415968" y="964315"/>
              <a:ext cx="836290" cy="599390"/>
              <a:chOff x="-3916343" y="1190561"/>
              <a:chExt cx="836290" cy="599390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 flipH="1">
                <a:off x="-3913264" y="1376019"/>
                <a:ext cx="8428" cy="31051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-3167884" y="1356715"/>
                <a:ext cx="8428" cy="31051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 flipV="1">
                <a:off x="-3916343" y="1613492"/>
                <a:ext cx="752676" cy="17411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-3765464" y="1190561"/>
                    <a:ext cx="685411" cy="59939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20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765465" y="1190561"/>
                    <a:ext cx="582831" cy="54944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1" name="Group 190"/>
            <p:cNvGrpSpPr/>
            <p:nvPr/>
          </p:nvGrpSpPr>
          <p:grpSpPr>
            <a:xfrm>
              <a:off x="3546165" y="1601570"/>
              <a:ext cx="3120037" cy="823120"/>
              <a:chOff x="2865120" y="2430780"/>
              <a:chExt cx="3120037" cy="823120"/>
            </a:xfrm>
          </p:grpSpPr>
          <p:sp>
            <p:nvSpPr>
              <p:cNvPr id="192" name="Oval 191"/>
              <p:cNvSpPr/>
              <p:nvPr/>
            </p:nvSpPr>
            <p:spPr>
              <a:xfrm>
                <a:off x="3185300" y="2447264"/>
                <a:ext cx="250404" cy="24181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3" name="Freeform 192"/>
              <p:cNvSpPr/>
              <p:nvPr/>
            </p:nvSpPr>
            <p:spPr>
              <a:xfrm flipV="1">
                <a:off x="2865120" y="2580531"/>
                <a:ext cx="899160" cy="321847"/>
              </a:xfrm>
              <a:custGeom>
                <a:avLst/>
                <a:gdLst>
                  <a:gd name="connsiteX0" fmla="*/ 0 w 899160"/>
                  <a:gd name="connsiteY0" fmla="*/ 533509 h 533509"/>
                  <a:gd name="connsiteX1" fmla="*/ 198120 w 899160"/>
                  <a:gd name="connsiteY1" fmla="*/ 419209 h 533509"/>
                  <a:gd name="connsiteX2" fmla="*/ 312420 w 899160"/>
                  <a:gd name="connsiteY2" fmla="*/ 83929 h 533509"/>
                  <a:gd name="connsiteX3" fmla="*/ 457200 w 899160"/>
                  <a:gd name="connsiteY3" fmla="*/ 109 h 533509"/>
                  <a:gd name="connsiteX4" fmla="*/ 594360 w 899160"/>
                  <a:gd name="connsiteY4" fmla="*/ 76309 h 533509"/>
                  <a:gd name="connsiteX5" fmla="*/ 723900 w 899160"/>
                  <a:gd name="connsiteY5" fmla="*/ 411589 h 533509"/>
                  <a:gd name="connsiteX6" fmla="*/ 899160 w 899160"/>
                  <a:gd name="connsiteY6" fmla="*/ 510649 h 533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9160" h="533509">
                    <a:moveTo>
                      <a:pt x="0" y="533509"/>
                    </a:moveTo>
                    <a:cubicBezTo>
                      <a:pt x="73025" y="513824"/>
                      <a:pt x="146050" y="494139"/>
                      <a:pt x="198120" y="419209"/>
                    </a:cubicBezTo>
                    <a:cubicBezTo>
                      <a:pt x="250190" y="344279"/>
                      <a:pt x="269240" y="153779"/>
                      <a:pt x="312420" y="83929"/>
                    </a:cubicBezTo>
                    <a:cubicBezTo>
                      <a:pt x="355600" y="14079"/>
                      <a:pt x="410210" y="1379"/>
                      <a:pt x="457200" y="109"/>
                    </a:cubicBezTo>
                    <a:cubicBezTo>
                      <a:pt x="504190" y="-1161"/>
                      <a:pt x="549910" y="7729"/>
                      <a:pt x="594360" y="76309"/>
                    </a:cubicBezTo>
                    <a:cubicBezTo>
                      <a:pt x="638810" y="144889"/>
                      <a:pt x="673100" y="339199"/>
                      <a:pt x="723900" y="411589"/>
                    </a:cubicBezTo>
                    <a:cubicBezTo>
                      <a:pt x="774700" y="483979"/>
                      <a:pt x="836930" y="497314"/>
                      <a:pt x="899160" y="510649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3918362" y="2442184"/>
                <a:ext cx="250404" cy="24181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5" name="Freeform 194"/>
              <p:cNvSpPr/>
              <p:nvPr/>
            </p:nvSpPr>
            <p:spPr>
              <a:xfrm flipV="1">
                <a:off x="3598182" y="2575449"/>
                <a:ext cx="899160" cy="678451"/>
              </a:xfrm>
              <a:custGeom>
                <a:avLst/>
                <a:gdLst>
                  <a:gd name="connsiteX0" fmla="*/ 0 w 899160"/>
                  <a:gd name="connsiteY0" fmla="*/ 533509 h 533509"/>
                  <a:gd name="connsiteX1" fmla="*/ 198120 w 899160"/>
                  <a:gd name="connsiteY1" fmla="*/ 419209 h 533509"/>
                  <a:gd name="connsiteX2" fmla="*/ 312420 w 899160"/>
                  <a:gd name="connsiteY2" fmla="*/ 83929 h 533509"/>
                  <a:gd name="connsiteX3" fmla="*/ 457200 w 899160"/>
                  <a:gd name="connsiteY3" fmla="*/ 109 h 533509"/>
                  <a:gd name="connsiteX4" fmla="*/ 594360 w 899160"/>
                  <a:gd name="connsiteY4" fmla="*/ 76309 h 533509"/>
                  <a:gd name="connsiteX5" fmla="*/ 723900 w 899160"/>
                  <a:gd name="connsiteY5" fmla="*/ 411589 h 533509"/>
                  <a:gd name="connsiteX6" fmla="*/ 899160 w 899160"/>
                  <a:gd name="connsiteY6" fmla="*/ 510649 h 533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9160" h="533509">
                    <a:moveTo>
                      <a:pt x="0" y="533509"/>
                    </a:moveTo>
                    <a:cubicBezTo>
                      <a:pt x="73025" y="513824"/>
                      <a:pt x="146050" y="494139"/>
                      <a:pt x="198120" y="419209"/>
                    </a:cubicBezTo>
                    <a:cubicBezTo>
                      <a:pt x="250190" y="344279"/>
                      <a:pt x="269240" y="153779"/>
                      <a:pt x="312420" y="83929"/>
                    </a:cubicBezTo>
                    <a:cubicBezTo>
                      <a:pt x="355600" y="14079"/>
                      <a:pt x="410210" y="1379"/>
                      <a:pt x="457200" y="109"/>
                    </a:cubicBezTo>
                    <a:cubicBezTo>
                      <a:pt x="504190" y="-1161"/>
                      <a:pt x="549910" y="7729"/>
                      <a:pt x="594360" y="76309"/>
                    </a:cubicBezTo>
                    <a:cubicBezTo>
                      <a:pt x="638810" y="144889"/>
                      <a:pt x="673100" y="339199"/>
                      <a:pt x="723900" y="411589"/>
                    </a:cubicBezTo>
                    <a:cubicBezTo>
                      <a:pt x="774700" y="483979"/>
                      <a:pt x="836930" y="497314"/>
                      <a:pt x="899160" y="510649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4693435" y="2435860"/>
                <a:ext cx="250404" cy="24181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7" name="Freeform 196"/>
              <p:cNvSpPr/>
              <p:nvPr/>
            </p:nvSpPr>
            <p:spPr>
              <a:xfrm flipV="1">
                <a:off x="4373255" y="2569126"/>
                <a:ext cx="899160" cy="684107"/>
              </a:xfrm>
              <a:custGeom>
                <a:avLst/>
                <a:gdLst>
                  <a:gd name="connsiteX0" fmla="*/ 0 w 899160"/>
                  <a:gd name="connsiteY0" fmla="*/ 533509 h 533509"/>
                  <a:gd name="connsiteX1" fmla="*/ 198120 w 899160"/>
                  <a:gd name="connsiteY1" fmla="*/ 419209 h 533509"/>
                  <a:gd name="connsiteX2" fmla="*/ 312420 w 899160"/>
                  <a:gd name="connsiteY2" fmla="*/ 83929 h 533509"/>
                  <a:gd name="connsiteX3" fmla="*/ 457200 w 899160"/>
                  <a:gd name="connsiteY3" fmla="*/ 109 h 533509"/>
                  <a:gd name="connsiteX4" fmla="*/ 594360 w 899160"/>
                  <a:gd name="connsiteY4" fmla="*/ 76309 h 533509"/>
                  <a:gd name="connsiteX5" fmla="*/ 723900 w 899160"/>
                  <a:gd name="connsiteY5" fmla="*/ 411589 h 533509"/>
                  <a:gd name="connsiteX6" fmla="*/ 899160 w 899160"/>
                  <a:gd name="connsiteY6" fmla="*/ 510649 h 533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9160" h="533509">
                    <a:moveTo>
                      <a:pt x="0" y="533509"/>
                    </a:moveTo>
                    <a:cubicBezTo>
                      <a:pt x="73025" y="513824"/>
                      <a:pt x="146050" y="494139"/>
                      <a:pt x="198120" y="419209"/>
                    </a:cubicBezTo>
                    <a:cubicBezTo>
                      <a:pt x="250190" y="344279"/>
                      <a:pt x="269240" y="153779"/>
                      <a:pt x="312420" y="83929"/>
                    </a:cubicBezTo>
                    <a:cubicBezTo>
                      <a:pt x="355600" y="14079"/>
                      <a:pt x="410210" y="1379"/>
                      <a:pt x="457200" y="109"/>
                    </a:cubicBezTo>
                    <a:cubicBezTo>
                      <a:pt x="504190" y="-1161"/>
                      <a:pt x="549910" y="7729"/>
                      <a:pt x="594360" y="76309"/>
                    </a:cubicBezTo>
                    <a:cubicBezTo>
                      <a:pt x="638810" y="144889"/>
                      <a:pt x="673100" y="339199"/>
                      <a:pt x="723900" y="411589"/>
                    </a:cubicBezTo>
                    <a:cubicBezTo>
                      <a:pt x="774700" y="483979"/>
                      <a:pt x="836930" y="497314"/>
                      <a:pt x="899160" y="510649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5406177" y="2430780"/>
                <a:ext cx="250404" cy="24181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9" name="Freeform 198"/>
              <p:cNvSpPr/>
              <p:nvPr/>
            </p:nvSpPr>
            <p:spPr>
              <a:xfrm flipV="1">
                <a:off x="5085997" y="2564047"/>
                <a:ext cx="899160" cy="363408"/>
              </a:xfrm>
              <a:custGeom>
                <a:avLst/>
                <a:gdLst>
                  <a:gd name="connsiteX0" fmla="*/ 0 w 899160"/>
                  <a:gd name="connsiteY0" fmla="*/ 533509 h 533509"/>
                  <a:gd name="connsiteX1" fmla="*/ 198120 w 899160"/>
                  <a:gd name="connsiteY1" fmla="*/ 419209 h 533509"/>
                  <a:gd name="connsiteX2" fmla="*/ 312420 w 899160"/>
                  <a:gd name="connsiteY2" fmla="*/ 83929 h 533509"/>
                  <a:gd name="connsiteX3" fmla="*/ 457200 w 899160"/>
                  <a:gd name="connsiteY3" fmla="*/ 109 h 533509"/>
                  <a:gd name="connsiteX4" fmla="*/ 594360 w 899160"/>
                  <a:gd name="connsiteY4" fmla="*/ 76309 h 533509"/>
                  <a:gd name="connsiteX5" fmla="*/ 723900 w 899160"/>
                  <a:gd name="connsiteY5" fmla="*/ 411589 h 533509"/>
                  <a:gd name="connsiteX6" fmla="*/ 899160 w 899160"/>
                  <a:gd name="connsiteY6" fmla="*/ 510649 h 533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9160" h="533509">
                    <a:moveTo>
                      <a:pt x="0" y="533509"/>
                    </a:moveTo>
                    <a:cubicBezTo>
                      <a:pt x="73025" y="513824"/>
                      <a:pt x="146050" y="494139"/>
                      <a:pt x="198120" y="419209"/>
                    </a:cubicBezTo>
                    <a:cubicBezTo>
                      <a:pt x="250190" y="344279"/>
                      <a:pt x="269240" y="153779"/>
                      <a:pt x="312420" y="83929"/>
                    </a:cubicBezTo>
                    <a:cubicBezTo>
                      <a:pt x="355600" y="14079"/>
                      <a:pt x="410210" y="1379"/>
                      <a:pt x="457200" y="109"/>
                    </a:cubicBezTo>
                    <a:cubicBezTo>
                      <a:pt x="504190" y="-1161"/>
                      <a:pt x="549910" y="7729"/>
                      <a:pt x="594360" y="76309"/>
                    </a:cubicBezTo>
                    <a:cubicBezTo>
                      <a:pt x="638810" y="144889"/>
                      <a:pt x="673100" y="339199"/>
                      <a:pt x="723900" y="411589"/>
                    </a:cubicBezTo>
                    <a:cubicBezTo>
                      <a:pt x="774700" y="483979"/>
                      <a:pt x="836930" y="497314"/>
                      <a:pt x="899160" y="510649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00" name="TextBox 199"/>
          <p:cNvSpPr txBox="1"/>
          <p:nvPr/>
        </p:nvSpPr>
        <p:spPr>
          <a:xfrm>
            <a:off x="6738326" y="404206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entury Gothic" panose="020B0502020202020204" pitchFamily="34" charset="0"/>
              </a:rPr>
              <a:t>E(k)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5134310" y="4471291"/>
            <a:ext cx="2566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black"/>
                </a:solidFill>
                <a:latin typeface="Century Gothic" panose="020B0502020202020204" pitchFamily="34" charset="0"/>
              </a:rPr>
              <a:t>E</a:t>
            </a:r>
          </a:p>
        </p:txBody>
      </p:sp>
      <p:cxnSp>
        <p:nvCxnSpPr>
          <p:cNvPr id="208" name="Straight Arrow Connector 207"/>
          <p:cNvCxnSpPr/>
          <p:nvPr/>
        </p:nvCxnSpPr>
        <p:spPr>
          <a:xfrm flipV="1">
            <a:off x="5273042" y="4247803"/>
            <a:ext cx="0" cy="27699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5791373" y="5605709"/>
                <a:ext cx="233437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500" dirty="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Wave vector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</m:oMath>
                </a14:m>
                <a:r>
                  <a:rPr lang="en-US" sz="1500" dirty="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830" y="6331278"/>
                <a:ext cx="3112501" cy="400110"/>
              </a:xfrm>
              <a:prstGeom prst="rect">
                <a:avLst/>
              </a:prstGeom>
              <a:blipFill rotWithShape="0">
                <a:blip r:embed="rId18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6704258" y="2287508"/>
                <a:ext cx="25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Plane wave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cos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⁡(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𝑘𝑥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endParaRPr lang="en-US" dirty="0">
                  <a:solidFill>
                    <a:prstClr val="black"/>
                  </a:solidFill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011" y="1907010"/>
                <a:ext cx="2509598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194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/>
          <p:cNvSpPr/>
          <p:nvPr/>
        </p:nvSpPr>
        <p:spPr>
          <a:xfrm rot="16200000" flipV="1">
            <a:off x="6799285" y="1910098"/>
            <a:ext cx="367638" cy="362772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191469" y="2909658"/>
                <a:ext cx="1140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Ψ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292" y="2736544"/>
                <a:ext cx="1455655" cy="461665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7234376" y="2027199"/>
            <a:ext cx="1446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prstClr val="black"/>
                </a:solidFill>
                <a:latin typeface="Century Gothic" panose="020B0502020202020204" pitchFamily="34" charset="0"/>
              </a:rPr>
              <a:t>Periodic function</a:t>
            </a:r>
          </a:p>
        </p:txBody>
      </p:sp>
      <p:sp>
        <p:nvSpPr>
          <p:cNvPr id="116" name="Left Brace 115"/>
          <p:cNvSpPr/>
          <p:nvPr/>
        </p:nvSpPr>
        <p:spPr>
          <a:xfrm rot="16200000" flipV="1">
            <a:off x="7372117" y="1818141"/>
            <a:ext cx="116900" cy="363672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4618" y="5699206"/>
            <a:ext cx="2057400" cy="273844"/>
          </a:xfrm>
        </p:spPr>
        <p:txBody>
          <a:bodyPr/>
          <a:lstStyle/>
          <a:p>
            <a:fld id="{AF5D39FD-DCDB-4313-A4FE-C2C31F90B0B6}" type="slidenum">
              <a:rPr lang="en-US" sz="1500" b="1">
                <a:solidFill>
                  <a:prstClr val="black">
                    <a:tint val="75000"/>
                  </a:prstClr>
                </a:solidFill>
                <a:latin typeface="Century Gothic" panose="020B0502020202020204" pitchFamily="34" charset="0"/>
              </a:rPr>
              <a:pPr/>
              <a:t>18</a:t>
            </a:fld>
            <a:endParaRPr lang="en-US" sz="1500" b="1" dirty="0">
              <a:solidFill>
                <a:prstClr val="black">
                  <a:tint val="75000"/>
                </a:prst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39208" y="2080954"/>
            <a:ext cx="2753549" cy="1261859"/>
            <a:chOff x="462793" y="1838961"/>
            <a:chExt cx="3671398" cy="1682479"/>
          </a:xfrm>
        </p:grpSpPr>
        <p:sp>
          <p:nvSpPr>
            <p:cNvPr id="128" name="Oval 127"/>
            <p:cNvSpPr/>
            <p:nvPr/>
          </p:nvSpPr>
          <p:spPr>
            <a:xfrm>
              <a:off x="655050" y="2625404"/>
              <a:ext cx="150359" cy="149003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1095227" y="2616013"/>
              <a:ext cx="150359" cy="149003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0" name="Oval 129"/>
            <p:cNvSpPr/>
            <p:nvPr/>
          </p:nvSpPr>
          <p:spPr>
            <a:xfrm>
              <a:off x="1542329" y="2605856"/>
              <a:ext cx="150359" cy="149003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4" name="Oval 143"/>
            <p:cNvSpPr/>
            <p:nvPr/>
          </p:nvSpPr>
          <p:spPr>
            <a:xfrm>
              <a:off x="1982506" y="2596465"/>
              <a:ext cx="150359" cy="149003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6" name="Arc 145"/>
            <p:cNvSpPr/>
            <p:nvPr/>
          </p:nvSpPr>
          <p:spPr>
            <a:xfrm rot="16200000">
              <a:off x="723947" y="1915503"/>
              <a:ext cx="1344783" cy="1867091"/>
            </a:xfrm>
            <a:prstGeom prst="arc">
              <a:avLst>
                <a:gd name="adj1" fmla="val 16868095"/>
                <a:gd name="adj2" fmla="val 4856270"/>
              </a:avLst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7" name="Arc 146"/>
            <p:cNvSpPr/>
            <p:nvPr/>
          </p:nvSpPr>
          <p:spPr>
            <a:xfrm rot="5400000">
              <a:off x="2528254" y="1577807"/>
              <a:ext cx="1344783" cy="1867091"/>
            </a:xfrm>
            <a:prstGeom prst="arc">
              <a:avLst>
                <a:gd name="adj1" fmla="val 16789114"/>
                <a:gd name="adj2" fmla="val 4856270"/>
              </a:avLst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8" name="Oval 147"/>
            <p:cNvSpPr/>
            <p:nvPr/>
          </p:nvSpPr>
          <p:spPr>
            <a:xfrm>
              <a:off x="2434676" y="2601321"/>
              <a:ext cx="150359" cy="149003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9" name="Oval 148"/>
            <p:cNvSpPr/>
            <p:nvPr/>
          </p:nvSpPr>
          <p:spPr>
            <a:xfrm>
              <a:off x="2874853" y="2598191"/>
              <a:ext cx="150359" cy="149003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0" name="Oval 149"/>
            <p:cNvSpPr/>
            <p:nvPr/>
          </p:nvSpPr>
          <p:spPr>
            <a:xfrm>
              <a:off x="3340257" y="2594294"/>
              <a:ext cx="150359" cy="149003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2" name="Oval 151"/>
            <p:cNvSpPr/>
            <p:nvPr/>
          </p:nvSpPr>
          <p:spPr>
            <a:xfrm>
              <a:off x="3768233" y="2591164"/>
              <a:ext cx="150359" cy="149003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Multiply 10"/>
          <p:cNvSpPr/>
          <p:nvPr/>
        </p:nvSpPr>
        <p:spPr>
          <a:xfrm>
            <a:off x="1582577" y="2190040"/>
            <a:ext cx="269291" cy="218444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Equal 11"/>
          <p:cNvSpPr/>
          <p:nvPr/>
        </p:nvSpPr>
        <p:spPr>
          <a:xfrm>
            <a:off x="3092946" y="2184974"/>
            <a:ext cx="189646" cy="228576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89924" y="1670935"/>
            <a:ext cx="2732591" cy="499352"/>
            <a:chOff x="386564" y="1084912"/>
            <a:chExt cx="3643455" cy="665803"/>
          </a:xfrm>
        </p:grpSpPr>
        <p:grpSp>
          <p:nvGrpSpPr>
            <p:cNvPr id="9" name="Group 8"/>
            <p:cNvGrpSpPr/>
            <p:nvPr/>
          </p:nvGrpSpPr>
          <p:grpSpPr>
            <a:xfrm>
              <a:off x="386564" y="1084912"/>
              <a:ext cx="3643455" cy="516358"/>
              <a:chOff x="408242" y="1015573"/>
              <a:chExt cx="3643455" cy="516358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600499" y="1382928"/>
                <a:ext cx="150359" cy="14900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Freeform 153"/>
              <p:cNvSpPr/>
              <p:nvPr/>
            </p:nvSpPr>
            <p:spPr>
              <a:xfrm>
                <a:off x="408242" y="1048101"/>
                <a:ext cx="539913" cy="413880"/>
              </a:xfrm>
              <a:custGeom>
                <a:avLst/>
                <a:gdLst>
                  <a:gd name="connsiteX0" fmla="*/ 0 w 899160"/>
                  <a:gd name="connsiteY0" fmla="*/ 533509 h 533509"/>
                  <a:gd name="connsiteX1" fmla="*/ 198120 w 899160"/>
                  <a:gd name="connsiteY1" fmla="*/ 419209 h 533509"/>
                  <a:gd name="connsiteX2" fmla="*/ 312420 w 899160"/>
                  <a:gd name="connsiteY2" fmla="*/ 83929 h 533509"/>
                  <a:gd name="connsiteX3" fmla="*/ 457200 w 899160"/>
                  <a:gd name="connsiteY3" fmla="*/ 109 h 533509"/>
                  <a:gd name="connsiteX4" fmla="*/ 594360 w 899160"/>
                  <a:gd name="connsiteY4" fmla="*/ 76309 h 533509"/>
                  <a:gd name="connsiteX5" fmla="*/ 723900 w 899160"/>
                  <a:gd name="connsiteY5" fmla="*/ 411589 h 533509"/>
                  <a:gd name="connsiteX6" fmla="*/ 899160 w 899160"/>
                  <a:gd name="connsiteY6" fmla="*/ 510649 h 533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9160" h="533509">
                    <a:moveTo>
                      <a:pt x="0" y="533509"/>
                    </a:moveTo>
                    <a:cubicBezTo>
                      <a:pt x="73025" y="513824"/>
                      <a:pt x="146050" y="494139"/>
                      <a:pt x="198120" y="419209"/>
                    </a:cubicBezTo>
                    <a:cubicBezTo>
                      <a:pt x="250190" y="344279"/>
                      <a:pt x="269240" y="153779"/>
                      <a:pt x="312420" y="83929"/>
                    </a:cubicBezTo>
                    <a:cubicBezTo>
                      <a:pt x="355600" y="14079"/>
                      <a:pt x="410210" y="1379"/>
                      <a:pt x="457200" y="109"/>
                    </a:cubicBezTo>
                    <a:cubicBezTo>
                      <a:pt x="504190" y="-1161"/>
                      <a:pt x="549910" y="7729"/>
                      <a:pt x="594360" y="76309"/>
                    </a:cubicBezTo>
                    <a:cubicBezTo>
                      <a:pt x="638810" y="144889"/>
                      <a:pt x="673100" y="339199"/>
                      <a:pt x="723900" y="411589"/>
                    </a:cubicBezTo>
                    <a:cubicBezTo>
                      <a:pt x="774700" y="483979"/>
                      <a:pt x="836930" y="497314"/>
                      <a:pt x="899160" y="510649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1040676" y="1373537"/>
                <a:ext cx="150359" cy="14900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7" name="Freeform 156"/>
              <p:cNvSpPr/>
              <p:nvPr/>
            </p:nvSpPr>
            <p:spPr>
              <a:xfrm>
                <a:off x="848420" y="1056415"/>
                <a:ext cx="539913" cy="396175"/>
              </a:xfrm>
              <a:custGeom>
                <a:avLst/>
                <a:gdLst>
                  <a:gd name="connsiteX0" fmla="*/ 0 w 899160"/>
                  <a:gd name="connsiteY0" fmla="*/ 533509 h 533509"/>
                  <a:gd name="connsiteX1" fmla="*/ 198120 w 899160"/>
                  <a:gd name="connsiteY1" fmla="*/ 419209 h 533509"/>
                  <a:gd name="connsiteX2" fmla="*/ 312420 w 899160"/>
                  <a:gd name="connsiteY2" fmla="*/ 83929 h 533509"/>
                  <a:gd name="connsiteX3" fmla="*/ 457200 w 899160"/>
                  <a:gd name="connsiteY3" fmla="*/ 109 h 533509"/>
                  <a:gd name="connsiteX4" fmla="*/ 594360 w 899160"/>
                  <a:gd name="connsiteY4" fmla="*/ 76309 h 533509"/>
                  <a:gd name="connsiteX5" fmla="*/ 723900 w 899160"/>
                  <a:gd name="connsiteY5" fmla="*/ 411589 h 533509"/>
                  <a:gd name="connsiteX6" fmla="*/ 899160 w 899160"/>
                  <a:gd name="connsiteY6" fmla="*/ 510649 h 533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9160" h="533509">
                    <a:moveTo>
                      <a:pt x="0" y="533509"/>
                    </a:moveTo>
                    <a:cubicBezTo>
                      <a:pt x="73025" y="513824"/>
                      <a:pt x="146050" y="494139"/>
                      <a:pt x="198120" y="419209"/>
                    </a:cubicBezTo>
                    <a:cubicBezTo>
                      <a:pt x="250190" y="344279"/>
                      <a:pt x="269240" y="153779"/>
                      <a:pt x="312420" y="83929"/>
                    </a:cubicBezTo>
                    <a:cubicBezTo>
                      <a:pt x="355600" y="14079"/>
                      <a:pt x="410210" y="1379"/>
                      <a:pt x="457200" y="109"/>
                    </a:cubicBezTo>
                    <a:cubicBezTo>
                      <a:pt x="504190" y="-1161"/>
                      <a:pt x="549910" y="7729"/>
                      <a:pt x="594360" y="76309"/>
                    </a:cubicBezTo>
                    <a:cubicBezTo>
                      <a:pt x="638810" y="144889"/>
                      <a:pt x="673100" y="339199"/>
                      <a:pt x="723900" y="411589"/>
                    </a:cubicBezTo>
                    <a:cubicBezTo>
                      <a:pt x="774700" y="483979"/>
                      <a:pt x="836930" y="497314"/>
                      <a:pt x="899160" y="510649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1487778" y="1363380"/>
                <a:ext cx="150359" cy="14900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Freeform 160"/>
              <p:cNvSpPr/>
              <p:nvPr/>
            </p:nvSpPr>
            <p:spPr>
              <a:xfrm>
                <a:off x="1295521" y="1056415"/>
                <a:ext cx="539913" cy="386018"/>
              </a:xfrm>
              <a:custGeom>
                <a:avLst/>
                <a:gdLst>
                  <a:gd name="connsiteX0" fmla="*/ 0 w 899160"/>
                  <a:gd name="connsiteY0" fmla="*/ 533509 h 533509"/>
                  <a:gd name="connsiteX1" fmla="*/ 198120 w 899160"/>
                  <a:gd name="connsiteY1" fmla="*/ 419209 h 533509"/>
                  <a:gd name="connsiteX2" fmla="*/ 312420 w 899160"/>
                  <a:gd name="connsiteY2" fmla="*/ 83929 h 533509"/>
                  <a:gd name="connsiteX3" fmla="*/ 457200 w 899160"/>
                  <a:gd name="connsiteY3" fmla="*/ 109 h 533509"/>
                  <a:gd name="connsiteX4" fmla="*/ 594360 w 899160"/>
                  <a:gd name="connsiteY4" fmla="*/ 76309 h 533509"/>
                  <a:gd name="connsiteX5" fmla="*/ 723900 w 899160"/>
                  <a:gd name="connsiteY5" fmla="*/ 411589 h 533509"/>
                  <a:gd name="connsiteX6" fmla="*/ 899160 w 899160"/>
                  <a:gd name="connsiteY6" fmla="*/ 510649 h 533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9160" h="533509">
                    <a:moveTo>
                      <a:pt x="0" y="533509"/>
                    </a:moveTo>
                    <a:cubicBezTo>
                      <a:pt x="73025" y="513824"/>
                      <a:pt x="146050" y="494139"/>
                      <a:pt x="198120" y="419209"/>
                    </a:cubicBezTo>
                    <a:cubicBezTo>
                      <a:pt x="250190" y="344279"/>
                      <a:pt x="269240" y="153779"/>
                      <a:pt x="312420" y="83929"/>
                    </a:cubicBezTo>
                    <a:cubicBezTo>
                      <a:pt x="355600" y="14079"/>
                      <a:pt x="410210" y="1379"/>
                      <a:pt x="457200" y="109"/>
                    </a:cubicBezTo>
                    <a:cubicBezTo>
                      <a:pt x="504190" y="-1161"/>
                      <a:pt x="549910" y="7729"/>
                      <a:pt x="594360" y="76309"/>
                    </a:cubicBezTo>
                    <a:cubicBezTo>
                      <a:pt x="638810" y="144889"/>
                      <a:pt x="673100" y="339199"/>
                      <a:pt x="723900" y="411589"/>
                    </a:cubicBezTo>
                    <a:cubicBezTo>
                      <a:pt x="774700" y="483979"/>
                      <a:pt x="836930" y="497314"/>
                      <a:pt x="899160" y="510649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1927955" y="1353989"/>
                <a:ext cx="150359" cy="14900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3" name="Freeform 162"/>
              <p:cNvSpPr/>
              <p:nvPr/>
            </p:nvSpPr>
            <p:spPr>
              <a:xfrm>
                <a:off x="1735699" y="1045255"/>
                <a:ext cx="539913" cy="387787"/>
              </a:xfrm>
              <a:custGeom>
                <a:avLst/>
                <a:gdLst>
                  <a:gd name="connsiteX0" fmla="*/ 0 w 899160"/>
                  <a:gd name="connsiteY0" fmla="*/ 533509 h 533509"/>
                  <a:gd name="connsiteX1" fmla="*/ 198120 w 899160"/>
                  <a:gd name="connsiteY1" fmla="*/ 419209 h 533509"/>
                  <a:gd name="connsiteX2" fmla="*/ 312420 w 899160"/>
                  <a:gd name="connsiteY2" fmla="*/ 83929 h 533509"/>
                  <a:gd name="connsiteX3" fmla="*/ 457200 w 899160"/>
                  <a:gd name="connsiteY3" fmla="*/ 109 h 533509"/>
                  <a:gd name="connsiteX4" fmla="*/ 594360 w 899160"/>
                  <a:gd name="connsiteY4" fmla="*/ 76309 h 533509"/>
                  <a:gd name="connsiteX5" fmla="*/ 723900 w 899160"/>
                  <a:gd name="connsiteY5" fmla="*/ 411589 h 533509"/>
                  <a:gd name="connsiteX6" fmla="*/ 899160 w 899160"/>
                  <a:gd name="connsiteY6" fmla="*/ 510649 h 533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9160" h="533509">
                    <a:moveTo>
                      <a:pt x="0" y="533509"/>
                    </a:moveTo>
                    <a:cubicBezTo>
                      <a:pt x="73025" y="513824"/>
                      <a:pt x="146050" y="494139"/>
                      <a:pt x="198120" y="419209"/>
                    </a:cubicBezTo>
                    <a:cubicBezTo>
                      <a:pt x="250190" y="344279"/>
                      <a:pt x="269240" y="153779"/>
                      <a:pt x="312420" y="83929"/>
                    </a:cubicBezTo>
                    <a:cubicBezTo>
                      <a:pt x="355600" y="14079"/>
                      <a:pt x="410210" y="1379"/>
                      <a:pt x="457200" y="109"/>
                    </a:cubicBezTo>
                    <a:cubicBezTo>
                      <a:pt x="504190" y="-1161"/>
                      <a:pt x="549910" y="7729"/>
                      <a:pt x="594360" y="76309"/>
                    </a:cubicBezTo>
                    <a:cubicBezTo>
                      <a:pt x="638810" y="144889"/>
                      <a:pt x="673100" y="339199"/>
                      <a:pt x="723900" y="411589"/>
                    </a:cubicBezTo>
                    <a:cubicBezTo>
                      <a:pt x="774700" y="483979"/>
                      <a:pt x="836930" y="497314"/>
                      <a:pt x="899160" y="510649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2380125" y="1358845"/>
                <a:ext cx="150359" cy="14900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6" name="Freeform 165"/>
              <p:cNvSpPr/>
              <p:nvPr/>
            </p:nvSpPr>
            <p:spPr>
              <a:xfrm>
                <a:off x="2178226" y="1025731"/>
                <a:ext cx="539914" cy="414505"/>
              </a:xfrm>
              <a:custGeom>
                <a:avLst/>
                <a:gdLst>
                  <a:gd name="connsiteX0" fmla="*/ 0 w 899160"/>
                  <a:gd name="connsiteY0" fmla="*/ 533509 h 533509"/>
                  <a:gd name="connsiteX1" fmla="*/ 198120 w 899160"/>
                  <a:gd name="connsiteY1" fmla="*/ 419209 h 533509"/>
                  <a:gd name="connsiteX2" fmla="*/ 312420 w 899160"/>
                  <a:gd name="connsiteY2" fmla="*/ 83929 h 533509"/>
                  <a:gd name="connsiteX3" fmla="*/ 457200 w 899160"/>
                  <a:gd name="connsiteY3" fmla="*/ 109 h 533509"/>
                  <a:gd name="connsiteX4" fmla="*/ 594360 w 899160"/>
                  <a:gd name="connsiteY4" fmla="*/ 76309 h 533509"/>
                  <a:gd name="connsiteX5" fmla="*/ 723900 w 899160"/>
                  <a:gd name="connsiteY5" fmla="*/ 411589 h 533509"/>
                  <a:gd name="connsiteX6" fmla="*/ 899160 w 899160"/>
                  <a:gd name="connsiteY6" fmla="*/ 510649 h 533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9160" h="533509">
                    <a:moveTo>
                      <a:pt x="0" y="533509"/>
                    </a:moveTo>
                    <a:cubicBezTo>
                      <a:pt x="73025" y="513824"/>
                      <a:pt x="146050" y="494139"/>
                      <a:pt x="198120" y="419209"/>
                    </a:cubicBezTo>
                    <a:cubicBezTo>
                      <a:pt x="250190" y="344279"/>
                      <a:pt x="269240" y="153779"/>
                      <a:pt x="312420" y="83929"/>
                    </a:cubicBezTo>
                    <a:cubicBezTo>
                      <a:pt x="355600" y="14079"/>
                      <a:pt x="410210" y="1379"/>
                      <a:pt x="457200" y="109"/>
                    </a:cubicBezTo>
                    <a:cubicBezTo>
                      <a:pt x="504190" y="-1161"/>
                      <a:pt x="549910" y="7729"/>
                      <a:pt x="594360" y="76309"/>
                    </a:cubicBezTo>
                    <a:cubicBezTo>
                      <a:pt x="638810" y="144889"/>
                      <a:pt x="673100" y="339199"/>
                      <a:pt x="723900" y="411589"/>
                    </a:cubicBezTo>
                    <a:cubicBezTo>
                      <a:pt x="774700" y="483979"/>
                      <a:pt x="836930" y="497314"/>
                      <a:pt x="899160" y="510649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2820302" y="1355715"/>
                <a:ext cx="150359" cy="14900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Freeform 167"/>
              <p:cNvSpPr/>
              <p:nvPr/>
            </p:nvSpPr>
            <p:spPr>
              <a:xfrm>
                <a:off x="2618404" y="1022600"/>
                <a:ext cx="539914" cy="418048"/>
              </a:xfrm>
              <a:custGeom>
                <a:avLst/>
                <a:gdLst>
                  <a:gd name="connsiteX0" fmla="*/ 0 w 899160"/>
                  <a:gd name="connsiteY0" fmla="*/ 533509 h 533509"/>
                  <a:gd name="connsiteX1" fmla="*/ 198120 w 899160"/>
                  <a:gd name="connsiteY1" fmla="*/ 419209 h 533509"/>
                  <a:gd name="connsiteX2" fmla="*/ 312420 w 899160"/>
                  <a:gd name="connsiteY2" fmla="*/ 83929 h 533509"/>
                  <a:gd name="connsiteX3" fmla="*/ 457200 w 899160"/>
                  <a:gd name="connsiteY3" fmla="*/ 109 h 533509"/>
                  <a:gd name="connsiteX4" fmla="*/ 594360 w 899160"/>
                  <a:gd name="connsiteY4" fmla="*/ 76309 h 533509"/>
                  <a:gd name="connsiteX5" fmla="*/ 723900 w 899160"/>
                  <a:gd name="connsiteY5" fmla="*/ 411589 h 533509"/>
                  <a:gd name="connsiteX6" fmla="*/ 899160 w 899160"/>
                  <a:gd name="connsiteY6" fmla="*/ 510649 h 533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9160" h="533509">
                    <a:moveTo>
                      <a:pt x="0" y="533509"/>
                    </a:moveTo>
                    <a:cubicBezTo>
                      <a:pt x="73025" y="513824"/>
                      <a:pt x="146050" y="494139"/>
                      <a:pt x="198120" y="419209"/>
                    </a:cubicBezTo>
                    <a:cubicBezTo>
                      <a:pt x="250190" y="344279"/>
                      <a:pt x="269240" y="153779"/>
                      <a:pt x="312420" y="83929"/>
                    </a:cubicBezTo>
                    <a:cubicBezTo>
                      <a:pt x="355600" y="14079"/>
                      <a:pt x="410210" y="1379"/>
                      <a:pt x="457200" y="109"/>
                    </a:cubicBezTo>
                    <a:cubicBezTo>
                      <a:pt x="504190" y="-1161"/>
                      <a:pt x="549910" y="7729"/>
                      <a:pt x="594360" y="76309"/>
                    </a:cubicBezTo>
                    <a:cubicBezTo>
                      <a:pt x="638810" y="144889"/>
                      <a:pt x="673100" y="339199"/>
                      <a:pt x="723900" y="411589"/>
                    </a:cubicBezTo>
                    <a:cubicBezTo>
                      <a:pt x="774700" y="483979"/>
                      <a:pt x="836930" y="497314"/>
                      <a:pt x="899160" y="510649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3285706" y="1351818"/>
                <a:ext cx="150359" cy="14900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0" name="Freeform 169"/>
              <p:cNvSpPr/>
              <p:nvPr/>
            </p:nvSpPr>
            <p:spPr>
              <a:xfrm>
                <a:off x="3083807" y="1018704"/>
                <a:ext cx="539914" cy="421533"/>
              </a:xfrm>
              <a:custGeom>
                <a:avLst/>
                <a:gdLst>
                  <a:gd name="connsiteX0" fmla="*/ 0 w 899160"/>
                  <a:gd name="connsiteY0" fmla="*/ 533509 h 533509"/>
                  <a:gd name="connsiteX1" fmla="*/ 198120 w 899160"/>
                  <a:gd name="connsiteY1" fmla="*/ 419209 h 533509"/>
                  <a:gd name="connsiteX2" fmla="*/ 312420 w 899160"/>
                  <a:gd name="connsiteY2" fmla="*/ 83929 h 533509"/>
                  <a:gd name="connsiteX3" fmla="*/ 457200 w 899160"/>
                  <a:gd name="connsiteY3" fmla="*/ 109 h 533509"/>
                  <a:gd name="connsiteX4" fmla="*/ 594360 w 899160"/>
                  <a:gd name="connsiteY4" fmla="*/ 76309 h 533509"/>
                  <a:gd name="connsiteX5" fmla="*/ 723900 w 899160"/>
                  <a:gd name="connsiteY5" fmla="*/ 411589 h 533509"/>
                  <a:gd name="connsiteX6" fmla="*/ 899160 w 899160"/>
                  <a:gd name="connsiteY6" fmla="*/ 510649 h 533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9160" h="533509">
                    <a:moveTo>
                      <a:pt x="0" y="533509"/>
                    </a:moveTo>
                    <a:cubicBezTo>
                      <a:pt x="73025" y="513824"/>
                      <a:pt x="146050" y="494139"/>
                      <a:pt x="198120" y="419209"/>
                    </a:cubicBezTo>
                    <a:cubicBezTo>
                      <a:pt x="250190" y="344279"/>
                      <a:pt x="269240" y="153779"/>
                      <a:pt x="312420" y="83929"/>
                    </a:cubicBezTo>
                    <a:cubicBezTo>
                      <a:pt x="355600" y="14079"/>
                      <a:pt x="410210" y="1379"/>
                      <a:pt x="457200" y="109"/>
                    </a:cubicBezTo>
                    <a:cubicBezTo>
                      <a:pt x="504190" y="-1161"/>
                      <a:pt x="549910" y="7729"/>
                      <a:pt x="594360" y="76309"/>
                    </a:cubicBezTo>
                    <a:cubicBezTo>
                      <a:pt x="638810" y="144889"/>
                      <a:pt x="673100" y="339199"/>
                      <a:pt x="723900" y="411589"/>
                    </a:cubicBezTo>
                    <a:cubicBezTo>
                      <a:pt x="774700" y="483979"/>
                      <a:pt x="836930" y="497314"/>
                      <a:pt x="899160" y="510649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3713682" y="1348688"/>
                <a:ext cx="150359" cy="14900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2" name="Freeform 171"/>
              <p:cNvSpPr/>
              <p:nvPr/>
            </p:nvSpPr>
            <p:spPr>
              <a:xfrm>
                <a:off x="3511783" y="1015573"/>
                <a:ext cx="539914" cy="429519"/>
              </a:xfrm>
              <a:custGeom>
                <a:avLst/>
                <a:gdLst>
                  <a:gd name="connsiteX0" fmla="*/ 0 w 899160"/>
                  <a:gd name="connsiteY0" fmla="*/ 533509 h 533509"/>
                  <a:gd name="connsiteX1" fmla="*/ 198120 w 899160"/>
                  <a:gd name="connsiteY1" fmla="*/ 419209 h 533509"/>
                  <a:gd name="connsiteX2" fmla="*/ 312420 w 899160"/>
                  <a:gd name="connsiteY2" fmla="*/ 83929 h 533509"/>
                  <a:gd name="connsiteX3" fmla="*/ 457200 w 899160"/>
                  <a:gd name="connsiteY3" fmla="*/ 109 h 533509"/>
                  <a:gd name="connsiteX4" fmla="*/ 594360 w 899160"/>
                  <a:gd name="connsiteY4" fmla="*/ 76309 h 533509"/>
                  <a:gd name="connsiteX5" fmla="*/ 723900 w 899160"/>
                  <a:gd name="connsiteY5" fmla="*/ 411589 h 533509"/>
                  <a:gd name="connsiteX6" fmla="*/ 899160 w 899160"/>
                  <a:gd name="connsiteY6" fmla="*/ 510649 h 533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9160" h="533509">
                    <a:moveTo>
                      <a:pt x="0" y="533509"/>
                    </a:moveTo>
                    <a:cubicBezTo>
                      <a:pt x="73025" y="513824"/>
                      <a:pt x="146050" y="494139"/>
                      <a:pt x="198120" y="419209"/>
                    </a:cubicBezTo>
                    <a:cubicBezTo>
                      <a:pt x="250190" y="344279"/>
                      <a:pt x="269240" y="153779"/>
                      <a:pt x="312420" y="83929"/>
                    </a:cubicBezTo>
                    <a:cubicBezTo>
                      <a:pt x="355600" y="14079"/>
                      <a:pt x="410210" y="1379"/>
                      <a:pt x="457200" y="109"/>
                    </a:cubicBezTo>
                    <a:cubicBezTo>
                      <a:pt x="504190" y="-1161"/>
                      <a:pt x="549910" y="7729"/>
                      <a:pt x="594360" y="76309"/>
                    </a:cubicBezTo>
                    <a:cubicBezTo>
                      <a:pt x="638810" y="144889"/>
                      <a:pt x="673100" y="339199"/>
                      <a:pt x="723900" y="411589"/>
                    </a:cubicBezTo>
                    <a:cubicBezTo>
                      <a:pt x="774700" y="483979"/>
                      <a:pt x="836930" y="497314"/>
                      <a:pt x="899160" y="510649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871962" y="1187280"/>
              <a:ext cx="441873" cy="563435"/>
              <a:chOff x="871962" y="1230410"/>
              <a:chExt cx="441873" cy="563435"/>
            </a:xfrm>
          </p:grpSpPr>
          <p:sp>
            <p:nvSpPr>
              <p:cNvPr id="175" name="Right Bracket 174"/>
              <p:cNvSpPr/>
              <p:nvPr/>
            </p:nvSpPr>
            <p:spPr>
              <a:xfrm>
                <a:off x="1226772" y="1230410"/>
                <a:ext cx="87063" cy="563435"/>
              </a:xfrm>
              <a:prstGeom prst="rightBracket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Left Bracket 175"/>
              <p:cNvSpPr/>
              <p:nvPr/>
            </p:nvSpPr>
            <p:spPr>
              <a:xfrm>
                <a:off x="871962" y="1230410"/>
                <a:ext cx="105912" cy="563434"/>
              </a:xfrm>
              <a:prstGeom prst="leftBracket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cxnSp>
        <p:nvCxnSpPr>
          <p:cNvPr id="177" name="Straight Connector 176"/>
          <p:cNvCxnSpPr/>
          <p:nvPr/>
        </p:nvCxnSpPr>
        <p:spPr>
          <a:xfrm>
            <a:off x="377605" y="2730200"/>
            <a:ext cx="3107" cy="48601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3080265" y="2716373"/>
            <a:ext cx="0" cy="4998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380712" y="3172899"/>
            <a:ext cx="2699553" cy="1976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/>
              <p:cNvSpPr txBox="1"/>
              <p:nvPr/>
            </p:nvSpPr>
            <p:spPr>
              <a:xfrm>
                <a:off x="1647797" y="2991415"/>
                <a:ext cx="3027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83" name="TextBox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062" y="2845552"/>
                <a:ext cx="340478" cy="338554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6300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599"/>
    </mc:Choice>
    <mc:Fallback xmlns="">
      <p:transition spd="slow" advTm="1885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8"/>
          <p:cNvSpPr>
            <a:spLocks noChangeArrowheads="1"/>
          </p:cNvSpPr>
          <p:nvPr/>
        </p:nvSpPr>
        <p:spPr bwMode="auto">
          <a:xfrm>
            <a:off x="2133600" y="3322638"/>
            <a:ext cx="2514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2004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20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11" name="TextBox 1"/>
          <p:cNvSpPr txBox="1">
            <a:spLocks noChangeArrowheads="1"/>
          </p:cNvSpPr>
          <p:nvPr/>
        </p:nvSpPr>
        <p:spPr bwMode="auto">
          <a:xfrm>
            <a:off x="123825" y="112713"/>
            <a:ext cx="86629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00"/>
                </a:solidFill>
              </a:rPr>
              <a:t>A “band” is then a number of states close together in energy that differ in “k”</a:t>
            </a:r>
          </a:p>
        </p:txBody>
      </p:sp>
      <p:pic>
        <p:nvPicPr>
          <p:cNvPr id="686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055" y="944563"/>
            <a:ext cx="6648450" cy="322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055" y="4038600"/>
            <a:ext cx="5926950" cy="29234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5082355" y="5034304"/>
            <a:ext cx="24384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32004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000">
              <a:solidFill>
                <a:srgbClr val="FF33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79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2057400" y="914400"/>
            <a:ext cx="1524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2004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20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1" name="Rectangle 8"/>
          <p:cNvSpPr>
            <a:spLocks noChangeArrowheads="1"/>
          </p:cNvSpPr>
          <p:nvPr/>
        </p:nvSpPr>
        <p:spPr bwMode="auto">
          <a:xfrm>
            <a:off x="2133600" y="3322638"/>
            <a:ext cx="2514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2004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20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2" name="TextBox 1"/>
          <p:cNvSpPr txBox="1">
            <a:spLocks noChangeArrowheads="1"/>
          </p:cNvSpPr>
          <p:nvPr/>
        </p:nvSpPr>
        <p:spPr bwMode="auto">
          <a:xfrm>
            <a:off x="123825" y="112713"/>
            <a:ext cx="86629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What systems might we be interested in that are periodic?</a:t>
            </a:r>
          </a:p>
        </p:txBody>
      </p:sp>
      <p:sp>
        <p:nvSpPr>
          <p:cNvPr id="63493" name="TextBox 2"/>
          <p:cNvSpPr txBox="1">
            <a:spLocks noChangeArrowheads="1"/>
          </p:cNvSpPr>
          <p:nvPr/>
        </p:nvSpPr>
        <p:spPr bwMode="auto">
          <a:xfrm>
            <a:off x="92075" y="966788"/>
            <a:ext cx="8686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 eaLnBrk="1" hangingPunct="1"/>
            <a:r>
              <a:rPr lang="en-US" altLang="en-US" dirty="0">
                <a:solidFill>
                  <a:srgbClr val="0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93092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964006" y="2361646"/>
            <a:ext cx="3684370" cy="2648797"/>
            <a:chOff x="7130798" y="1245660"/>
            <a:chExt cx="3550781" cy="2461980"/>
          </a:xfrm>
        </p:grpSpPr>
        <p:grpSp>
          <p:nvGrpSpPr>
            <p:cNvPr id="6" name="Group 5"/>
            <p:cNvGrpSpPr/>
            <p:nvPr/>
          </p:nvGrpSpPr>
          <p:grpSpPr>
            <a:xfrm>
              <a:off x="7130798" y="1245660"/>
              <a:ext cx="3550781" cy="2461980"/>
              <a:chOff x="7110477" y="3263816"/>
              <a:chExt cx="4552958" cy="3587227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110477" y="3263816"/>
                <a:ext cx="4325326" cy="3587227"/>
                <a:chOff x="7110477" y="3263816"/>
                <a:chExt cx="4325326" cy="358722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10" name="Chart 9"/>
                    <p:cNvGraphicFramePr>
                      <a:graphicFrameLocks/>
                    </p:cNvGraphicFramePr>
                    <p:nvPr/>
                  </p:nvGraphicFramePr>
                  <p:xfrm>
                    <a:off x="7110477" y="3263816"/>
                    <a:ext cx="4325326" cy="3090654"/>
                  </p:xfrm>
                  <a:graphic>
                    <a:graphicData uri="http://schemas.openxmlformats.org/drawingml/2006/chart">
                      <c:chart xmlns:c="http://schemas.openxmlformats.org/drawingml/2006/chart" xmlns:r="http://schemas.openxmlformats.org/officeDocument/2006/relationships" r:id="rId3"/>
                    </a:graphicData>
                  </a:graphic>
                </p:graphicFrame>
              </mc:Choice>
              <mc:Fallback xmlns="">
                <p:graphicFrame>
                  <p:nvGraphicFramePr>
                    <p:cNvPr id="10" name="Chart 9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709979219"/>
                        </p:ext>
                      </p:extLst>
                    </p:nvPr>
                  </p:nvGraphicFramePr>
                  <p:xfrm>
                    <a:off x="7110477" y="3263816"/>
                    <a:ext cx="4325326" cy="3090654"/>
                  </p:xfrm>
                  <a:graphic>
                    <a:graphicData uri="http://schemas.openxmlformats.org/drawingml/2006/chart">
                      <c:chart xmlns:c="http://schemas.openxmlformats.org/drawingml/2006/chart" xmlns:r="http://schemas.openxmlformats.org/officeDocument/2006/relationships" r:id="rId4"/>
                    </a:graphicData>
                  </a:graphic>
                </p:graphicFrame>
              </mc:Fallback>
            </mc:AlternateContent>
            <p:sp>
              <p:nvSpPr>
                <p:cNvPr id="11" name="TextBox 10"/>
                <p:cNvSpPr txBox="1"/>
                <p:nvPr/>
              </p:nvSpPr>
              <p:spPr>
                <a:xfrm>
                  <a:off x="7112586" y="6350862"/>
                  <a:ext cx="308132" cy="5001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dirty="0">
                      <a:solidFill>
                        <a:prstClr val="black"/>
                      </a:solidFill>
                      <a:latin typeface="Calibri" panose="020F0502020204030204"/>
                    </a:rPr>
                    <a:t>0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0889295" y="6274195"/>
                    <a:ext cx="774140" cy="50018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89295" y="6274195"/>
                    <a:ext cx="626454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" name="Straight Connector 6"/>
            <p:cNvCxnSpPr/>
            <p:nvPr/>
          </p:nvCxnSpPr>
          <p:spPr>
            <a:xfrm>
              <a:off x="8806948" y="1344727"/>
              <a:ext cx="0" cy="199648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418106" y="4643774"/>
                <a:ext cx="754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141" y="5048698"/>
                <a:ext cx="75469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14223" y="3248822"/>
            <a:ext cx="2566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black"/>
                </a:solidFill>
                <a:latin typeface="Century Gothic" panose="020B0502020202020204" pitchFamily="34" charset="0"/>
              </a:rPr>
              <a:t>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952956" y="3025334"/>
            <a:ext cx="0" cy="27699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4-Point Star 14"/>
          <p:cNvSpPr/>
          <p:nvPr/>
        </p:nvSpPr>
        <p:spPr>
          <a:xfrm>
            <a:off x="976898" y="4538203"/>
            <a:ext cx="180692" cy="175028"/>
          </a:xfrm>
          <a:prstGeom prst="star4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4-Point Star 15"/>
          <p:cNvSpPr/>
          <p:nvPr/>
        </p:nvSpPr>
        <p:spPr>
          <a:xfrm>
            <a:off x="2610771" y="3460670"/>
            <a:ext cx="180692" cy="175028"/>
          </a:xfrm>
          <a:prstGeom prst="star4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4-Point Star 16"/>
          <p:cNvSpPr/>
          <p:nvPr/>
        </p:nvSpPr>
        <p:spPr>
          <a:xfrm>
            <a:off x="4218770" y="2384365"/>
            <a:ext cx="180692" cy="175028"/>
          </a:xfrm>
          <a:prstGeom prst="star4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Title 2"/>
          <p:cNvSpPr>
            <a:spLocks noGrp="1"/>
          </p:cNvSpPr>
          <p:nvPr>
            <p:ph type="title"/>
          </p:nvPr>
        </p:nvSpPr>
        <p:spPr>
          <a:xfrm>
            <a:off x="508375" y="902736"/>
            <a:ext cx="7122723" cy="598112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entury Gothic" panose="020B0502020202020204" pitchFamily="34" charset="0"/>
              </a:rPr>
              <a:t>Bands fold upon doubling the unit cell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23022" y="4905974"/>
            <a:ext cx="1474883" cy="579799"/>
            <a:chOff x="846571" y="1245712"/>
            <a:chExt cx="3278426" cy="1203417"/>
          </a:xfrm>
        </p:grpSpPr>
        <p:grpSp>
          <p:nvGrpSpPr>
            <p:cNvPr id="24" name="Group 23"/>
            <p:cNvGrpSpPr/>
            <p:nvPr/>
          </p:nvGrpSpPr>
          <p:grpSpPr>
            <a:xfrm>
              <a:off x="846572" y="1363107"/>
              <a:ext cx="3109877" cy="678755"/>
              <a:chOff x="2865120" y="2010327"/>
              <a:chExt cx="3109877" cy="678755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3185300" y="2447264"/>
                <a:ext cx="250404" cy="24181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2865120" y="2042051"/>
                <a:ext cx="899160" cy="533509"/>
              </a:xfrm>
              <a:custGeom>
                <a:avLst/>
                <a:gdLst>
                  <a:gd name="connsiteX0" fmla="*/ 0 w 899160"/>
                  <a:gd name="connsiteY0" fmla="*/ 533509 h 533509"/>
                  <a:gd name="connsiteX1" fmla="*/ 198120 w 899160"/>
                  <a:gd name="connsiteY1" fmla="*/ 419209 h 533509"/>
                  <a:gd name="connsiteX2" fmla="*/ 312420 w 899160"/>
                  <a:gd name="connsiteY2" fmla="*/ 83929 h 533509"/>
                  <a:gd name="connsiteX3" fmla="*/ 457200 w 899160"/>
                  <a:gd name="connsiteY3" fmla="*/ 109 h 533509"/>
                  <a:gd name="connsiteX4" fmla="*/ 594360 w 899160"/>
                  <a:gd name="connsiteY4" fmla="*/ 76309 h 533509"/>
                  <a:gd name="connsiteX5" fmla="*/ 723900 w 899160"/>
                  <a:gd name="connsiteY5" fmla="*/ 411589 h 533509"/>
                  <a:gd name="connsiteX6" fmla="*/ 899160 w 899160"/>
                  <a:gd name="connsiteY6" fmla="*/ 510649 h 533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9160" h="533509">
                    <a:moveTo>
                      <a:pt x="0" y="533509"/>
                    </a:moveTo>
                    <a:cubicBezTo>
                      <a:pt x="73025" y="513824"/>
                      <a:pt x="146050" y="494139"/>
                      <a:pt x="198120" y="419209"/>
                    </a:cubicBezTo>
                    <a:cubicBezTo>
                      <a:pt x="250190" y="344279"/>
                      <a:pt x="269240" y="153779"/>
                      <a:pt x="312420" y="83929"/>
                    </a:cubicBezTo>
                    <a:cubicBezTo>
                      <a:pt x="355600" y="14079"/>
                      <a:pt x="410210" y="1379"/>
                      <a:pt x="457200" y="109"/>
                    </a:cubicBezTo>
                    <a:cubicBezTo>
                      <a:pt x="504190" y="-1161"/>
                      <a:pt x="549910" y="7729"/>
                      <a:pt x="594360" y="76309"/>
                    </a:cubicBezTo>
                    <a:cubicBezTo>
                      <a:pt x="638810" y="144889"/>
                      <a:pt x="673100" y="339199"/>
                      <a:pt x="723900" y="411589"/>
                    </a:cubicBezTo>
                    <a:cubicBezTo>
                      <a:pt x="774700" y="483979"/>
                      <a:pt x="836930" y="497314"/>
                      <a:pt x="899160" y="510649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918362" y="2432024"/>
                <a:ext cx="250404" cy="24181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3598182" y="2026811"/>
                <a:ext cx="899160" cy="533509"/>
              </a:xfrm>
              <a:custGeom>
                <a:avLst/>
                <a:gdLst>
                  <a:gd name="connsiteX0" fmla="*/ 0 w 899160"/>
                  <a:gd name="connsiteY0" fmla="*/ 533509 h 533509"/>
                  <a:gd name="connsiteX1" fmla="*/ 198120 w 899160"/>
                  <a:gd name="connsiteY1" fmla="*/ 419209 h 533509"/>
                  <a:gd name="connsiteX2" fmla="*/ 312420 w 899160"/>
                  <a:gd name="connsiteY2" fmla="*/ 83929 h 533509"/>
                  <a:gd name="connsiteX3" fmla="*/ 457200 w 899160"/>
                  <a:gd name="connsiteY3" fmla="*/ 109 h 533509"/>
                  <a:gd name="connsiteX4" fmla="*/ 594360 w 899160"/>
                  <a:gd name="connsiteY4" fmla="*/ 76309 h 533509"/>
                  <a:gd name="connsiteX5" fmla="*/ 723900 w 899160"/>
                  <a:gd name="connsiteY5" fmla="*/ 411589 h 533509"/>
                  <a:gd name="connsiteX6" fmla="*/ 899160 w 899160"/>
                  <a:gd name="connsiteY6" fmla="*/ 510649 h 533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9160" h="533509">
                    <a:moveTo>
                      <a:pt x="0" y="533509"/>
                    </a:moveTo>
                    <a:cubicBezTo>
                      <a:pt x="73025" y="513824"/>
                      <a:pt x="146050" y="494139"/>
                      <a:pt x="198120" y="419209"/>
                    </a:cubicBezTo>
                    <a:cubicBezTo>
                      <a:pt x="250190" y="344279"/>
                      <a:pt x="269240" y="153779"/>
                      <a:pt x="312420" y="83929"/>
                    </a:cubicBezTo>
                    <a:cubicBezTo>
                      <a:pt x="355600" y="14079"/>
                      <a:pt x="410210" y="1379"/>
                      <a:pt x="457200" y="109"/>
                    </a:cubicBezTo>
                    <a:cubicBezTo>
                      <a:pt x="504190" y="-1161"/>
                      <a:pt x="549910" y="7729"/>
                      <a:pt x="594360" y="76309"/>
                    </a:cubicBezTo>
                    <a:cubicBezTo>
                      <a:pt x="638810" y="144889"/>
                      <a:pt x="673100" y="339199"/>
                      <a:pt x="723900" y="411589"/>
                    </a:cubicBezTo>
                    <a:cubicBezTo>
                      <a:pt x="774700" y="483979"/>
                      <a:pt x="836930" y="497314"/>
                      <a:pt x="899160" y="510649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662955" y="2415540"/>
                <a:ext cx="250404" cy="24181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4342775" y="2010327"/>
                <a:ext cx="899160" cy="533509"/>
              </a:xfrm>
              <a:custGeom>
                <a:avLst/>
                <a:gdLst>
                  <a:gd name="connsiteX0" fmla="*/ 0 w 899160"/>
                  <a:gd name="connsiteY0" fmla="*/ 533509 h 533509"/>
                  <a:gd name="connsiteX1" fmla="*/ 198120 w 899160"/>
                  <a:gd name="connsiteY1" fmla="*/ 419209 h 533509"/>
                  <a:gd name="connsiteX2" fmla="*/ 312420 w 899160"/>
                  <a:gd name="connsiteY2" fmla="*/ 83929 h 533509"/>
                  <a:gd name="connsiteX3" fmla="*/ 457200 w 899160"/>
                  <a:gd name="connsiteY3" fmla="*/ 109 h 533509"/>
                  <a:gd name="connsiteX4" fmla="*/ 594360 w 899160"/>
                  <a:gd name="connsiteY4" fmla="*/ 76309 h 533509"/>
                  <a:gd name="connsiteX5" fmla="*/ 723900 w 899160"/>
                  <a:gd name="connsiteY5" fmla="*/ 411589 h 533509"/>
                  <a:gd name="connsiteX6" fmla="*/ 899160 w 899160"/>
                  <a:gd name="connsiteY6" fmla="*/ 510649 h 533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9160" h="533509">
                    <a:moveTo>
                      <a:pt x="0" y="533509"/>
                    </a:moveTo>
                    <a:cubicBezTo>
                      <a:pt x="73025" y="513824"/>
                      <a:pt x="146050" y="494139"/>
                      <a:pt x="198120" y="419209"/>
                    </a:cubicBezTo>
                    <a:cubicBezTo>
                      <a:pt x="250190" y="344279"/>
                      <a:pt x="269240" y="153779"/>
                      <a:pt x="312420" y="83929"/>
                    </a:cubicBezTo>
                    <a:cubicBezTo>
                      <a:pt x="355600" y="14079"/>
                      <a:pt x="410210" y="1379"/>
                      <a:pt x="457200" y="109"/>
                    </a:cubicBezTo>
                    <a:cubicBezTo>
                      <a:pt x="504190" y="-1161"/>
                      <a:pt x="549910" y="7729"/>
                      <a:pt x="594360" y="76309"/>
                    </a:cubicBezTo>
                    <a:cubicBezTo>
                      <a:pt x="638810" y="144889"/>
                      <a:pt x="673100" y="339199"/>
                      <a:pt x="723900" y="411589"/>
                    </a:cubicBezTo>
                    <a:cubicBezTo>
                      <a:pt x="774700" y="483979"/>
                      <a:pt x="836930" y="497314"/>
                      <a:pt x="899160" y="510649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396017" y="2400300"/>
                <a:ext cx="250404" cy="24181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5075837" y="2015183"/>
                <a:ext cx="899160" cy="533509"/>
              </a:xfrm>
              <a:custGeom>
                <a:avLst/>
                <a:gdLst>
                  <a:gd name="connsiteX0" fmla="*/ 0 w 899160"/>
                  <a:gd name="connsiteY0" fmla="*/ 533509 h 533509"/>
                  <a:gd name="connsiteX1" fmla="*/ 198120 w 899160"/>
                  <a:gd name="connsiteY1" fmla="*/ 419209 h 533509"/>
                  <a:gd name="connsiteX2" fmla="*/ 312420 w 899160"/>
                  <a:gd name="connsiteY2" fmla="*/ 83929 h 533509"/>
                  <a:gd name="connsiteX3" fmla="*/ 457200 w 899160"/>
                  <a:gd name="connsiteY3" fmla="*/ 109 h 533509"/>
                  <a:gd name="connsiteX4" fmla="*/ 594360 w 899160"/>
                  <a:gd name="connsiteY4" fmla="*/ 76309 h 533509"/>
                  <a:gd name="connsiteX5" fmla="*/ 723900 w 899160"/>
                  <a:gd name="connsiteY5" fmla="*/ 411589 h 533509"/>
                  <a:gd name="connsiteX6" fmla="*/ 899160 w 899160"/>
                  <a:gd name="connsiteY6" fmla="*/ 510649 h 533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9160" h="533509">
                    <a:moveTo>
                      <a:pt x="0" y="533509"/>
                    </a:moveTo>
                    <a:cubicBezTo>
                      <a:pt x="73025" y="513824"/>
                      <a:pt x="146050" y="494139"/>
                      <a:pt x="198120" y="419209"/>
                    </a:cubicBezTo>
                    <a:cubicBezTo>
                      <a:pt x="250190" y="344279"/>
                      <a:pt x="269240" y="153779"/>
                      <a:pt x="312420" y="83929"/>
                    </a:cubicBezTo>
                    <a:cubicBezTo>
                      <a:pt x="355600" y="14079"/>
                      <a:pt x="410210" y="1379"/>
                      <a:pt x="457200" y="109"/>
                    </a:cubicBezTo>
                    <a:cubicBezTo>
                      <a:pt x="504190" y="-1161"/>
                      <a:pt x="549910" y="7729"/>
                      <a:pt x="594360" y="76309"/>
                    </a:cubicBezTo>
                    <a:cubicBezTo>
                      <a:pt x="638810" y="144889"/>
                      <a:pt x="673100" y="339199"/>
                      <a:pt x="723900" y="411589"/>
                    </a:cubicBezTo>
                    <a:cubicBezTo>
                      <a:pt x="774700" y="483979"/>
                      <a:pt x="836930" y="497314"/>
                      <a:pt x="899160" y="510649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905612" y="1408916"/>
              <a:ext cx="762248" cy="914400"/>
              <a:chOff x="1900698" y="1492256"/>
              <a:chExt cx="375076" cy="914400"/>
            </a:xfrm>
          </p:grpSpPr>
          <p:sp>
            <p:nvSpPr>
              <p:cNvPr id="32" name="Right Bracket 31"/>
              <p:cNvSpPr/>
              <p:nvPr/>
            </p:nvSpPr>
            <p:spPr>
              <a:xfrm>
                <a:off x="2174480" y="1492256"/>
                <a:ext cx="101294" cy="914400"/>
              </a:xfrm>
              <a:prstGeom prst="rightBracket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Left Bracket 32"/>
              <p:cNvSpPr/>
              <p:nvPr/>
            </p:nvSpPr>
            <p:spPr>
              <a:xfrm>
                <a:off x="1900698" y="1492256"/>
                <a:ext cx="90275" cy="914399"/>
              </a:xfrm>
              <a:prstGeom prst="leftBracket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761183" y="1922108"/>
              <a:ext cx="803189" cy="527021"/>
              <a:chOff x="2993561" y="2003775"/>
              <a:chExt cx="806477" cy="552754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H="1">
                <a:off x="2996649" y="2129894"/>
                <a:ext cx="8428" cy="31051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3742023" y="2110590"/>
                <a:ext cx="8428" cy="31051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2993561" y="2367367"/>
                <a:ext cx="752676" cy="17411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3144440" y="2003775"/>
                    <a:ext cx="655598" cy="5527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330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4439" y="2003775"/>
                    <a:ext cx="549874" cy="50250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" name="Straight Connector 26"/>
            <p:cNvCxnSpPr/>
            <p:nvPr/>
          </p:nvCxnSpPr>
          <p:spPr>
            <a:xfrm>
              <a:off x="846571" y="1245712"/>
              <a:ext cx="3278426" cy="33981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7542464" y="3302333"/>
            <a:ext cx="1462835" cy="1196427"/>
            <a:chOff x="6548602" y="191343"/>
            <a:chExt cx="3117850" cy="2703391"/>
          </a:xfrm>
        </p:grpSpPr>
        <p:sp>
          <p:nvSpPr>
            <p:cNvPr id="43" name="Oval 42"/>
            <p:cNvSpPr/>
            <p:nvPr/>
          </p:nvSpPr>
          <p:spPr>
            <a:xfrm>
              <a:off x="6868782" y="1483586"/>
              <a:ext cx="250404" cy="241818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6548602" y="1078373"/>
              <a:ext cx="899160" cy="533509"/>
            </a:xfrm>
            <a:custGeom>
              <a:avLst/>
              <a:gdLst>
                <a:gd name="connsiteX0" fmla="*/ 0 w 899160"/>
                <a:gd name="connsiteY0" fmla="*/ 533509 h 533509"/>
                <a:gd name="connsiteX1" fmla="*/ 198120 w 899160"/>
                <a:gd name="connsiteY1" fmla="*/ 419209 h 533509"/>
                <a:gd name="connsiteX2" fmla="*/ 312420 w 899160"/>
                <a:gd name="connsiteY2" fmla="*/ 83929 h 533509"/>
                <a:gd name="connsiteX3" fmla="*/ 457200 w 899160"/>
                <a:gd name="connsiteY3" fmla="*/ 109 h 533509"/>
                <a:gd name="connsiteX4" fmla="*/ 594360 w 899160"/>
                <a:gd name="connsiteY4" fmla="*/ 76309 h 533509"/>
                <a:gd name="connsiteX5" fmla="*/ 723900 w 899160"/>
                <a:gd name="connsiteY5" fmla="*/ 411589 h 533509"/>
                <a:gd name="connsiteX6" fmla="*/ 899160 w 899160"/>
                <a:gd name="connsiteY6" fmla="*/ 510649 h 533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9160" h="533509">
                  <a:moveTo>
                    <a:pt x="0" y="533509"/>
                  </a:moveTo>
                  <a:cubicBezTo>
                    <a:pt x="73025" y="513824"/>
                    <a:pt x="146050" y="494139"/>
                    <a:pt x="198120" y="419209"/>
                  </a:cubicBezTo>
                  <a:cubicBezTo>
                    <a:pt x="250190" y="344279"/>
                    <a:pt x="269240" y="153779"/>
                    <a:pt x="312420" y="83929"/>
                  </a:cubicBezTo>
                  <a:cubicBezTo>
                    <a:pt x="355600" y="14079"/>
                    <a:pt x="410210" y="1379"/>
                    <a:pt x="457200" y="109"/>
                  </a:cubicBezTo>
                  <a:cubicBezTo>
                    <a:pt x="504190" y="-1161"/>
                    <a:pt x="549910" y="7729"/>
                    <a:pt x="594360" y="76309"/>
                  </a:cubicBezTo>
                  <a:cubicBezTo>
                    <a:pt x="638810" y="144889"/>
                    <a:pt x="673100" y="339199"/>
                    <a:pt x="723900" y="411589"/>
                  </a:cubicBezTo>
                  <a:cubicBezTo>
                    <a:pt x="774700" y="483979"/>
                    <a:pt x="836930" y="497314"/>
                    <a:pt x="899160" y="51064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7601844" y="1468346"/>
              <a:ext cx="250404" cy="241818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 rot="10800000" flipV="1">
              <a:off x="7281664" y="1061982"/>
              <a:ext cx="899160" cy="533509"/>
            </a:xfrm>
            <a:custGeom>
              <a:avLst/>
              <a:gdLst>
                <a:gd name="connsiteX0" fmla="*/ 0 w 899160"/>
                <a:gd name="connsiteY0" fmla="*/ 533509 h 533509"/>
                <a:gd name="connsiteX1" fmla="*/ 198120 w 899160"/>
                <a:gd name="connsiteY1" fmla="*/ 419209 h 533509"/>
                <a:gd name="connsiteX2" fmla="*/ 312420 w 899160"/>
                <a:gd name="connsiteY2" fmla="*/ 83929 h 533509"/>
                <a:gd name="connsiteX3" fmla="*/ 457200 w 899160"/>
                <a:gd name="connsiteY3" fmla="*/ 109 h 533509"/>
                <a:gd name="connsiteX4" fmla="*/ 594360 w 899160"/>
                <a:gd name="connsiteY4" fmla="*/ 76309 h 533509"/>
                <a:gd name="connsiteX5" fmla="*/ 723900 w 899160"/>
                <a:gd name="connsiteY5" fmla="*/ 411589 h 533509"/>
                <a:gd name="connsiteX6" fmla="*/ 899160 w 899160"/>
                <a:gd name="connsiteY6" fmla="*/ 510649 h 533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9160" h="533509">
                  <a:moveTo>
                    <a:pt x="0" y="533509"/>
                  </a:moveTo>
                  <a:cubicBezTo>
                    <a:pt x="73025" y="513824"/>
                    <a:pt x="146050" y="494139"/>
                    <a:pt x="198120" y="419209"/>
                  </a:cubicBezTo>
                  <a:cubicBezTo>
                    <a:pt x="250190" y="344279"/>
                    <a:pt x="269240" y="153779"/>
                    <a:pt x="312420" y="83929"/>
                  </a:cubicBezTo>
                  <a:cubicBezTo>
                    <a:pt x="355600" y="14079"/>
                    <a:pt x="410210" y="1379"/>
                    <a:pt x="457200" y="109"/>
                  </a:cubicBezTo>
                  <a:cubicBezTo>
                    <a:pt x="504190" y="-1161"/>
                    <a:pt x="549910" y="7729"/>
                    <a:pt x="594360" y="76309"/>
                  </a:cubicBezTo>
                  <a:cubicBezTo>
                    <a:pt x="638810" y="144889"/>
                    <a:pt x="673100" y="339199"/>
                    <a:pt x="723900" y="411589"/>
                  </a:cubicBezTo>
                  <a:cubicBezTo>
                    <a:pt x="774700" y="483979"/>
                    <a:pt x="836930" y="497314"/>
                    <a:pt x="899160" y="51064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8346437" y="1451862"/>
              <a:ext cx="250404" cy="241818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 rot="10800000">
              <a:off x="8026257" y="1574969"/>
              <a:ext cx="899160" cy="533509"/>
            </a:xfrm>
            <a:custGeom>
              <a:avLst/>
              <a:gdLst>
                <a:gd name="connsiteX0" fmla="*/ 0 w 899160"/>
                <a:gd name="connsiteY0" fmla="*/ 533509 h 533509"/>
                <a:gd name="connsiteX1" fmla="*/ 198120 w 899160"/>
                <a:gd name="connsiteY1" fmla="*/ 419209 h 533509"/>
                <a:gd name="connsiteX2" fmla="*/ 312420 w 899160"/>
                <a:gd name="connsiteY2" fmla="*/ 83929 h 533509"/>
                <a:gd name="connsiteX3" fmla="*/ 457200 w 899160"/>
                <a:gd name="connsiteY3" fmla="*/ 109 h 533509"/>
                <a:gd name="connsiteX4" fmla="*/ 594360 w 899160"/>
                <a:gd name="connsiteY4" fmla="*/ 76309 h 533509"/>
                <a:gd name="connsiteX5" fmla="*/ 723900 w 899160"/>
                <a:gd name="connsiteY5" fmla="*/ 411589 h 533509"/>
                <a:gd name="connsiteX6" fmla="*/ 899160 w 899160"/>
                <a:gd name="connsiteY6" fmla="*/ 510649 h 533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9160" h="533509">
                  <a:moveTo>
                    <a:pt x="0" y="533509"/>
                  </a:moveTo>
                  <a:cubicBezTo>
                    <a:pt x="73025" y="513824"/>
                    <a:pt x="146050" y="494139"/>
                    <a:pt x="198120" y="419209"/>
                  </a:cubicBezTo>
                  <a:cubicBezTo>
                    <a:pt x="250190" y="344279"/>
                    <a:pt x="269240" y="153779"/>
                    <a:pt x="312420" y="83929"/>
                  </a:cubicBezTo>
                  <a:cubicBezTo>
                    <a:pt x="355600" y="14079"/>
                    <a:pt x="410210" y="1379"/>
                    <a:pt x="457200" y="109"/>
                  </a:cubicBezTo>
                  <a:cubicBezTo>
                    <a:pt x="504190" y="-1161"/>
                    <a:pt x="549910" y="7729"/>
                    <a:pt x="594360" y="76309"/>
                  </a:cubicBezTo>
                  <a:cubicBezTo>
                    <a:pt x="638810" y="144889"/>
                    <a:pt x="673100" y="339199"/>
                    <a:pt x="723900" y="411589"/>
                  </a:cubicBezTo>
                  <a:cubicBezTo>
                    <a:pt x="774700" y="483979"/>
                    <a:pt x="836930" y="497314"/>
                    <a:pt x="899160" y="51064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9079499" y="1436622"/>
              <a:ext cx="250404" cy="241818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 flipV="1">
              <a:off x="8759319" y="1568741"/>
              <a:ext cx="899160" cy="533509"/>
            </a:xfrm>
            <a:custGeom>
              <a:avLst/>
              <a:gdLst>
                <a:gd name="connsiteX0" fmla="*/ 0 w 899160"/>
                <a:gd name="connsiteY0" fmla="*/ 533509 h 533509"/>
                <a:gd name="connsiteX1" fmla="*/ 198120 w 899160"/>
                <a:gd name="connsiteY1" fmla="*/ 419209 h 533509"/>
                <a:gd name="connsiteX2" fmla="*/ 312420 w 899160"/>
                <a:gd name="connsiteY2" fmla="*/ 83929 h 533509"/>
                <a:gd name="connsiteX3" fmla="*/ 457200 w 899160"/>
                <a:gd name="connsiteY3" fmla="*/ 109 h 533509"/>
                <a:gd name="connsiteX4" fmla="*/ 594360 w 899160"/>
                <a:gd name="connsiteY4" fmla="*/ 76309 h 533509"/>
                <a:gd name="connsiteX5" fmla="*/ 723900 w 899160"/>
                <a:gd name="connsiteY5" fmla="*/ 411589 h 533509"/>
                <a:gd name="connsiteX6" fmla="*/ 899160 w 899160"/>
                <a:gd name="connsiteY6" fmla="*/ 510649 h 533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9160" h="533509">
                  <a:moveTo>
                    <a:pt x="0" y="533509"/>
                  </a:moveTo>
                  <a:cubicBezTo>
                    <a:pt x="73025" y="513824"/>
                    <a:pt x="146050" y="494139"/>
                    <a:pt x="198120" y="419209"/>
                  </a:cubicBezTo>
                  <a:cubicBezTo>
                    <a:pt x="250190" y="344279"/>
                    <a:pt x="269240" y="153779"/>
                    <a:pt x="312420" y="83929"/>
                  </a:cubicBezTo>
                  <a:cubicBezTo>
                    <a:pt x="355600" y="14079"/>
                    <a:pt x="410210" y="1379"/>
                    <a:pt x="457200" y="109"/>
                  </a:cubicBezTo>
                  <a:cubicBezTo>
                    <a:pt x="504190" y="-1161"/>
                    <a:pt x="549910" y="7729"/>
                    <a:pt x="594360" y="76309"/>
                  </a:cubicBezTo>
                  <a:cubicBezTo>
                    <a:pt x="638810" y="144889"/>
                    <a:pt x="673100" y="339199"/>
                    <a:pt x="723900" y="411589"/>
                  </a:cubicBezTo>
                  <a:cubicBezTo>
                    <a:pt x="774700" y="483979"/>
                    <a:pt x="836930" y="497314"/>
                    <a:pt x="899160" y="51064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579081" y="191343"/>
              <a:ext cx="3087371" cy="2703391"/>
              <a:chOff x="243841" y="615463"/>
              <a:chExt cx="7700205" cy="2655550"/>
            </a:xfrm>
          </p:grpSpPr>
          <p:sp>
            <p:nvSpPr>
              <p:cNvPr id="54" name="Arc 53"/>
              <p:cNvSpPr/>
              <p:nvPr/>
            </p:nvSpPr>
            <p:spPr>
              <a:xfrm rot="16200000">
                <a:off x="1100461" y="337109"/>
                <a:ext cx="2077284" cy="3790524"/>
              </a:xfrm>
              <a:prstGeom prst="arc">
                <a:avLst>
                  <a:gd name="adj1" fmla="val 16868095"/>
                  <a:gd name="adj2" fmla="val 4624008"/>
                </a:avLst>
              </a:prstGeom>
              <a:ln w="508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Arc 54"/>
              <p:cNvSpPr/>
              <p:nvPr/>
            </p:nvSpPr>
            <p:spPr>
              <a:xfrm rot="5400000">
                <a:off x="4851787" y="-349342"/>
                <a:ext cx="2127453" cy="4057064"/>
              </a:xfrm>
              <a:prstGeom prst="arc">
                <a:avLst>
                  <a:gd name="adj1" fmla="val 17250281"/>
                  <a:gd name="adj2" fmla="val 3988227"/>
                </a:avLst>
              </a:prstGeom>
              <a:ln w="508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2" name="Right Bracket 51"/>
            <p:cNvSpPr/>
            <p:nvPr/>
          </p:nvSpPr>
          <p:spPr>
            <a:xfrm>
              <a:off x="7901122" y="1111541"/>
              <a:ext cx="205852" cy="914401"/>
            </a:xfrm>
            <a:prstGeom prst="rightBracke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Left Bracket 52"/>
            <p:cNvSpPr/>
            <p:nvPr/>
          </p:nvSpPr>
          <p:spPr>
            <a:xfrm>
              <a:off x="6608956" y="1111541"/>
              <a:ext cx="199764" cy="914399"/>
            </a:xfrm>
            <a:prstGeom prst="leftBracke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68" name="Chart 67"/>
          <p:cNvGraphicFramePr>
            <a:graphicFrameLocks/>
          </p:cNvGraphicFramePr>
          <p:nvPr/>
        </p:nvGraphicFramePr>
        <p:xfrm>
          <a:off x="5773697" y="2386072"/>
          <a:ext cx="1846640" cy="2389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5793102" y="4669779"/>
            <a:ext cx="20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259453" y="4611554"/>
                <a:ext cx="754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9271" y="5005738"/>
                <a:ext cx="75469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/>
          <p:cNvSpPr txBox="1"/>
          <p:nvPr/>
        </p:nvSpPr>
        <p:spPr>
          <a:xfrm>
            <a:off x="5655794" y="3648790"/>
            <a:ext cx="2566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black"/>
                </a:solidFill>
                <a:latin typeface="Century Gothic" panose="020B0502020202020204" pitchFamily="34" charset="0"/>
              </a:rPr>
              <a:t>E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5794527" y="3417682"/>
            <a:ext cx="0" cy="27699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5221714" y="4923917"/>
            <a:ext cx="1474883" cy="556713"/>
            <a:chOff x="846571" y="1245712"/>
            <a:chExt cx="3278426" cy="1155499"/>
          </a:xfrm>
        </p:grpSpPr>
        <p:grpSp>
          <p:nvGrpSpPr>
            <p:cNvPr id="79" name="Group 78"/>
            <p:cNvGrpSpPr/>
            <p:nvPr/>
          </p:nvGrpSpPr>
          <p:grpSpPr>
            <a:xfrm>
              <a:off x="846572" y="1363107"/>
              <a:ext cx="3109877" cy="678755"/>
              <a:chOff x="2865120" y="2010327"/>
              <a:chExt cx="3109877" cy="678755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3185300" y="2447264"/>
                <a:ext cx="250404" cy="24181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Freeform 89"/>
              <p:cNvSpPr/>
              <p:nvPr/>
            </p:nvSpPr>
            <p:spPr>
              <a:xfrm>
                <a:off x="2865120" y="2042051"/>
                <a:ext cx="899160" cy="533509"/>
              </a:xfrm>
              <a:custGeom>
                <a:avLst/>
                <a:gdLst>
                  <a:gd name="connsiteX0" fmla="*/ 0 w 899160"/>
                  <a:gd name="connsiteY0" fmla="*/ 533509 h 533509"/>
                  <a:gd name="connsiteX1" fmla="*/ 198120 w 899160"/>
                  <a:gd name="connsiteY1" fmla="*/ 419209 h 533509"/>
                  <a:gd name="connsiteX2" fmla="*/ 312420 w 899160"/>
                  <a:gd name="connsiteY2" fmla="*/ 83929 h 533509"/>
                  <a:gd name="connsiteX3" fmla="*/ 457200 w 899160"/>
                  <a:gd name="connsiteY3" fmla="*/ 109 h 533509"/>
                  <a:gd name="connsiteX4" fmla="*/ 594360 w 899160"/>
                  <a:gd name="connsiteY4" fmla="*/ 76309 h 533509"/>
                  <a:gd name="connsiteX5" fmla="*/ 723900 w 899160"/>
                  <a:gd name="connsiteY5" fmla="*/ 411589 h 533509"/>
                  <a:gd name="connsiteX6" fmla="*/ 899160 w 899160"/>
                  <a:gd name="connsiteY6" fmla="*/ 510649 h 533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9160" h="533509">
                    <a:moveTo>
                      <a:pt x="0" y="533509"/>
                    </a:moveTo>
                    <a:cubicBezTo>
                      <a:pt x="73025" y="513824"/>
                      <a:pt x="146050" y="494139"/>
                      <a:pt x="198120" y="419209"/>
                    </a:cubicBezTo>
                    <a:cubicBezTo>
                      <a:pt x="250190" y="344279"/>
                      <a:pt x="269240" y="153779"/>
                      <a:pt x="312420" y="83929"/>
                    </a:cubicBezTo>
                    <a:cubicBezTo>
                      <a:pt x="355600" y="14079"/>
                      <a:pt x="410210" y="1379"/>
                      <a:pt x="457200" y="109"/>
                    </a:cubicBezTo>
                    <a:cubicBezTo>
                      <a:pt x="504190" y="-1161"/>
                      <a:pt x="549910" y="7729"/>
                      <a:pt x="594360" y="76309"/>
                    </a:cubicBezTo>
                    <a:cubicBezTo>
                      <a:pt x="638810" y="144889"/>
                      <a:pt x="673100" y="339199"/>
                      <a:pt x="723900" y="411589"/>
                    </a:cubicBezTo>
                    <a:cubicBezTo>
                      <a:pt x="774700" y="483979"/>
                      <a:pt x="836930" y="497314"/>
                      <a:pt x="899160" y="510649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918362" y="2432024"/>
                <a:ext cx="250404" cy="24181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Freeform 91"/>
              <p:cNvSpPr/>
              <p:nvPr/>
            </p:nvSpPr>
            <p:spPr>
              <a:xfrm>
                <a:off x="3598182" y="2026811"/>
                <a:ext cx="899160" cy="533509"/>
              </a:xfrm>
              <a:custGeom>
                <a:avLst/>
                <a:gdLst>
                  <a:gd name="connsiteX0" fmla="*/ 0 w 899160"/>
                  <a:gd name="connsiteY0" fmla="*/ 533509 h 533509"/>
                  <a:gd name="connsiteX1" fmla="*/ 198120 w 899160"/>
                  <a:gd name="connsiteY1" fmla="*/ 419209 h 533509"/>
                  <a:gd name="connsiteX2" fmla="*/ 312420 w 899160"/>
                  <a:gd name="connsiteY2" fmla="*/ 83929 h 533509"/>
                  <a:gd name="connsiteX3" fmla="*/ 457200 w 899160"/>
                  <a:gd name="connsiteY3" fmla="*/ 109 h 533509"/>
                  <a:gd name="connsiteX4" fmla="*/ 594360 w 899160"/>
                  <a:gd name="connsiteY4" fmla="*/ 76309 h 533509"/>
                  <a:gd name="connsiteX5" fmla="*/ 723900 w 899160"/>
                  <a:gd name="connsiteY5" fmla="*/ 411589 h 533509"/>
                  <a:gd name="connsiteX6" fmla="*/ 899160 w 899160"/>
                  <a:gd name="connsiteY6" fmla="*/ 510649 h 533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9160" h="533509">
                    <a:moveTo>
                      <a:pt x="0" y="533509"/>
                    </a:moveTo>
                    <a:cubicBezTo>
                      <a:pt x="73025" y="513824"/>
                      <a:pt x="146050" y="494139"/>
                      <a:pt x="198120" y="419209"/>
                    </a:cubicBezTo>
                    <a:cubicBezTo>
                      <a:pt x="250190" y="344279"/>
                      <a:pt x="269240" y="153779"/>
                      <a:pt x="312420" y="83929"/>
                    </a:cubicBezTo>
                    <a:cubicBezTo>
                      <a:pt x="355600" y="14079"/>
                      <a:pt x="410210" y="1379"/>
                      <a:pt x="457200" y="109"/>
                    </a:cubicBezTo>
                    <a:cubicBezTo>
                      <a:pt x="504190" y="-1161"/>
                      <a:pt x="549910" y="7729"/>
                      <a:pt x="594360" y="76309"/>
                    </a:cubicBezTo>
                    <a:cubicBezTo>
                      <a:pt x="638810" y="144889"/>
                      <a:pt x="673100" y="339199"/>
                      <a:pt x="723900" y="411589"/>
                    </a:cubicBezTo>
                    <a:cubicBezTo>
                      <a:pt x="774700" y="483979"/>
                      <a:pt x="836930" y="497314"/>
                      <a:pt x="899160" y="510649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4662955" y="2415540"/>
                <a:ext cx="250404" cy="24181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Freeform 93"/>
              <p:cNvSpPr/>
              <p:nvPr/>
            </p:nvSpPr>
            <p:spPr>
              <a:xfrm>
                <a:off x="4342775" y="2010327"/>
                <a:ext cx="899160" cy="533509"/>
              </a:xfrm>
              <a:custGeom>
                <a:avLst/>
                <a:gdLst>
                  <a:gd name="connsiteX0" fmla="*/ 0 w 899160"/>
                  <a:gd name="connsiteY0" fmla="*/ 533509 h 533509"/>
                  <a:gd name="connsiteX1" fmla="*/ 198120 w 899160"/>
                  <a:gd name="connsiteY1" fmla="*/ 419209 h 533509"/>
                  <a:gd name="connsiteX2" fmla="*/ 312420 w 899160"/>
                  <a:gd name="connsiteY2" fmla="*/ 83929 h 533509"/>
                  <a:gd name="connsiteX3" fmla="*/ 457200 w 899160"/>
                  <a:gd name="connsiteY3" fmla="*/ 109 h 533509"/>
                  <a:gd name="connsiteX4" fmla="*/ 594360 w 899160"/>
                  <a:gd name="connsiteY4" fmla="*/ 76309 h 533509"/>
                  <a:gd name="connsiteX5" fmla="*/ 723900 w 899160"/>
                  <a:gd name="connsiteY5" fmla="*/ 411589 h 533509"/>
                  <a:gd name="connsiteX6" fmla="*/ 899160 w 899160"/>
                  <a:gd name="connsiteY6" fmla="*/ 510649 h 533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9160" h="533509">
                    <a:moveTo>
                      <a:pt x="0" y="533509"/>
                    </a:moveTo>
                    <a:cubicBezTo>
                      <a:pt x="73025" y="513824"/>
                      <a:pt x="146050" y="494139"/>
                      <a:pt x="198120" y="419209"/>
                    </a:cubicBezTo>
                    <a:cubicBezTo>
                      <a:pt x="250190" y="344279"/>
                      <a:pt x="269240" y="153779"/>
                      <a:pt x="312420" y="83929"/>
                    </a:cubicBezTo>
                    <a:cubicBezTo>
                      <a:pt x="355600" y="14079"/>
                      <a:pt x="410210" y="1379"/>
                      <a:pt x="457200" y="109"/>
                    </a:cubicBezTo>
                    <a:cubicBezTo>
                      <a:pt x="504190" y="-1161"/>
                      <a:pt x="549910" y="7729"/>
                      <a:pt x="594360" y="76309"/>
                    </a:cubicBezTo>
                    <a:cubicBezTo>
                      <a:pt x="638810" y="144889"/>
                      <a:pt x="673100" y="339199"/>
                      <a:pt x="723900" y="411589"/>
                    </a:cubicBezTo>
                    <a:cubicBezTo>
                      <a:pt x="774700" y="483979"/>
                      <a:pt x="836930" y="497314"/>
                      <a:pt x="899160" y="510649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5396017" y="2400300"/>
                <a:ext cx="250404" cy="24181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Freeform 95"/>
              <p:cNvSpPr/>
              <p:nvPr/>
            </p:nvSpPr>
            <p:spPr>
              <a:xfrm>
                <a:off x="5075837" y="2015183"/>
                <a:ext cx="899160" cy="533509"/>
              </a:xfrm>
              <a:custGeom>
                <a:avLst/>
                <a:gdLst>
                  <a:gd name="connsiteX0" fmla="*/ 0 w 899160"/>
                  <a:gd name="connsiteY0" fmla="*/ 533509 h 533509"/>
                  <a:gd name="connsiteX1" fmla="*/ 198120 w 899160"/>
                  <a:gd name="connsiteY1" fmla="*/ 419209 h 533509"/>
                  <a:gd name="connsiteX2" fmla="*/ 312420 w 899160"/>
                  <a:gd name="connsiteY2" fmla="*/ 83929 h 533509"/>
                  <a:gd name="connsiteX3" fmla="*/ 457200 w 899160"/>
                  <a:gd name="connsiteY3" fmla="*/ 109 h 533509"/>
                  <a:gd name="connsiteX4" fmla="*/ 594360 w 899160"/>
                  <a:gd name="connsiteY4" fmla="*/ 76309 h 533509"/>
                  <a:gd name="connsiteX5" fmla="*/ 723900 w 899160"/>
                  <a:gd name="connsiteY5" fmla="*/ 411589 h 533509"/>
                  <a:gd name="connsiteX6" fmla="*/ 899160 w 899160"/>
                  <a:gd name="connsiteY6" fmla="*/ 510649 h 533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9160" h="533509">
                    <a:moveTo>
                      <a:pt x="0" y="533509"/>
                    </a:moveTo>
                    <a:cubicBezTo>
                      <a:pt x="73025" y="513824"/>
                      <a:pt x="146050" y="494139"/>
                      <a:pt x="198120" y="419209"/>
                    </a:cubicBezTo>
                    <a:cubicBezTo>
                      <a:pt x="250190" y="344279"/>
                      <a:pt x="269240" y="153779"/>
                      <a:pt x="312420" y="83929"/>
                    </a:cubicBezTo>
                    <a:cubicBezTo>
                      <a:pt x="355600" y="14079"/>
                      <a:pt x="410210" y="1379"/>
                      <a:pt x="457200" y="109"/>
                    </a:cubicBezTo>
                    <a:cubicBezTo>
                      <a:pt x="504190" y="-1161"/>
                      <a:pt x="549910" y="7729"/>
                      <a:pt x="594360" y="76309"/>
                    </a:cubicBezTo>
                    <a:cubicBezTo>
                      <a:pt x="638810" y="144889"/>
                      <a:pt x="673100" y="339199"/>
                      <a:pt x="723900" y="411589"/>
                    </a:cubicBezTo>
                    <a:cubicBezTo>
                      <a:pt x="774700" y="483979"/>
                      <a:pt x="836930" y="497314"/>
                      <a:pt x="899160" y="510649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905614" y="1408916"/>
              <a:ext cx="1510075" cy="914400"/>
              <a:chOff x="1900698" y="1492256"/>
              <a:chExt cx="743056" cy="914400"/>
            </a:xfrm>
          </p:grpSpPr>
          <p:sp>
            <p:nvSpPr>
              <p:cNvPr id="87" name="Right Bracket 86"/>
              <p:cNvSpPr/>
              <p:nvPr/>
            </p:nvSpPr>
            <p:spPr>
              <a:xfrm>
                <a:off x="2542460" y="1492256"/>
                <a:ext cx="101294" cy="914400"/>
              </a:xfrm>
              <a:prstGeom prst="rightBracket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Left Bracket 87"/>
              <p:cNvSpPr/>
              <p:nvPr/>
            </p:nvSpPr>
            <p:spPr>
              <a:xfrm>
                <a:off x="1900698" y="1492256"/>
                <a:ext cx="90275" cy="914399"/>
              </a:xfrm>
              <a:prstGeom prst="leftBracket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2761183" y="1922102"/>
              <a:ext cx="766557" cy="479109"/>
              <a:chOff x="2993561" y="2003775"/>
              <a:chExt cx="769695" cy="502504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 flipH="1">
                <a:off x="2996649" y="2129894"/>
                <a:ext cx="8428" cy="31051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>
                <a:off x="3742023" y="2110590"/>
                <a:ext cx="8428" cy="31051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2993561" y="2367367"/>
                <a:ext cx="752676" cy="17411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3144440" y="2003775"/>
                    <a:ext cx="618816" cy="5025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300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4439" y="2003775"/>
                    <a:ext cx="516706" cy="452255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2" name="Straight Connector 81"/>
            <p:cNvCxnSpPr/>
            <p:nvPr/>
          </p:nvCxnSpPr>
          <p:spPr>
            <a:xfrm>
              <a:off x="846571" y="1245712"/>
              <a:ext cx="3278426" cy="33981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5221714" y="1939858"/>
            <a:ext cx="1411151" cy="516751"/>
            <a:chOff x="866892" y="5105203"/>
            <a:chExt cx="3258105" cy="1166617"/>
          </a:xfrm>
        </p:grpSpPr>
        <p:sp>
          <p:nvSpPr>
            <p:cNvPr id="98" name="Oval 97"/>
            <p:cNvSpPr/>
            <p:nvPr/>
          </p:nvSpPr>
          <p:spPr>
            <a:xfrm>
              <a:off x="1187072" y="5640423"/>
              <a:ext cx="250404" cy="241818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>
              <a:off x="866892" y="5235210"/>
              <a:ext cx="899160" cy="533509"/>
            </a:xfrm>
            <a:custGeom>
              <a:avLst/>
              <a:gdLst>
                <a:gd name="connsiteX0" fmla="*/ 0 w 899160"/>
                <a:gd name="connsiteY0" fmla="*/ 533509 h 533509"/>
                <a:gd name="connsiteX1" fmla="*/ 198120 w 899160"/>
                <a:gd name="connsiteY1" fmla="*/ 419209 h 533509"/>
                <a:gd name="connsiteX2" fmla="*/ 312420 w 899160"/>
                <a:gd name="connsiteY2" fmla="*/ 83929 h 533509"/>
                <a:gd name="connsiteX3" fmla="*/ 457200 w 899160"/>
                <a:gd name="connsiteY3" fmla="*/ 109 h 533509"/>
                <a:gd name="connsiteX4" fmla="*/ 594360 w 899160"/>
                <a:gd name="connsiteY4" fmla="*/ 76309 h 533509"/>
                <a:gd name="connsiteX5" fmla="*/ 723900 w 899160"/>
                <a:gd name="connsiteY5" fmla="*/ 411589 h 533509"/>
                <a:gd name="connsiteX6" fmla="*/ 899160 w 899160"/>
                <a:gd name="connsiteY6" fmla="*/ 510649 h 533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9160" h="533509">
                  <a:moveTo>
                    <a:pt x="0" y="533509"/>
                  </a:moveTo>
                  <a:cubicBezTo>
                    <a:pt x="73025" y="513824"/>
                    <a:pt x="146050" y="494139"/>
                    <a:pt x="198120" y="419209"/>
                  </a:cubicBezTo>
                  <a:cubicBezTo>
                    <a:pt x="250190" y="344279"/>
                    <a:pt x="269240" y="153779"/>
                    <a:pt x="312420" y="83929"/>
                  </a:cubicBezTo>
                  <a:cubicBezTo>
                    <a:pt x="355600" y="14079"/>
                    <a:pt x="410210" y="1379"/>
                    <a:pt x="457200" y="109"/>
                  </a:cubicBezTo>
                  <a:cubicBezTo>
                    <a:pt x="504190" y="-1161"/>
                    <a:pt x="549910" y="7729"/>
                    <a:pt x="594360" y="76309"/>
                  </a:cubicBezTo>
                  <a:cubicBezTo>
                    <a:pt x="638810" y="144889"/>
                    <a:pt x="673100" y="339199"/>
                    <a:pt x="723900" y="411589"/>
                  </a:cubicBezTo>
                  <a:cubicBezTo>
                    <a:pt x="774700" y="483979"/>
                    <a:pt x="836930" y="497314"/>
                    <a:pt x="899160" y="51064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1920134" y="5625183"/>
              <a:ext cx="250404" cy="241818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1" name="Freeform 100"/>
            <p:cNvSpPr/>
            <p:nvPr/>
          </p:nvSpPr>
          <p:spPr>
            <a:xfrm flipV="1">
              <a:off x="1599954" y="5738311"/>
              <a:ext cx="899160" cy="533509"/>
            </a:xfrm>
            <a:custGeom>
              <a:avLst/>
              <a:gdLst>
                <a:gd name="connsiteX0" fmla="*/ 0 w 899160"/>
                <a:gd name="connsiteY0" fmla="*/ 533509 h 533509"/>
                <a:gd name="connsiteX1" fmla="*/ 198120 w 899160"/>
                <a:gd name="connsiteY1" fmla="*/ 419209 h 533509"/>
                <a:gd name="connsiteX2" fmla="*/ 312420 w 899160"/>
                <a:gd name="connsiteY2" fmla="*/ 83929 h 533509"/>
                <a:gd name="connsiteX3" fmla="*/ 457200 w 899160"/>
                <a:gd name="connsiteY3" fmla="*/ 109 h 533509"/>
                <a:gd name="connsiteX4" fmla="*/ 594360 w 899160"/>
                <a:gd name="connsiteY4" fmla="*/ 76309 h 533509"/>
                <a:gd name="connsiteX5" fmla="*/ 723900 w 899160"/>
                <a:gd name="connsiteY5" fmla="*/ 411589 h 533509"/>
                <a:gd name="connsiteX6" fmla="*/ 899160 w 899160"/>
                <a:gd name="connsiteY6" fmla="*/ 510649 h 533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9160" h="533509">
                  <a:moveTo>
                    <a:pt x="0" y="533509"/>
                  </a:moveTo>
                  <a:cubicBezTo>
                    <a:pt x="73025" y="513824"/>
                    <a:pt x="146050" y="494139"/>
                    <a:pt x="198120" y="419209"/>
                  </a:cubicBezTo>
                  <a:cubicBezTo>
                    <a:pt x="250190" y="344279"/>
                    <a:pt x="269240" y="153779"/>
                    <a:pt x="312420" y="83929"/>
                  </a:cubicBezTo>
                  <a:cubicBezTo>
                    <a:pt x="355600" y="14079"/>
                    <a:pt x="410210" y="1379"/>
                    <a:pt x="457200" y="109"/>
                  </a:cubicBezTo>
                  <a:cubicBezTo>
                    <a:pt x="504190" y="-1161"/>
                    <a:pt x="549910" y="7729"/>
                    <a:pt x="594360" y="76309"/>
                  </a:cubicBezTo>
                  <a:cubicBezTo>
                    <a:pt x="638810" y="144889"/>
                    <a:pt x="673100" y="339199"/>
                    <a:pt x="723900" y="411589"/>
                  </a:cubicBezTo>
                  <a:cubicBezTo>
                    <a:pt x="774700" y="483979"/>
                    <a:pt x="836930" y="497314"/>
                    <a:pt x="899160" y="51064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2664727" y="5608699"/>
              <a:ext cx="250404" cy="241818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2344547" y="5222475"/>
              <a:ext cx="899160" cy="533509"/>
            </a:xfrm>
            <a:custGeom>
              <a:avLst/>
              <a:gdLst>
                <a:gd name="connsiteX0" fmla="*/ 0 w 899160"/>
                <a:gd name="connsiteY0" fmla="*/ 533509 h 533509"/>
                <a:gd name="connsiteX1" fmla="*/ 198120 w 899160"/>
                <a:gd name="connsiteY1" fmla="*/ 419209 h 533509"/>
                <a:gd name="connsiteX2" fmla="*/ 312420 w 899160"/>
                <a:gd name="connsiteY2" fmla="*/ 83929 h 533509"/>
                <a:gd name="connsiteX3" fmla="*/ 457200 w 899160"/>
                <a:gd name="connsiteY3" fmla="*/ 109 h 533509"/>
                <a:gd name="connsiteX4" fmla="*/ 594360 w 899160"/>
                <a:gd name="connsiteY4" fmla="*/ 76309 h 533509"/>
                <a:gd name="connsiteX5" fmla="*/ 723900 w 899160"/>
                <a:gd name="connsiteY5" fmla="*/ 411589 h 533509"/>
                <a:gd name="connsiteX6" fmla="*/ 899160 w 899160"/>
                <a:gd name="connsiteY6" fmla="*/ 510649 h 533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9160" h="533509">
                  <a:moveTo>
                    <a:pt x="0" y="533509"/>
                  </a:moveTo>
                  <a:cubicBezTo>
                    <a:pt x="73025" y="513824"/>
                    <a:pt x="146050" y="494139"/>
                    <a:pt x="198120" y="419209"/>
                  </a:cubicBezTo>
                  <a:cubicBezTo>
                    <a:pt x="250190" y="344279"/>
                    <a:pt x="269240" y="153779"/>
                    <a:pt x="312420" y="83929"/>
                  </a:cubicBezTo>
                  <a:cubicBezTo>
                    <a:pt x="355600" y="14079"/>
                    <a:pt x="410210" y="1379"/>
                    <a:pt x="457200" y="109"/>
                  </a:cubicBezTo>
                  <a:cubicBezTo>
                    <a:pt x="504190" y="-1161"/>
                    <a:pt x="549910" y="7729"/>
                    <a:pt x="594360" y="76309"/>
                  </a:cubicBezTo>
                  <a:cubicBezTo>
                    <a:pt x="638810" y="144889"/>
                    <a:pt x="673100" y="339199"/>
                    <a:pt x="723900" y="411589"/>
                  </a:cubicBezTo>
                  <a:cubicBezTo>
                    <a:pt x="774700" y="483979"/>
                    <a:pt x="836930" y="497314"/>
                    <a:pt x="899160" y="51064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3397789" y="5593459"/>
              <a:ext cx="250404" cy="241818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5" name="Freeform 104"/>
            <p:cNvSpPr/>
            <p:nvPr/>
          </p:nvSpPr>
          <p:spPr>
            <a:xfrm flipV="1">
              <a:off x="3077609" y="5725578"/>
              <a:ext cx="899160" cy="533509"/>
            </a:xfrm>
            <a:custGeom>
              <a:avLst/>
              <a:gdLst>
                <a:gd name="connsiteX0" fmla="*/ 0 w 899160"/>
                <a:gd name="connsiteY0" fmla="*/ 533509 h 533509"/>
                <a:gd name="connsiteX1" fmla="*/ 198120 w 899160"/>
                <a:gd name="connsiteY1" fmla="*/ 419209 h 533509"/>
                <a:gd name="connsiteX2" fmla="*/ 312420 w 899160"/>
                <a:gd name="connsiteY2" fmla="*/ 83929 h 533509"/>
                <a:gd name="connsiteX3" fmla="*/ 457200 w 899160"/>
                <a:gd name="connsiteY3" fmla="*/ 109 h 533509"/>
                <a:gd name="connsiteX4" fmla="*/ 594360 w 899160"/>
                <a:gd name="connsiteY4" fmla="*/ 76309 h 533509"/>
                <a:gd name="connsiteX5" fmla="*/ 723900 w 899160"/>
                <a:gd name="connsiteY5" fmla="*/ 411589 h 533509"/>
                <a:gd name="connsiteX6" fmla="*/ 899160 w 899160"/>
                <a:gd name="connsiteY6" fmla="*/ 510649 h 533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9160" h="533509">
                  <a:moveTo>
                    <a:pt x="0" y="533509"/>
                  </a:moveTo>
                  <a:cubicBezTo>
                    <a:pt x="73025" y="513824"/>
                    <a:pt x="146050" y="494139"/>
                    <a:pt x="198120" y="419209"/>
                  </a:cubicBezTo>
                  <a:cubicBezTo>
                    <a:pt x="250190" y="344279"/>
                    <a:pt x="269240" y="153779"/>
                    <a:pt x="312420" y="83929"/>
                  </a:cubicBezTo>
                  <a:cubicBezTo>
                    <a:pt x="355600" y="14079"/>
                    <a:pt x="410210" y="1379"/>
                    <a:pt x="457200" y="109"/>
                  </a:cubicBezTo>
                  <a:cubicBezTo>
                    <a:pt x="504190" y="-1161"/>
                    <a:pt x="549910" y="7729"/>
                    <a:pt x="594360" y="76309"/>
                  </a:cubicBezTo>
                  <a:cubicBezTo>
                    <a:pt x="638810" y="144889"/>
                    <a:pt x="673100" y="339199"/>
                    <a:pt x="723900" y="411589"/>
                  </a:cubicBezTo>
                  <a:cubicBezTo>
                    <a:pt x="774700" y="483979"/>
                    <a:pt x="836930" y="497314"/>
                    <a:pt x="899160" y="51064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6" name="Right Bracket 105"/>
            <p:cNvSpPr/>
            <p:nvPr/>
          </p:nvSpPr>
          <p:spPr>
            <a:xfrm>
              <a:off x="2197726" y="5303890"/>
              <a:ext cx="205853" cy="914400"/>
            </a:xfrm>
            <a:prstGeom prst="rightBracke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7" name="Left Bracket 106"/>
            <p:cNvSpPr/>
            <p:nvPr/>
          </p:nvSpPr>
          <p:spPr>
            <a:xfrm>
              <a:off x="936586" y="5303890"/>
              <a:ext cx="199764" cy="914399"/>
            </a:xfrm>
            <a:prstGeom prst="leftBracke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>
            <a:xfrm flipV="1">
              <a:off x="866892" y="5105203"/>
              <a:ext cx="3258105" cy="11011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7547614" y="2604589"/>
            <a:ext cx="1382621" cy="1215618"/>
            <a:chOff x="6819121" y="4355025"/>
            <a:chExt cx="3127128" cy="2703390"/>
          </a:xfrm>
        </p:grpSpPr>
        <p:sp>
          <p:nvSpPr>
            <p:cNvPr id="110" name="Oval 109"/>
            <p:cNvSpPr/>
            <p:nvPr/>
          </p:nvSpPr>
          <p:spPr>
            <a:xfrm>
              <a:off x="7139301" y="5640423"/>
              <a:ext cx="250404" cy="241818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1" name="Freeform 110"/>
            <p:cNvSpPr/>
            <p:nvPr/>
          </p:nvSpPr>
          <p:spPr>
            <a:xfrm>
              <a:off x="6819121" y="5235210"/>
              <a:ext cx="899160" cy="533509"/>
            </a:xfrm>
            <a:custGeom>
              <a:avLst/>
              <a:gdLst>
                <a:gd name="connsiteX0" fmla="*/ 0 w 899160"/>
                <a:gd name="connsiteY0" fmla="*/ 533509 h 533509"/>
                <a:gd name="connsiteX1" fmla="*/ 198120 w 899160"/>
                <a:gd name="connsiteY1" fmla="*/ 419209 h 533509"/>
                <a:gd name="connsiteX2" fmla="*/ 312420 w 899160"/>
                <a:gd name="connsiteY2" fmla="*/ 83929 h 533509"/>
                <a:gd name="connsiteX3" fmla="*/ 457200 w 899160"/>
                <a:gd name="connsiteY3" fmla="*/ 109 h 533509"/>
                <a:gd name="connsiteX4" fmla="*/ 594360 w 899160"/>
                <a:gd name="connsiteY4" fmla="*/ 76309 h 533509"/>
                <a:gd name="connsiteX5" fmla="*/ 723900 w 899160"/>
                <a:gd name="connsiteY5" fmla="*/ 411589 h 533509"/>
                <a:gd name="connsiteX6" fmla="*/ 899160 w 899160"/>
                <a:gd name="connsiteY6" fmla="*/ 510649 h 533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9160" h="533509">
                  <a:moveTo>
                    <a:pt x="0" y="533509"/>
                  </a:moveTo>
                  <a:cubicBezTo>
                    <a:pt x="73025" y="513824"/>
                    <a:pt x="146050" y="494139"/>
                    <a:pt x="198120" y="419209"/>
                  </a:cubicBezTo>
                  <a:cubicBezTo>
                    <a:pt x="250190" y="344279"/>
                    <a:pt x="269240" y="153779"/>
                    <a:pt x="312420" y="83929"/>
                  </a:cubicBezTo>
                  <a:cubicBezTo>
                    <a:pt x="355600" y="14079"/>
                    <a:pt x="410210" y="1379"/>
                    <a:pt x="457200" y="109"/>
                  </a:cubicBezTo>
                  <a:cubicBezTo>
                    <a:pt x="504190" y="-1161"/>
                    <a:pt x="549910" y="7729"/>
                    <a:pt x="594360" y="76309"/>
                  </a:cubicBezTo>
                  <a:cubicBezTo>
                    <a:pt x="638810" y="144889"/>
                    <a:pt x="673100" y="339199"/>
                    <a:pt x="723900" y="411589"/>
                  </a:cubicBezTo>
                  <a:cubicBezTo>
                    <a:pt x="774700" y="483979"/>
                    <a:pt x="836930" y="497314"/>
                    <a:pt x="899160" y="51064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7872363" y="5625183"/>
              <a:ext cx="250404" cy="241818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3" name="Freeform 112"/>
            <p:cNvSpPr/>
            <p:nvPr/>
          </p:nvSpPr>
          <p:spPr>
            <a:xfrm flipV="1">
              <a:off x="7569435" y="5740047"/>
              <a:ext cx="899160" cy="533509"/>
            </a:xfrm>
            <a:custGeom>
              <a:avLst/>
              <a:gdLst>
                <a:gd name="connsiteX0" fmla="*/ 0 w 899160"/>
                <a:gd name="connsiteY0" fmla="*/ 533509 h 533509"/>
                <a:gd name="connsiteX1" fmla="*/ 198120 w 899160"/>
                <a:gd name="connsiteY1" fmla="*/ 419209 h 533509"/>
                <a:gd name="connsiteX2" fmla="*/ 312420 w 899160"/>
                <a:gd name="connsiteY2" fmla="*/ 83929 h 533509"/>
                <a:gd name="connsiteX3" fmla="*/ 457200 w 899160"/>
                <a:gd name="connsiteY3" fmla="*/ 109 h 533509"/>
                <a:gd name="connsiteX4" fmla="*/ 594360 w 899160"/>
                <a:gd name="connsiteY4" fmla="*/ 76309 h 533509"/>
                <a:gd name="connsiteX5" fmla="*/ 723900 w 899160"/>
                <a:gd name="connsiteY5" fmla="*/ 411589 h 533509"/>
                <a:gd name="connsiteX6" fmla="*/ 899160 w 899160"/>
                <a:gd name="connsiteY6" fmla="*/ 510649 h 533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9160" h="533509">
                  <a:moveTo>
                    <a:pt x="0" y="533509"/>
                  </a:moveTo>
                  <a:cubicBezTo>
                    <a:pt x="73025" y="513824"/>
                    <a:pt x="146050" y="494139"/>
                    <a:pt x="198120" y="419209"/>
                  </a:cubicBezTo>
                  <a:cubicBezTo>
                    <a:pt x="250190" y="344279"/>
                    <a:pt x="269240" y="153779"/>
                    <a:pt x="312420" y="83929"/>
                  </a:cubicBezTo>
                  <a:cubicBezTo>
                    <a:pt x="355600" y="14079"/>
                    <a:pt x="410210" y="1379"/>
                    <a:pt x="457200" y="109"/>
                  </a:cubicBezTo>
                  <a:cubicBezTo>
                    <a:pt x="504190" y="-1161"/>
                    <a:pt x="549910" y="7729"/>
                    <a:pt x="594360" y="76309"/>
                  </a:cubicBezTo>
                  <a:cubicBezTo>
                    <a:pt x="638810" y="144889"/>
                    <a:pt x="673100" y="339199"/>
                    <a:pt x="723900" y="411589"/>
                  </a:cubicBezTo>
                  <a:cubicBezTo>
                    <a:pt x="774700" y="483979"/>
                    <a:pt x="836930" y="497314"/>
                    <a:pt x="899160" y="51064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8616956" y="5608699"/>
              <a:ext cx="250404" cy="241818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5" name="Freeform 114"/>
            <p:cNvSpPr/>
            <p:nvPr/>
          </p:nvSpPr>
          <p:spPr>
            <a:xfrm flipV="1">
              <a:off x="8322654" y="5746092"/>
              <a:ext cx="899160" cy="533509"/>
            </a:xfrm>
            <a:custGeom>
              <a:avLst/>
              <a:gdLst>
                <a:gd name="connsiteX0" fmla="*/ 0 w 899160"/>
                <a:gd name="connsiteY0" fmla="*/ 533509 h 533509"/>
                <a:gd name="connsiteX1" fmla="*/ 198120 w 899160"/>
                <a:gd name="connsiteY1" fmla="*/ 419209 h 533509"/>
                <a:gd name="connsiteX2" fmla="*/ 312420 w 899160"/>
                <a:gd name="connsiteY2" fmla="*/ 83929 h 533509"/>
                <a:gd name="connsiteX3" fmla="*/ 457200 w 899160"/>
                <a:gd name="connsiteY3" fmla="*/ 109 h 533509"/>
                <a:gd name="connsiteX4" fmla="*/ 594360 w 899160"/>
                <a:gd name="connsiteY4" fmla="*/ 76309 h 533509"/>
                <a:gd name="connsiteX5" fmla="*/ 723900 w 899160"/>
                <a:gd name="connsiteY5" fmla="*/ 411589 h 533509"/>
                <a:gd name="connsiteX6" fmla="*/ 899160 w 899160"/>
                <a:gd name="connsiteY6" fmla="*/ 510649 h 533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9160" h="533509">
                  <a:moveTo>
                    <a:pt x="0" y="533509"/>
                  </a:moveTo>
                  <a:cubicBezTo>
                    <a:pt x="73025" y="513824"/>
                    <a:pt x="146050" y="494139"/>
                    <a:pt x="198120" y="419209"/>
                  </a:cubicBezTo>
                  <a:cubicBezTo>
                    <a:pt x="250190" y="344279"/>
                    <a:pt x="269240" y="153779"/>
                    <a:pt x="312420" y="83929"/>
                  </a:cubicBezTo>
                  <a:cubicBezTo>
                    <a:pt x="355600" y="14079"/>
                    <a:pt x="410210" y="1379"/>
                    <a:pt x="457200" y="109"/>
                  </a:cubicBezTo>
                  <a:cubicBezTo>
                    <a:pt x="504190" y="-1161"/>
                    <a:pt x="549910" y="7729"/>
                    <a:pt x="594360" y="76309"/>
                  </a:cubicBezTo>
                  <a:cubicBezTo>
                    <a:pt x="638810" y="144889"/>
                    <a:pt x="673100" y="339199"/>
                    <a:pt x="723900" y="411589"/>
                  </a:cubicBezTo>
                  <a:cubicBezTo>
                    <a:pt x="774700" y="483979"/>
                    <a:pt x="836930" y="497314"/>
                    <a:pt x="899160" y="51064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9350018" y="5593459"/>
              <a:ext cx="250404" cy="241818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9029838" y="5259756"/>
              <a:ext cx="899160" cy="533509"/>
            </a:xfrm>
            <a:custGeom>
              <a:avLst/>
              <a:gdLst>
                <a:gd name="connsiteX0" fmla="*/ 0 w 899160"/>
                <a:gd name="connsiteY0" fmla="*/ 533509 h 533509"/>
                <a:gd name="connsiteX1" fmla="*/ 198120 w 899160"/>
                <a:gd name="connsiteY1" fmla="*/ 419209 h 533509"/>
                <a:gd name="connsiteX2" fmla="*/ 312420 w 899160"/>
                <a:gd name="connsiteY2" fmla="*/ 83929 h 533509"/>
                <a:gd name="connsiteX3" fmla="*/ 457200 w 899160"/>
                <a:gd name="connsiteY3" fmla="*/ 109 h 533509"/>
                <a:gd name="connsiteX4" fmla="*/ 594360 w 899160"/>
                <a:gd name="connsiteY4" fmla="*/ 76309 h 533509"/>
                <a:gd name="connsiteX5" fmla="*/ 723900 w 899160"/>
                <a:gd name="connsiteY5" fmla="*/ 411589 h 533509"/>
                <a:gd name="connsiteX6" fmla="*/ 899160 w 899160"/>
                <a:gd name="connsiteY6" fmla="*/ 510649 h 533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9160" h="533509">
                  <a:moveTo>
                    <a:pt x="0" y="533509"/>
                  </a:moveTo>
                  <a:cubicBezTo>
                    <a:pt x="73025" y="513824"/>
                    <a:pt x="146050" y="494139"/>
                    <a:pt x="198120" y="419209"/>
                  </a:cubicBezTo>
                  <a:cubicBezTo>
                    <a:pt x="250190" y="344279"/>
                    <a:pt x="269240" y="153779"/>
                    <a:pt x="312420" y="83929"/>
                  </a:cubicBezTo>
                  <a:cubicBezTo>
                    <a:pt x="355600" y="14079"/>
                    <a:pt x="410210" y="1379"/>
                    <a:pt x="457200" y="109"/>
                  </a:cubicBezTo>
                  <a:cubicBezTo>
                    <a:pt x="504190" y="-1161"/>
                    <a:pt x="549910" y="7729"/>
                    <a:pt x="594360" y="76309"/>
                  </a:cubicBezTo>
                  <a:cubicBezTo>
                    <a:pt x="638810" y="144889"/>
                    <a:pt x="673100" y="339199"/>
                    <a:pt x="723900" y="411589"/>
                  </a:cubicBezTo>
                  <a:cubicBezTo>
                    <a:pt x="774700" y="483979"/>
                    <a:pt x="836930" y="497314"/>
                    <a:pt x="899160" y="51064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8" name="Right Bracket 117"/>
            <p:cNvSpPr/>
            <p:nvPr/>
          </p:nvSpPr>
          <p:spPr>
            <a:xfrm>
              <a:off x="8194767" y="5303890"/>
              <a:ext cx="205853" cy="914400"/>
            </a:xfrm>
            <a:prstGeom prst="rightBracke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9" name="Left Bracket 118"/>
            <p:cNvSpPr/>
            <p:nvPr/>
          </p:nvSpPr>
          <p:spPr>
            <a:xfrm>
              <a:off x="6888815" y="5303890"/>
              <a:ext cx="199764" cy="914399"/>
            </a:xfrm>
            <a:prstGeom prst="leftBracke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0" name="Arc 119"/>
            <p:cNvSpPr/>
            <p:nvPr/>
          </p:nvSpPr>
          <p:spPr>
            <a:xfrm rot="16200000">
              <a:off x="6595851" y="5241163"/>
              <a:ext cx="2114707" cy="1519798"/>
            </a:xfrm>
            <a:prstGeom prst="arc">
              <a:avLst>
                <a:gd name="adj1" fmla="val 16868095"/>
                <a:gd name="adj2" fmla="val 4624008"/>
              </a:avLst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1" name="Arc 120"/>
            <p:cNvSpPr/>
            <p:nvPr/>
          </p:nvSpPr>
          <p:spPr>
            <a:xfrm rot="5400000">
              <a:off x="8062927" y="4637483"/>
              <a:ext cx="2165780" cy="1600864"/>
            </a:xfrm>
            <a:prstGeom prst="arc">
              <a:avLst>
                <a:gd name="adj1" fmla="val 17250281"/>
                <a:gd name="adj2" fmla="val 3988227"/>
              </a:avLst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40" name="4-Point Star 139"/>
          <p:cNvSpPr/>
          <p:nvPr/>
        </p:nvSpPr>
        <p:spPr>
          <a:xfrm>
            <a:off x="5790987" y="4568240"/>
            <a:ext cx="180692" cy="175028"/>
          </a:xfrm>
          <a:prstGeom prst="star4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1" name="4-Point Star 140"/>
          <p:cNvSpPr/>
          <p:nvPr/>
        </p:nvSpPr>
        <p:spPr>
          <a:xfrm>
            <a:off x="5782048" y="2415119"/>
            <a:ext cx="180692" cy="175028"/>
          </a:xfrm>
          <a:prstGeom prst="star4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2" name="4-Point Star 141"/>
          <p:cNvSpPr/>
          <p:nvPr/>
        </p:nvSpPr>
        <p:spPr>
          <a:xfrm>
            <a:off x="7427971" y="3486763"/>
            <a:ext cx="180692" cy="175028"/>
          </a:xfrm>
          <a:prstGeom prst="star4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1281531" y="2623780"/>
            <a:ext cx="1462835" cy="1196427"/>
            <a:chOff x="6548602" y="191343"/>
            <a:chExt cx="3117850" cy="2703391"/>
          </a:xfrm>
        </p:grpSpPr>
        <p:sp>
          <p:nvSpPr>
            <p:cNvPr id="144" name="Oval 143"/>
            <p:cNvSpPr/>
            <p:nvPr/>
          </p:nvSpPr>
          <p:spPr>
            <a:xfrm>
              <a:off x="6868782" y="1483586"/>
              <a:ext cx="250404" cy="241818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6548602" y="1078373"/>
              <a:ext cx="899160" cy="533509"/>
            </a:xfrm>
            <a:custGeom>
              <a:avLst/>
              <a:gdLst>
                <a:gd name="connsiteX0" fmla="*/ 0 w 899160"/>
                <a:gd name="connsiteY0" fmla="*/ 533509 h 533509"/>
                <a:gd name="connsiteX1" fmla="*/ 198120 w 899160"/>
                <a:gd name="connsiteY1" fmla="*/ 419209 h 533509"/>
                <a:gd name="connsiteX2" fmla="*/ 312420 w 899160"/>
                <a:gd name="connsiteY2" fmla="*/ 83929 h 533509"/>
                <a:gd name="connsiteX3" fmla="*/ 457200 w 899160"/>
                <a:gd name="connsiteY3" fmla="*/ 109 h 533509"/>
                <a:gd name="connsiteX4" fmla="*/ 594360 w 899160"/>
                <a:gd name="connsiteY4" fmla="*/ 76309 h 533509"/>
                <a:gd name="connsiteX5" fmla="*/ 723900 w 899160"/>
                <a:gd name="connsiteY5" fmla="*/ 411589 h 533509"/>
                <a:gd name="connsiteX6" fmla="*/ 899160 w 899160"/>
                <a:gd name="connsiteY6" fmla="*/ 510649 h 533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9160" h="533509">
                  <a:moveTo>
                    <a:pt x="0" y="533509"/>
                  </a:moveTo>
                  <a:cubicBezTo>
                    <a:pt x="73025" y="513824"/>
                    <a:pt x="146050" y="494139"/>
                    <a:pt x="198120" y="419209"/>
                  </a:cubicBezTo>
                  <a:cubicBezTo>
                    <a:pt x="250190" y="344279"/>
                    <a:pt x="269240" y="153779"/>
                    <a:pt x="312420" y="83929"/>
                  </a:cubicBezTo>
                  <a:cubicBezTo>
                    <a:pt x="355600" y="14079"/>
                    <a:pt x="410210" y="1379"/>
                    <a:pt x="457200" y="109"/>
                  </a:cubicBezTo>
                  <a:cubicBezTo>
                    <a:pt x="504190" y="-1161"/>
                    <a:pt x="549910" y="7729"/>
                    <a:pt x="594360" y="76309"/>
                  </a:cubicBezTo>
                  <a:cubicBezTo>
                    <a:pt x="638810" y="144889"/>
                    <a:pt x="673100" y="339199"/>
                    <a:pt x="723900" y="411589"/>
                  </a:cubicBezTo>
                  <a:cubicBezTo>
                    <a:pt x="774700" y="483979"/>
                    <a:pt x="836930" y="497314"/>
                    <a:pt x="899160" y="51064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6" name="Oval 145"/>
            <p:cNvSpPr/>
            <p:nvPr/>
          </p:nvSpPr>
          <p:spPr>
            <a:xfrm>
              <a:off x="7601844" y="1468346"/>
              <a:ext cx="250404" cy="241818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7" name="Freeform 146"/>
            <p:cNvSpPr/>
            <p:nvPr/>
          </p:nvSpPr>
          <p:spPr>
            <a:xfrm rot="10800000" flipV="1">
              <a:off x="7281664" y="1061982"/>
              <a:ext cx="899160" cy="533509"/>
            </a:xfrm>
            <a:custGeom>
              <a:avLst/>
              <a:gdLst>
                <a:gd name="connsiteX0" fmla="*/ 0 w 899160"/>
                <a:gd name="connsiteY0" fmla="*/ 533509 h 533509"/>
                <a:gd name="connsiteX1" fmla="*/ 198120 w 899160"/>
                <a:gd name="connsiteY1" fmla="*/ 419209 h 533509"/>
                <a:gd name="connsiteX2" fmla="*/ 312420 w 899160"/>
                <a:gd name="connsiteY2" fmla="*/ 83929 h 533509"/>
                <a:gd name="connsiteX3" fmla="*/ 457200 w 899160"/>
                <a:gd name="connsiteY3" fmla="*/ 109 h 533509"/>
                <a:gd name="connsiteX4" fmla="*/ 594360 w 899160"/>
                <a:gd name="connsiteY4" fmla="*/ 76309 h 533509"/>
                <a:gd name="connsiteX5" fmla="*/ 723900 w 899160"/>
                <a:gd name="connsiteY5" fmla="*/ 411589 h 533509"/>
                <a:gd name="connsiteX6" fmla="*/ 899160 w 899160"/>
                <a:gd name="connsiteY6" fmla="*/ 510649 h 533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9160" h="533509">
                  <a:moveTo>
                    <a:pt x="0" y="533509"/>
                  </a:moveTo>
                  <a:cubicBezTo>
                    <a:pt x="73025" y="513824"/>
                    <a:pt x="146050" y="494139"/>
                    <a:pt x="198120" y="419209"/>
                  </a:cubicBezTo>
                  <a:cubicBezTo>
                    <a:pt x="250190" y="344279"/>
                    <a:pt x="269240" y="153779"/>
                    <a:pt x="312420" y="83929"/>
                  </a:cubicBezTo>
                  <a:cubicBezTo>
                    <a:pt x="355600" y="14079"/>
                    <a:pt x="410210" y="1379"/>
                    <a:pt x="457200" y="109"/>
                  </a:cubicBezTo>
                  <a:cubicBezTo>
                    <a:pt x="504190" y="-1161"/>
                    <a:pt x="549910" y="7729"/>
                    <a:pt x="594360" y="76309"/>
                  </a:cubicBezTo>
                  <a:cubicBezTo>
                    <a:pt x="638810" y="144889"/>
                    <a:pt x="673100" y="339199"/>
                    <a:pt x="723900" y="411589"/>
                  </a:cubicBezTo>
                  <a:cubicBezTo>
                    <a:pt x="774700" y="483979"/>
                    <a:pt x="836930" y="497314"/>
                    <a:pt x="899160" y="51064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8" name="Oval 147"/>
            <p:cNvSpPr/>
            <p:nvPr/>
          </p:nvSpPr>
          <p:spPr>
            <a:xfrm>
              <a:off x="8346437" y="1451862"/>
              <a:ext cx="250404" cy="241818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9" name="Freeform 148"/>
            <p:cNvSpPr/>
            <p:nvPr/>
          </p:nvSpPr>
          <p:spPr>
            <a:xfrm rot="10800000">
              <a:off x="8026257" y="1574969"/>
              <a:ext cx="899160" cy="533509"/>
            </a:xfrm>
            <a:custGeom>
              <a:avLst/>
              <a:gdLst>
                <a:gd name="connsiteX0" fmla="*/ 0 w 899160"/>
                <a:gd name="connsiteY0" fmla="*/ 533509 h 533509"/>
                <a:gd name="connsiteX1" fmla="*/ 198120 w 899160"/>
                <a:gd name="connsiteY1" fmla="*/ 419209 h 533509"/>
                <a:gd name="connsiteX2" fmla="*/ 312420 w 899160"/>
                <a:gd name="connsiteY2" fmla="*/ 83929 h 533509"/>
                <a:gd name="connsiteX3" fmla="*/ 457200 w 899160"/>
                <a:gd name="connsiteY3" fmla="*/ 109 h 533509"/>
                <a:gd name="connsiteX4" fmla="*/ 594360 w 899160"/>
                <a:gd name="connsiteY4" fmla="*/ 76309 h 533509"/>
                <a:gd name="connsiteX5" fmla="*/ 723900 w 899160"/>
                <a:gd name="connsiteY5" fmla="*/ 411589 h 533509"/>
                <a:gd name="connsiteX6" fmla="*/ 899160 w 899160"/>
                <a:gd name="connsiteY6" fmla="*/ 510649 h 533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9160" h="533509">
                  <a:moveTo>
                    <a:pt x="0" y="533509"/>
                  </a:moveTo>
                  <a:cubicBezTo>
                    <a:pt x="73025" y="513824"/>
                    <a:pt x="146050" y="494139"/>
                    <a:pt x="198120" y="419209"/>
                  </a:cubicBezTo>
                  <a:cubicBezTo>
                    <a:pt x="250190" y="344279"/>
                    <a:pt x="269240" y="153779"/>
                    <a:pt x="312420" y="83929"/>
                  </a:cubicBezTo>
                  <a:cubicBezTo>
                    <a:pt x="355600" y="14079"/>
                    <a:pt x="410210" y="1379"/>
                    <a:pt x="457200" y="109"/>
                  </a:cubicBezTo>
                  <a:cubicBezTo>
                    <a:pt x="504190" y="-1161"/>
                    <a:pt x="549910" y="7729"/>
                    <a:pt x="594360" y="76309"/>
                  </a:cubicBezTo>
                  <a:cubicBezTo>
                    <a:pt x="638810" y="144889"/>
                    <a:pt x="673100" y="339199"/>
                    <a:pt x="723900" y="411589"/>
                  </a:cubicBezTo>
                  <a:cubicBezTo>
                    <a:pt x="774700" y="483979"/>
                    <a:pt x="836930" y="497314"/>
                    <a:pt x="899160" y="51064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0" name="Oval 149"/>
            <p:cNvSpPr/>
            <p:nvPr/>
          </p:nvSpPr>
          <p:spPr>
            <a:xfrm>
              <a:off x="9079499" y="1436622"/>
              <a:ext cx="250404" cy="241818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1" name="Freeform 150"/>
            <p:cNvSpPr/>
            <p:nvPr/>
          </p:nvSpPr>
          <p:spPr>
            <a:xfrm flipV="1">
              <a:off x="8759319" y="1568741"/>
              <a:ext cx="899160" cy="533509"/>
            </a:xfrm>
            <a:custGeom>
              <a:avLst/>
              <a:gdLst>
                <a:gd name="connsiteX0" fmla="*/ 0 w 899160"/>
                <a:gd name="connsiteY0" fmla="*/ 533509 h 533509"/>
                <a:gd name="connsiteX1" fmla="*/ 198120 w 899160"/>
                <a:gd name="connsiteY1" fmla="*/ 419209 h 533509"/>
                <a:gd name="connsiteX2" fmla="*/ 312420 w 899160"/>
                <a:gd name="connsiteY2" fmla="*/ 83929 h 533509"/>
                <a:gd name="connsiteX3" fmla="*/ 457200 w 899160"/>
                <a:gd name="connsiteY3" fmla="*/ 109 h 533509"/>
                <a:gd name="connsiteX4" fmla="*/ 594360 w 899160"/>
                <a:gd name="connsiteY4" fmla="*/ 76309 h 533509"/>
                <a:gd name="connsiteX5" fmla="*/ 723900 w 899160"/>
                <a:gd name="connsiteY5" fmla="*/ 411589 h 533509"/>
                <a:gd name="connsiteX6" fmla="*/ 899160 w 899160"/>
                <a:gd name="connsiteY6" fmla="*/ 510649 h 533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9160" h="533509">
                  <a:moveTo>
                    <a:pt x="0" y="533509"/>
                  </a:moveTo>
                  <a:cubicBezTo>
                    <a:pt x="73025" y="513824"/>
                    <a:pt x="146050" y="494139"/>
                    <a:pt x="198120" y="419209"/>
                  </a:cubicBezTo>
                  <a:cubicBezTo>
                    <a:pt x="250190" y="344279"/>
                    <a:pt x="269240" y="153779"/>
                    <a:pt x="312420" y="83929"/>
                  </a:cubicBezTo>
                  <a:cubicBezTo>
                    <a:pt x="355600" y="14079"/>
                    <a:pt x="410210" y="1379"/>
                    <a:pt x="457200" y="109"/>
                  </a:cubicBezTo>
                  <a:cubicBezTo>
                    <a:pt x="504190" y="-1161"/>
                    <a:pt x="549910" y="7729"/>
                    <a:pt x="594360" y="76309"/>
                  </a:cubicBezTo>
                  <a:cubicBezTo>
                    <a:pt x="638810" y="144889"/>
                    <a:pt x="673100" y="339199"/>
                    <a:pt x="723900" y="411589"/>
                  </a:cubicBezTo>
                  <a:cubicBezTo>
                    <a:pt x="774700" y="483979"/>
                    <a:pt x="836930" y="497314"/>
                    <a:pt x="899160" y="51064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6579081" y="191343"/>
              <a:ext cx="3087371" cy="2703391"/>
              <a:chOff x="243841" y="615463"/>
              <a:chExt cx="7700205" cy="2655550"/>
            </a:xfrm>
          </p:grpSpPr>
          <p:sp>
            <p:nvSpPr>
              <p:cNvPr id="155" name="Arc 154"/>
              <p:cNvSpPr/>
              <p:nvPr/>
            </p:nvSpPr>
            <p:spPr>
              <a:xfrm rot="16200000">
                <a:off x="1100461" y="337109"/>
                <a:ext cx="2077284" cy="3790524"/>
              </a:xfrm>
              <a:prstGeom prst="arc">
                <a:avLst>
                  <a:gd name="adj1" fmla="val 16868095"/>
                  <a:gd name="adj2" fmla="val 4624008"/>
                </a:avLst>
              </a:prstGeom>
              <a:ln w="508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Arc 155"/>
              <p:cNvSpPr/>
              <p:nvPr/>
            </p:nvSpPr>
            <p:spPr>
              <a:xfrm rot="5400000">
                <a:off x="4851787" y="-349342"/>
                <a:ext cx="2127453" cy="4057064"/>
              </a:xfrm>
              <a:prstGeom prst="arc">
                <a:avLst>
                  <a:gd name="adj1" fmla="val 17250281"/>
                  <a:gd name="adj2" fmla="val 3988227"/>
                </a:avLst>
              </a:prstGeom>
              <a:ln w="508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53" name="Right Bracket 152"/>
            <p:cNvSpPr/>
            <p:nvPr/>
          </p:nvSpPr>
          <p:spPr>
            <a:xfrm>
              <a:off x="7156488" y="1111541"/>
              <a:ext cx="205852" cy="914401"/>
            </a:xfrm>
            <a:prstGeom prst="rightBracke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Left Bracket 153"/>
            <p:cNvSpPr/>
            <p:nvPr/>
          </p:nvSpPr>
          <p:spPr>
            <a:xfrm>
              <a:off x="6608956" y="1111541"/>
              <a:ext cx="199764" cy="914399"/>
            </a:xfrm>
            <a:prstGeom prst="leftBracke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3537489" y="1414843"/>
            <a:ext cx="1410070" cy="1342496"/>
            <a:chOff x="813907" y="4277700"/>
            <a:chExt cx="3150517" cy="2842260"/>
          </a:xfrm>
        </p:grpSpPr>
        <p:grpSp>
          <p:nvGrpSpPr>
            <p:cNvPr id="158" name="Group 157"/>
            <p:cNvGrpSpPr/>
            <p:nvPr/>
          </p:nvGrpSpPr>
          <p:grpSpPr>
            <a:xfrm>
              <a:off x="834228" y="5195414"/>
              <a:ext cx="3109877" cy="1087322"/>
              <a:chOff x="2865120" y="2010327"/>
              <a:chExt cx="3109877" cy="1087322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3185300" y="2447264"/>
                <a:ext cx="250404" cy="24181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Freeform 167"/>
              <p:cNvSpPr/>
              <p:nvPr/>
            </p:nvSpPr>
            <p:spPr>
              <a:xfrm>
                <a:off x="2865120" y="2042051"/>
                <a:ext cx="899160" cy="533509"/>
              </a:xfrm>
              <a:custGeom>
                <a:avLst/>
                <a:gdLst>
                  <a:gd name="connsiteX0" fmla="*/ 0 w 899160"/>
                  <a:gd name="connsiteY0" fmla="*/ 533509 h 533509"/>
                  <a:gd name="connsiteX1" fmla="*/ 198120 w 899160"/>
                  <a:gd name="connsiteY1" fmla="*/ 419209 h 533509"/>
                  <a:gd name="connsiteX2" fmla="*/ 312420 w 899160"/>
                  <a:gd name="connsiteY2" fmla="*/ 83929 h 533509"/>
                  <a:gd name="connsiteX3" fmla="*/ 457200 w 899160"/>
                  <a:gd name="connsiteY3" fmla="*/ 109 h 533509"/>
                  <a:gd name="connsiteX4" fmla="*/ 594360 w 899160"/>
                  <a:gd name="connsiteY4" fmla="*/ 76309 h 533509"/>
                  <a:gd name="connsiteX5" fmla="*/ 723900 w 899160"/>
                  <a:gd name="connsiteY5" fmla="*/ 411589 h 533509"/>
                  <a:gd name="connsiteX6" fmla="*/ 899160 w 899160"/>
                  <a:gd name="connsiteY6" fmla="*/ 510649 h 533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9160" h="533509">
                    <a:moveTo>
                      <a:pt x="0" y="533509"/>
                    </a:moveTo>
                    <a:cubicBezTo>
                      <a:pt x="73025" y="513824"/>
                      <a:pt x="146050" y="494139"/>
                      <a:pt x="198120" y="419209"/>
                    </a:cubicBezTo>
                    <a:cubicBezTo>
                      <a:pt x="250190" y="344279"/>
                      <a:pt x="269240" y="153779"/>
                      <a:pt x="312420" y="83929"/>
                    </a:cubicBezTo>
                    <a:cubicBezTo>
                      <a:pt x="355600" y="14079"/>
                      <a:pt x="410210" y="1379"/>
                      <a:pt x="457200" y="109"/>
                    </a:cubicBezTo>
                    <a:cubicBezTo>
                      <a:pt x="504190" y="-1161"/>
                      <a:pt x="549910" y="7729"/>
                      <a:pt x="594360" y="76309"/>
                    </a:cubicBezTo>
                    <a:cubicBezTo>
                      <a:pt x="638810" y="144889"/>
                      <a:pt x="673100" y="339199"/>
                      <a:pt x="723900" y="411589"/>
                    </a:cubicBezTo>
                    <a:cubicBezTo>
                      <a:pt x="774700" y="483979"/>
                      <a:pt x="836930" y="497314"/>
                      <a:pt x="899160" y="510649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3918362" y="2432024"/>
                <a:ext cx="250404" cy="24181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0" name="Freeform 169"/>
              <p:cNvSpPr/>
              <p:nvPr/>
            </p:nvSpPr>
            <p:spPr>
              <a:xfrm flipV="1">
                <a:off x="3598182" y="2564140"/>
                <a:ext cx="899160" cy="533509"/>
              </a:xfrm>
              <a:custGeom>
                <a:avLst/>
                <a:gdLst>
                  <a:gd name="connsiteX0" fmla="*/ 0 w 899160"/>
                  <a:gd name="connsiteY0" fmla="*/ 533509 h 533509"/>
                  <a:gd name="connsiteX1" fmla="*/ 198120 w 899160"/>
                  <a:gd name="connsiteY1" fmla="*/ 419209 h 533509"/>
                  <a:gd name="connsiteX2" fmla="*/ 312420 w 899160"/>
                  <a:gd name="connsiteY2" fmla="*/ 83929 h 533509"/>
                  <a:gd name="connsiteX3" fmla="*/ 457200 w 899160"/>
                  <a:gd name="connsiteY3" fmla="*/ 109 h 533509"/>
                  <a:gd name="connsiteX4" fmla="*/ 594360 w 899160"/>
                  <a:gd name="connsiteY4" fmla="*/ 76309 h 533509"/>
                  <a:gd name="connsiteX5" fmla="*/ 723900 w 899160"/>
                  <a:gd name="connsiteY5" fmla="*/ 411589 h 533509"/>
                  <a:gd name="connsiteX6" fmla="*/ 899160 w 899160"/>
                  <a:gd name="connsiteY6" fmla="*/ 510649 h 533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9160" h="533509">
                    <a:moveTo>
                      <a:pt x="0" y="533509"/>
                    </a:moveTo>
                    <a:cubicBezTo>
                      <a:pt x="73025" y="513824"/>
                      <a:pt x="146050" y="494139"/>
                      <a:pt x="198120" y="419209"/>
                    </a:cubicBezTo>
                    <a:cubicBezTo>
                      <a:pt x="250190" y="344279"/>
                      <a:pt x="269240" y="153779"/>
                      <a:pt x="312420" y="83929"/>
                    </a:cubicBezTo>
                    <a:cubicBezTo>
                      <a:pt x="355600" y="14079"/>
                      <a:pt x="410210" y="1379"/>
                      <a:pt x="457200" y="109"/>
                    </a:cubicBezTo>
                    <a:cubicBezTo>
                      <a:pt x="504190" y="-1161"/>
                      <a:pt x="549910" y="7729"/>
                      <a:pt x="594360" y="76309"/>
                    </a:cubicBezTo>
                    <a:cubicBezTo>
                      <a:pt x="638810" y="144889"/>
                      <a:pt x="673100" y="339199"/>
                      <a:pt x="723900" y="411589"/>
                    </a:cubicBezTo>
                    <a:cubicBezTo>
                      <a:pt x="774700" y="483979"/>
                      <a:pt x="836930" y="497314"/>
                      <a:pt x="899160" y="510649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4662955" y="2415540"/>
                <a:ext cx="250404" cy="24181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2" name="Freeform 171"/>
              <p:cNvSpPr/>
              <p:nvPr/>
            </p:nvSpPr>
            <p:spPr>
              <a:xfrm>
                <a:off x="4342775" y="2010327"/>
                <a:ext cx="899160" cy="533509"/>
              </a:xfrm>
              <a:custGeom>
                <a:avLst/>
                <a:gdLst>
                  <a:gd name="connsiteX0" fmla="*/ 0 w 899160"/>
                  <a:gd name="connsiteY0" fmla="*/ 533509 h 533509"/>
                  <a:gd name="connsiteX1" fmla="*/ 198120 w 899160"/>
                  <a:gd name="connsiteY1" fmla="*/ 419209 h 533509"/>
                  <a:gd name="connsiteX2" fmla="*/ 312420 w 899160"/>
                  <a:gd name="connsiteY2" fmla="*/ 83929 h 533509"/>
                  <a:gd name="connsiteX3" fmla="*/ 457200 w 899160"/>
                  <a:gd name="connsiteY3" fmla="*/ 109 h 533509"/>
                  <a:gd name="connsiteX4" fmla="*/ 594360 w 899160"/>
                  <a:gd name="connsiteY4" fmla="*/ 76309 h 533509"/>
                  <a:gd name="connsiteX5" fmla="*/ 723900 w 899160"/>
                  <a:gd name="connsiteY5" fmla="*/ 411589 h 533509"/>
                  <a:gd name="connsiteX6" fmla="*/ 899160 w 899160"/>
                  <a:gd name="connsiteY6" fmla="*/ 510649 h 533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9160" h="533509">
                    <a:moveTo>
                      <a:pt x="0" y="533509"/>
                    </a:moveTo>
                    <a:cubicBezTo>
                      <a:pt x="73025" y="513824"/>
                      <a:pt x="146050" y="494139"/>
                      <a:pt x="198120" y="419209"/>
                    </a:cubicBezTo>
                    <a:cubicBezTo>
                      <a:pt x="250190" y="344279"/>
                      <a:pt x="269240" y="153779"/>
                      <a:pt x="312420" y="83929"/>
                    </a:cubicBezTo>
                    <a:cubicBezTo>
                      <a:pt x="355600" y="14079"/>
                      <a:pt x="410210" y="1379"/>
                      <a:pt x="457200" y="109"/>
                    </a:cubicBezTo>
                    <a:cubicBezTo>
                      <a:pt x="504190" y="-1161"/>
                      <a:pt x="549910" y="7729"/>
                      <a:pt x="594360" y="76309"/>
                    </a:cubicBezTo>
                    <a:cubicBezTo>
                      <a:pt x="638810" y="144889"/>
                      <a:pt x="673100" y="339199"/>
                      <a:pt x="723900" y="411589"/>
                    </a:cubicBezTo>
                    <a:cubicBezTo>
                      <a:pt x="774700" y="483979"/>
                      <a:pt x="836930" y="497314"/>
                      <a:pt x="899160" y="510649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5396017" y="2400300"/>
                <a:ext cx="250404" cy="24181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4" name="Freeform 173"/>
              <p:cNvSpPr/>
              <p:nvPr/>
            </p:nvSpPr>
            <p:spPr>
              <a:xfrm flipV="1">
                <a:off x="5075837" y="2532419"/>
                <a:ext cx="899160" cy="533509"/>
              </a:xfrm>
              <a:custGeom>
                <a:avLst/>
                <a:gdLst>
                  <a:gd name="connsiteX0" fmla="*/ 0 w 899160"/>
                  <a:gd name="connsiteY0" fmla="*/ 533509 h 533509"/>
                  <a:gd name="connsiteX1" fmla="*/ 198120 w 899160"/>
                  <a:gd name="connsiteY1" fmla="*/ 419209 h 533509"/>
                  <a:gd name="connsiteX2" fmla="*/ 312420 w 899160"/>
                  <a:gd name="connsiteY2" fmla="*/ 83929 h 533509"/>
                  <a:gd name="connsiteX3" fmla="*/ 457200 w 899160"/>
                  <a:gd name="connsiteY3" fmla="*/ 109 h 533509"/>
                  <a:gd name="connsiteX4" fmla="*/ 594360 w 899160"/>
                  <a:gd name="connsiteY4" fmla="*/ 76309 h 533509"/>
                  <a:gd name="connsiteX5" fmla="*/ 723900 w 899160"/>
                  <a:gd name="connsiteY5" fmla="*/ 411589 h 533509"/>
                  <a:gd name="connsiteX6" fmla="*/ 899160 w 899160"/>
                  <a:gd name="connsiteY6" fmla="*/ 510649 h 533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9160" h="533509">
                    <a:moveTo>
                      <a:pt x="0" y="533509"/>
                    </a:moveTo>
                    <a:cubicBezTo>
                      <a:pt x="73025" y="513824"/>
                      <a:pt x="146050" y="494139"/>
                      <a:pt x="198120" y="419209"/>
                    </a:cubicBezTo>
                    <a:cubicBezTo>
                      <a:pt x="250190" y="344279"/>
                      <a:pt x="269240" y="153779"/>
                      <a:pt x="312420" y="83929"/>
                    </a:cubicBezTo>
                    <a:cubicBezTo>
                      <a:pt x="355600" y="14079"/>
                      <a:pt x="410210" y="1379"/>
                      <a:pt x="457200" y="109"/>
                    </a:cubicBezTo>
                    <a:cubicBezTo>
                      <a:pt x="504190" y="-1161"/>
                      <a:pt x="549910" y="7729"/>
                      <a:pt x="594360" y="76309"/>
                    </a:cubicBezTo>
                    <a:cubicBezTo>
                      <a:pt x="638810" y="144889"/>
                      <a:pt x="673100" y="339199"/>
                      <a:pt x="723900" y="411589"/>
                    </a:cubicBezTo>
                    <a:cubicBezTo>
                      <a:pt x="774700" y="483979"/>
                      <a:pt x="836930" y="497314"/>
                      <a:pt x="899160" y="510649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813907" y="4329951"/>
              <a:ext cx="1603265" cy="2700014"/>
              <a:chOff x="142764" y="685326"/>
              <a:chExt cx="7974811" cy="2652234"/>
            </a:xfrm>
          </p:grpSpPr>
          <p:sp>
            <p:nvSpPr>
              <p:cNvPr id="165" name="Arc 164"/>
              <p:cNvSpPr/>
              <p:nvPr/>
            </p:nvSpPr>
            <p:spPr>
              <a:xfrm rot="16200000">
                <a:off x="1086340" y="250154"/>
                <a:ext cx="2143830" cy="4030981"/>
              </a:xfrm>
              <a:prstGeom prst="arc">
                <a:avLst>
                  <a:gd name="adj1" fmla="val 16868095"/>
                  <a:gd name="adj2" fmla="val 3439585"/>
                </a:avLst>
              </a:prstGeom>
              <a:ln w="508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Arc 165"/>
              <p:cNvSpPr/>
              <p:nvPr/>
            </p:nvSpPr>
            <p:spPr>
              <a:xfrm rot="5400000">
                <a:off x="5030168" y="-258252"/>
                <a:ext cx="2143830" cy="4030985"/>
              </a:xfrm>
              <a:prstGeom prst="arc">
                <a:avLst>
                  <a:gd name="adj1" fmla="val 18398851"/>
                  <a:gd name="adj2" fmla="val 3681371"/>
                </a:avLst>
              </a:prstGeom>
              <a:ln w="508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2381480" y="4277700"/>
              <a:ext cx="1582944" cy="2842260"/>
              <a:chOff x="344913" y="545600"/>
              <a:chExt cx="7873727" cy="2791960"/>
            </a:xfrm>
          </p:grpSpPr>
          <p:sp>
            <p:nvSpPr>
              <p:cNvPr id="163" name="Arc 162"/>
              <p:cNvSpPr/>
              <p:nvPr/>
            </p:nvSpPr>
            <p:spPr>
              <a:xfrm rot="16200000">
                <a:off x="1288488" y="250155"/>
                <a:ext cx="2143830" cy="4030980"/>
              </a:xfrm>
              <a:prstGeom prst="arc">
                <a:avLst>
                  <a:gd name="adj1" fmla="val 18376547"/>
                  <a:gd name="adj2" fmla="val 3439585"/>
                </a:avLst>
              </a:prstGeom>
              <a:ln w="508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Arc 163"/>
              <p:cNvSpPr/>
              <p:nvPr/>
            </p:nvSpPr>
            <p:spPr>
              <a:xfrm rot="5400000">
                <a:off x="5131234" y="-397976"/>
                <a:ext cx="2143830" cy="4030982"/>
              </a:xfrm>
              <a:prstGeom prst="arc">
                <a:avLst>
                  <a:gd name="adj1" fmla="val 17250281"/>
                  <a:gd name="adj2" fmla="val 2900826"/>
                </a:avLst>
              </a:prstGeom>
              <a:ln w="508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1" name="Right Bracket 160"/>
            <p:cNvSpPr/>
            <p:nvPr/>
          </p:nvSpPr>
          <p:spPr>
            <a:xfrm>
              <a:off x="1501565" y="5295818"/>
              <a:ext cx="205853" cy="914399"/>
            </a:xfrm>
            <a:prstGeom prst="rightBracke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2" name="Left Bracket 161"/>
            <p:cNvSpPr/>
            <p:nvPr/>
          </p:nvSpPr>
          <p:spPr>
            <a:xfrm>
              <a:off x="903922" y="5295818"/>
              <a:ext cx="199764" cy="914399"/>
            </a:xfrm>
            <a:prstGeom prst="leftBracke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2060596" y="4881249"/>
            <a:ext cx="14872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black"/>
                </a:solidFill>
                <a:latin typeface="Century Gothic" panose="020B0502020202020204" pitchFamily="34" charset="0"/>
              </a:rPr>
              <a:t>Wave vector </a:t>
            </a:r>
            <a:r>
              <a:rPr lang="en-US" sz="1500" i="1" dirty="0">
                <a:solidFill>
                  <a:prstClr val="black"/>
                </a:solidFill>
                <a:latin typeface="Century Gothic" panose="020B0502020202020204" pitchFamily="34" charset="0"/>
              </a:rPr>
              <a:t>k</a:t>
            </a:r>
            <a:r>
              <a:rPr lang="en-US" sz="15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6898747" y="4879217"/>
            <a:ext cx="14872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black"/>
                </a:solidFill>
                <a:latin typeface="Century Gothic" panose="020B0502020202020204" pitchFamily="34" charset="0"/>
              </a:rPr>
              <a:t>Wave vector </a:t>
            </a:r>
            <a:r>
              <a:rPr lang="en-US" sz="1500" i="1" dirty="0">
                <a:solidFill>
                  <a:prstClr val="black"/>
                </a:solidFill>
                <a:latin typeface="Century Gothic" panose="020B0502020202020204" pitchFamily="34" charset="0"/>
              </a:rPr>
              <a:t>k</a:t>
            </a:r>
            <a:r>
              <a:rPr lang="en-US" sz="15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949652" y="5708620"/>
            <a:ext cx="2057400" cy="273844"/>
          </a:xfrm>
        </p:spPr>
        <p:txBody>
          <a:bodyPr vert="horz" lIns="68580" tIns="34290" rIns="68580" bIns="34290" rtlCol="0" anchor="ctr"/>
          <a:lstStyle/>
          <a:p>
            <a:fld id="{AF5D39FD-DCDB-4313-A4FE-C2C31F90B0B6}" type="slidenum">
              <a:rPr lang="en-US" sz="1500" b="1">
                <a:solidFill>
                  <a:prstClr val="black">
                    <a:tint val="75000"/>
                  </a:prstClr>
                </a:solidFill>
                <a:latin typeface="Century Gothic" panose="020B0502020202020204" pitchFamily="34" charset="0"/>
              </a:rPr>
              <a:pPr/>
              <a:t>20</a:t>
            </a:fld>
            <a:endParaRPr lang="en-US" sz="1500" b="1">
              <a:solidFill>
                <a:prstClr val="black">
                  <a:tint val="75000"/>
                </a:prst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48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986"/>
    </mc:Choice>
    <mc:Fallback xmlns="">
      <p:transition spd="slow" advTm="11298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8"/>
          <p:cNvSpPr>
            <a:spLocks noChangeArrowheads="1"/>
          </p:cNvSpPr>
          <p:nvPr/>
        </p:nvSpPr>
        <p:spPr bwMode="auto">
          <a:xfrm>
            <a:off x="2133600" y="3322638"/>
            <a:ext cx="2514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2004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20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5" name="TextBox 1"/>
          <p:cNvSpPr txBox="1">
            <a:spLocks noChangeArrowheads="1"/>
          </p:cNvSpPr>
          <p:nvPr/>
        </p:nvSpPr>
        <p:spPr bwMode="auto">
          <a:xfrm>
            <a:off x="123825" y="112713"/>
            <a:ext cx="86629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“See how they run” – the variation of energy with </a:t>
            </a:r>
            <a:r>
              <a:rPr lang="en-US" altLang="en-US" sz="2400" i="1" dirty="0">
                <a:solidFill>
                  <a:srgbClr val="000000"/>
                </a:solidFill>
              </a:rPr>
              <a:t>k</a:t>
            </a:r>
            <a:r>
              <a:rPr lang="en-US" altLang="en-US" sz="2400" dirty="0">
                <a:solidFill>
                  <a:srgbClr val="000000"/>
                </a:solidFill>
              </a:rPr>
              <a:t> tells us something about the orbital character, band identify</a:t>
            </a:r>
          </a:p>
        </p:txBody>
      </p:sp>
      <p:pic>
        <p:nvPicPr>
          <p:cNvPr id="696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657350"/>
            <a:ext cx="8724900" cy="402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753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709" y="6172200"/>
            <a:ext cx="5160433" cy="504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999" y="3623710"/>
            <a:ext cx="5229225" cy="2676525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362" y="990600"/>
            <a:ext cx="5939837" cy="2884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27" y="2078555"/>
            <a:ext cx="278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17FD5EB3-7EE5-0400-7F85-399DC03A4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112713"/>
            <a:ext cx="86629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A “density of states” plot shows us how many orbitals we have at each energy</a:t>
            </a:r>
          </a:p>
        </p:txBody>
      </p:sp>
    </p:spTree>
    <p:extLst>
      <p:ext uri="{BB962C8B-B14F-4D97-AF65-F5344CB8AC3E}">
        <p14:creationId xmlns:p14="http://schemas.microsoft.com/office/powerpoint/2010/main" val="377720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8"/>
          <p:cNvSpPr>
            <a:spLocks noChangeArrowheads="1"/>
          </p:cNvSpPr>
          <p:nvPr/>
        </p:nvSpPr>
        <p:spPr bwMode="auto">
          <a:xfrm>
            <a:off x="2133600" y="3322638"/>
            <a:ext cx="2514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2004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20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59" name="TextBox 1"/>
          <p:cNvSpPr txBox="1">
            <a:spLocks noChangeArrowheads="1"/>
          </p:cNvSpPr>
          <p:nvPr/>
        </p:nvSpPr>
        <p:spPr bwMode="auto">
          <a:xfrm>
            <a:off x="123825" y="112713"/>
            <a:ext cx="8662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00"/>
                </a:solidFill>
              </a:rPr>
              <a:t>Orbital diagram becomes a “Density of states” plot</a:t>
            </a:r>
          </a:p>
        </p:txBody>
      </p:sp>
      <p:pic>
        <p:nvPicPr>
          <p:cNvPr id="706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463" y="1138238"/>
            <a:ext cx="3770313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6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463" y="1008063"/>
            <a:ext cx="568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662" name="TextBox 2"/>
          <p:cNvSpPr txBox="1">
            <a:spLocks noChangeArrowheads="1"/>
          </p:cNvSpPr>
          <p:nvPr/>
        </p:nvSpPr>
        <p:spPr bwMode="auto">
          <a:xfrm>
            <a:off x="363538" y="6500813"/>
            <a:ext cx="5929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000000"/>
                </a:solidFill>
              </a:rPr>
              <a:t>but back to periodic DFT calculations (Payne et al.)…….</a:t>
            </a:r>
          </a:p>
        </p:txBody>
      </p:sp>
    </p:spTree>
    <p:extLst>
      <p:ext uri="{BB962C8B-B14F-4D97-AF65-F5344CB8AC3E}">
        <p14:creationId xmlns:p14="http://schemas.microsoft.com/office/powerpoint/2010/main" val="3544971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6200"/>
            <a:ext cx="944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3200" dirty="0">
                <a:solidFill>
                  <a:srgbClr val="000000"/>
                </a:solidFill>
              </a:rPr>
              <a:t>K Point Sampling – energy will converge as more k-points included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82" y="1153418"/>
            <a:ext cx="5449887" cy="2514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131" y="1333500"/>
            <a:ext cx="278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234625"/>
            <a:ext cx="2798762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b="15674"/>
          <a:stretch/>
        </p:blipFill>
        <p:spPr>
          <a:xfrm>
            <a:off x="1131670" y="3491986"/>
            <a:ext cx="5423602" cy="32485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84839"/>
          <a:stretch/>
        </p:blipFill>
        <p:spPr>
          <a:xfrm>
            <a:off x="2943126" y="3856363"/>
            <a:ext cx="5723036" cy="6162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78F1B1-73D6-E0CB-5CA1-A0E3678915B5}"/>
              </a:ext>
            </a:extLst>
          </p:cNvPr>
          <p:cNvSpPr txBox="1"/>
          <p:nvPr/>
        </p:nvSpPr>
        <p:spPr>
          <a:xfrm>
            <a:off x="6324601" y="48768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always monotonic like this graph</a:t>
            </a:r>
          </a:p>
        </p:txBody>
      </p:sp>
    </p:spTree>
    <p:extLst>
      <p:ext uri="{BB962C8B-B14F-4D97-AF65-F5344CB8AC3E}">
        <p14:creationId xmlns:p14="http://schemas.microsoft.com/office/powerpoint/2010/main" val="182111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763" y="33786"/>
            <a:ext cx="89856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2800" dirty="0">
                <a:solidFill>
                  <a:srgbClr val="000000"/>
                </a:solidFill>
              </a:rPr>
              <a:t>A bigger cell (longer basis vector) means we need less k-points to converge our k-point sampling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295400"/>
            <a:ext cx="6253163" cy="31009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391" y="4267200"/>
            <a:ext cx="6324600" cy="2767749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 bwMode="auto">
          <a:xfrm rot="16200000">
            <a:off x="2079438" y="1088838"/>
            <a:ext cx="413122" cy="609601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32004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000">
              <a:solidFill>
                <a:srgbClr val="FF33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65426" y="8719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US" b="1" dirty="0">
                <a:solidFill>
                  <a:srgbClr val="000000"/>
                </a:solidFill>
              </a:rPr>
              <a:t>2a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57286"/>
          <a:stretch/>
        </p:blipFill>
        <p:spPr>
          <a:xfrm>
            <a:off x="6812757" y="3962400"/>
            <a:ext cx="2233612" cy="267652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 bwMode="auto">
          <a:xfrm>
            <a:off x="6096000" y="5181600"/>
            <a:ext cx="609600" cy="46947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32004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00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953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8"/>
          <p:cNvSpPr>
            <a:spLocks noChangeArrowheads="1"/>
          </p:cNvSpPr>
          <p:nvPr/>
        </p:nvSpPr>
        <p:spPr bwMode="auto">
          <a:xfrm>
            <a:off x="2133600" y="3322638"/>
            <a:ext cx="2514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2004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20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39" name="TextBox 1"/>
          <p:cNvSpPr txBox="1">
            <a:spLocks noChangeArrowheads="1"/>
          </p:cNvSpPr>
          <p:nvPr/>
        </p:nvSpPr>
        <p:spPr bwMode="auto">
          <a:xfrm>
            <a:off x="123825" y="112713"/>
            <a:ext cx="86629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00"/>
                </a:solidFill>
              </a:rPr>
              <a:t>Bloch’s Theorem – Write the wavefunction as a product of a cell periodic part and a wave-like part</a:t>
            </a:r>
          </a:p>
        </p:txBody>
      </p:sp>
      <p:pic>
        <p:nvPicPr>
          <p:cNvPr id="655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974725"/>
            <a:ext cx="6096000" cy="574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541" name="TextBox 2"/>
          <p:cNvSpPr txBox="1">
            <a:spLocks noChangeArrowheads="1"/>
          </p:cNvSpPr>
          <p:nvPr/>
        </p:nvSpPr>
        <p:spPr bwMode="auto">
          <a:xfrm>
            <a:off x="6312310" y="834696"/>
            <a:ext cx="2555875" cy="59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 i="1" dirty="0">
                <a:solidFill>
                  <a:srgbClr val="FF0000"/>
                </a:solidFill>
              </a:rPr>
              <a:t>f</a:t>
            </a:r>
            <a:r>
              <a:rPr lang="en-US" altLang="en-US" sz="2000" b="1" i="1" baseline="-25000" dirty="0">
                <a:solidFill>
                  <a:srgbClr val="FF0000"/>
                </a:solidFill>
              </a:rPr>
              <a:t>i</a:t>
            </a:r>
            <a:r>
              <a:rPr lang="en-US" altLang="en-US" sz="2000" b="1" i="1" dirty="0">
                <a:solidFill>
                  <a:srgbClr val="FF0000"/>
                </a:solidFill>
              </a:rPr>
              <a:t>(r)</a:t>
            </a:r>
            <a:r>
              <a:rPr lang="en-US" altLang="en-US" sz="2000" b="1" dirty="0">
                <a:solidFill>
                  <a:srgbClr val="FF0000"/>
                </a:solidFill>
              </a:rPr>
              <a:t> is effectively what we did yesterday – a wavefunction around the atoms in our system (now, in our “unit cell”)</a:t>
            </a:r>
          </a:p>
          <a:p>
            <a:pPr eaLnBrk="1" hangingPunct="1"/>
            <a:endParaRPr lang="en-US" altLang="en-US" sz="2000" b="1" i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2000" b="1" i="1" dirty="0">
                <a:solidFill>
                  <a:srgbClr val="FF0000"/>
                </a:solidFill>
              </a:rPr>
              <a:t>2.8 – come back to this, but says we can use “plane waves” rather than atomic orbitals for f</a:t>
            </a:r>
          </a:p>
          <a:p>
            <a:pPr eaLnBrk="1" hangingPunct="1"/>
            <a:endParaRPr lang="en-US" altLang="en-US" sz="2000" b="1" i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2000" b="1" i="1" dirty="0">
                <a:solidFill>
                  <a:srgbClr val="FF0000"/>
                </a:solidFill>
              </a:rPr>
              <a:t>The Hoffmann paper helps us understand the “cell-periodic part”</a:t>
            </a:r>
          </a:p>
        </p:txBody>
      </p:sp>
    </p:spTree>
    <p:extLst>
      <p:ext uri="{BB962C8B-B14F-4D97-AF65-F5344CB8AC3E}">
        <p14:creationId xmlns:p14="http://schemas.microsoft.com/office/powerpoint/2010/main" val="396941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012" y="59796"/>
            <a:ext cx="86871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2800" dirty="0">
                <a:solidFill>
                  <a:srgbClr val="000000"/>
                </a:solidFill>
              </a:rPr>
              <a:t>Rather than localized (atomic orbital) basis sets, we can use plane waves (</a:t>
            </a:r>
            <a:r>
              <a:rPr lang="en-US" sz="2800" dirty="0" err="1">
                <a:solidFill>
                  <a:srgbClr val="000000"/>
                </a:solidFill>
              </a:rPr>
              <a:t>ie</a:t>
            </a:r>
            <a:r>
              <a:rPr lang="en-US" sz="2800" dirty="0">
                <a:solidFill>
                  <a:srgbClr val="000000"/>
                </a:solidFill>
              </a:rPr>
              <a:t>, “Fourier series) for </a:t>
            </a:r>
            <a:r>
              <a:rPr lang="en-US" sz="2800" dirty="0">
                <a:solidFill>
                  <a:srgbClr val="000000"/>
                </a:solidFill>
                <a:sym typeface="Symbol" panose="05050102010706020507" pitchFamily="18" charset="2"/>
              </a:rPr>
              <a:t>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12" y="2998963"/>
            <a:ext cx="4800600" cy="32339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3400" y="1751462"/>
                <a:ext cx="3916457" cy="831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hangingPunct="1"/>
                <a:r>
                  <a:rPr lang="en-US" sz="2400" i="1" dirty="0">
                    <a:solidFill>
                      <a:srgbClr val="000000"/>
                    </a:solidFill>
                  </a:rPr>
                  <a:t>F(x) = c</a:t>
                </a:r>
                <a:r>
                  <a:rPr lang="en-US" sz="2400" i="1" baseline="-25000" dirty="0">
                    <a:solidFill>
                      <a:srgbClr val="000000"/>
                    </a:solidFill>
                  </a:rPr>
                  <a:t>1</a:t>
                </a:r>
                <a:r>
                  <a:rPr lang="en-US" sz="2400" i="1" dirty="0">
                    <a:solidFill>
                      <a:srgbClr val="000000"/>
                    </a:solidFill>
                  </a:rPr>
                  <a:t>f</a:t>
                </a:r>
                <a:r>
                  <a:rPr lang="en-US" sz="2400" i="1" baseline="-25000" dirty="0">
                    <a:solidFill>
                      <a:srgbClr val="000000"/>
                    </a:solidFill>
                  </a:rPr>
                  <a:t>1</a:t>
                </a:r>
                <a:r>
                  <a:rPr lang="en-US" sz="2400" i="1" dirty="0">
                    <a:solidFill>
                      <a:srgbClr val="000000"/>
                    </a:solidFill>
                  </a:rPr>
                  <a:t>(x)+c</a:t>
                </a:r>
                <a:r>
                  <a:rPr lang="en-US" sz="2400" i="1" baseline="-25000" dirty="0">
                    <a:solidFill>
                      <a:srgbClr val="000000"/>
                    </a:solidFill>
                  </a:rPr>
                  <a:t>2</a:t>
                </a:r>
                <a:r>
                  <a:rPr lang="en-US" sz="2400" i="1" dirty="0">
                    <a:solidFill>
                      <a:srgbClr val="000000"/>
                    </a:solidFill>
                  </a:rPr>
                  <a:t>f</a:t>
                </a:r>
                <a:r>
                  <a:rPr lang="en-US" sz="2400" i="1" baseline="-25000" dirty="0">
                    <a:solidFill>
                      <a:srgbClr val="000000"/>
                    </a:solidFill>
                  </a:rPr>
                  <a:t>2</a:t>
                </a:r>
                <a:r>
                  <a:rPr lang="en-US" sz="2400" i="1" dirty="0">
                    <a:solidFill>
                      <a:srgbClr val="000000"/>
                    </a:solidFill>
                  </a:rPr>
                  <a:t>(x)+c</a:t>
                </a:r>
                <a:r>
                  <a:rPr lang="en-US" sz="2400" i="1" baseline="-25000" dirty="0">
                    <a:solidFill>
                      <a:srgbClr val="000000"/>
                    </a:solidFill>
                  </a:rPr>
                  <a:t>3</a:t>
                </a:r>
                <a:r>
                  <a:rPr lang="en-US" sz="2400" i="1" dirty="0">
                    <a:solidFill>
                      <a:srgbClr val="000000"/>
                    </a:solidFill>
                  </a:rPr>
                  <a:t>f</a:t>
                </a:r>
                <a:r>
                  <a:rPr lang="en-US" sz="2400" i="1" baseline="-25000" dirty="0">
                    <a:solidFill>
                      <a:srgbClr val="000000"/>
                    </a:solidFill>
                  </a:rPr>
                  <a:t>3</a:t>
                </a:r>
                <a:r>
                  <a:rPr lang="en-US" sz="2400" i="1" dirty="0">
                    <a:solidFill>
                      <a:srgbClr val="000000"/>
                    </a:solidFill>
                  </a:rPr>
                  <a:t>(x)</a:t>
                </a:r>
              </a:p>
              <a:p>
                <a:pPr algn="ctr" eaLnBrk="1" hangingPunct="1"/>
                <a:r>
                  <a:rPr lang="en-US" sz="2400" i="1" dirty="0">
                    <a:solidFill>
                      <a:srgbClr val="000000"/>
                    </a:solidFill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751462"/>
                <a:ext cx="3916457" cy="831318"/>
              </a:xfrm>
              <a:prstGeom prst="rect">
                <a:avLst/>
              </a:prstGeom>
              <a:blipFill rotWithShape="0">
                <a:blip r:embed="rId3"/>
                <a:stretch>
                  <a:fillRect l="-2492" t="-27737" r="-935" b="-10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895" y="1222497"/>
            <a:ext cx="4384610" cy="32512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4758110"/>
            <a:ext cx="2438400" cy="195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24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52400" y="0"/>
            <a:ext cx="716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sz="3200" dirty="0">
                <a:solidFill>
                  <a:srgbClr val="000000"/>
                </a:solidFill>
              </a:rPr>
              <a:t>Fourier Series and Plane Waves  used to represent </a:t>
            </a:r>
            <a:r>
              <a:rPr lang="en-US" sz="3200" dirty="0">
                <a:solidFill>
                  <a:srgbClr val="000000"/>
                </a:solidFill>
                <a:sym typeface="Symbol" panose="05050102010706020507" pitchFamily="18" charset="2"/>
              </a:rPr>
              <a:t></a:t>
            </a:r>
            <a:endParaRPr lang="en-US" sz="3200" dirty="0">
              <a:solidFill>
                <a:srgbClr val="000000"/>
              </a:solidFill>
            </a:endParaRPr>
          </a:p>
          <a:p>
            <a:pPr algn="ctr" eaLnBrk="1" hangingPunct="1"/>
            <a:endParaRPr lang="en-US" sz="3200" dirty="0">
              <a:solidFill>
                <a:srgbClr val="000000"/>
              </a:solidFill>
            </a:endParaRPr>
          </a:p>
        </p:txBody>
      </p:sp>
      <p:pic>
        <p:nvPicPr>
          <p:cNvPr id="159746" name="Picture 2" descr="File:Fourier Serie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660239"/>
            <a:ext cx="3121025" cy="555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748" name="Picture 4" descr="http://upload.wikimedia.org/wikipedia/commons/2/2b/Fourier_series_and_transform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1" y="3352800"/>
            <a:ext cx="4190998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1" y="2362200"/>
            <a:ext cx="4419600" cy="12335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97C784-E2C0-CFCC-52AE-622C65EAEC7A}"/>
              </a:ext>
            </a:extLst>
          </p:cNvPr>
          <p:cNvSpPr txBox="1"/>
          <p:nvPr/>
        </p:nvSpPr>
        <p:spPr>
          <a:xfrm>
            <a:off x="543234" y="2276564"/>
            <a:ext cx="471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sym typeface="Symbol" panose="05050102010706020507" pitchFamily="18" charset="2"/>
              </a:rPr>
              <a:t>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81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8"/>
          <p:cNvSpPr>
            <a:spLocks noChangeArrowheads="1"/>
          </p:cNvSpPr>
          <p:nvPr/>
        </p:nvSpPr>
        <p:spPr bwMode="auto">
          <a:xfrm>
            <a:off x="2133600" y="3322638"/>
            <a:ext cx="2514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2004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20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3" name="TextBox 1"/>
          <p:cNvSpPr txBox="1">
            <a:spLocks noChangeArrowheads="1"/>
          </p:cNvSpPr>
          <p:nvPr/>
        </p:nvSpPr>
        <p:spPr bwMode="auto">
          <a:xfrm>
            <a:off x="103188" y="92075"/>
            <a:ext cx="8661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00"/>
                </a:solidFill>
              </a:rPr>
              <a:t>Periodic density functional theory:  plane-wave basis sets and k-point sampling</a:t>
            </a:r>
          </a:p>
        </p:txBody>
      </p:sp>
      <p:sp>
        <p:nvSpPr>
          <p:cNvPr id="71684" name="TextBox 2"/>
          <p:cNvSpPr txBox="1">
            <a:spLocks noChangeArrowheads="1"/>
          </p:cNvSpPr>
          <p:nvPr/>
        </p:nvSpPr>
        <p:spPr bwMode="auto">
          <a:xfrm>
            <a:off x="58738" y="1760538"/>
            <a:ext cx="89154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Bloch theorem:  at each k-point, the wave function can be written as an infinite set of “plane-waves.”  (If “plane-waves” bothers you – think “sine waves,”  ie, expanded in a Fourier series).</a:t>
            </a:r>
          </a:p>
          <a:p>
            <a:pPr eaLnBrk="1" hangingPunct="1"/>
            <a:endParaRPr lang="en-US" altLang="en-US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The problem then reduces to solving for the coefficients in the “Fourier series” that makes up the wave function.</a:t>
            </a:r>
          </a:p>
          <a:p>
            <a:pPr eaLnBrk="1" hangingPunct="1"/>
            <a:endParaRPr lang="en-US" altLang="en-US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We can not use an infinite series, but may truncate the series at some “energy,”  then try a higher energy and stop when it makes no difference.  This is simpler to determine “basis set convergence” then “linear combination of atomic orbitals.”  (“plane-wave basis set cut-off energy”)</a:t>
            </a:r>
          </a:p>
          <a:p>
            <a:pPr eaLnBrk="1" hangingPunct="1"/>
            <a:endParaRPr lang="en-US" altLang="en-US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We need to solve the problem repeatedly for various “k-points” – the set of optimal wave-functions will include wave-functions at various k-points.  Various methods exist to identify “special k-points” based on the cell shape.   </a:t>
            </a:r>
          </a:p>
        </p:txBody>
      </p:sp>
      <p:pic>
        <p:nvPicPr>
          <p:cNvPr id="7168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1023938"/>
            <a:ext cx="278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8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538" y="1030288"/>
            <a:ext cx="28003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8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888" y="1141413"/>
            <a:ext cx="291465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116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2057400" y="914400"/>
            <a:ext cx="1524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2004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20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1" name="Rectangle 8"/>
          <p:cNvSpPr>
            <a:spLocks noChangeArrowheads="1"/>
          </p:cNvSpPr>
          <p:nvPr/>
        </p:nvSpPr>
        <p:spPr bwMode="auto">
          <a:xfrm>
            <a:off x="2133600" y="3322638"/>
            <a:ext cx="2514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2004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20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2" name="TextBox 1"/>
          <p:cNvSpPr txBox="1">
            <a:spLocks noChangeArrowheads="1"/>
          </p:cNvSpPr>
          <p:nvPr/>
        </p:nvSpPr>
        <p:spPr bwMode="auto">
          <a:xfrm>
            <a:off x="123825" y="112713"/>
            <a:ext cx="86629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What systems might we be interested in that are periodic?</a:t>
            </a:r>
          </a:p>
        </p:txBody>
      </p:sp>
      <p:sp>
        <p:nvSpPr>
          <p:cNvPr id="63493" name="TextBox 2"/>
          <p:cNvSpPr txBox="1">
            <a:spLocks noChangeArrowheads="1"/>
          </p:cNvSpPr>
          <p:nvPr/>
        </p:nvSpPr>
        <p:spPr bwMode="auto">
          <a:xfrm>
            <a:off x="85399" y="958334"/>
            <a:ext cx="86868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 eaLnBrk="1" hangingPunct="1"/>
            <a:r>
              <a:rPr lang="en-US" altLang="en-US" dirty="0">
                <a:solidFill>
                  <a:srgbClr val="000000"/>
                </a:solidFill>
              </a:rPr>
              <a:t>3D - solids</a:t>
            </a:r>
          </a:p>
          <a:p>
            <a:pPr marL="0" indent="0" eaLnBrk="1" hangingPunct="1"/>
            <a:r>
              <a:rPr lang="en-US" altLang="en-US" dirty="0">
                <a:solidFill>
                  <a:srgbClr val="000000"/>
                </a:solidFill>
              </a:rPr>
              <a:t>	metals, metal oxides, carbon, semiconductors, </a:t>
            </a:r>
          </a:p>
          <a:p>
            <a:pPr marL="0" indent="0" eaLnBrk="1" hangingPunct="1"/>
            <a:endParaRPr lang="en-US" altLang="en-US" dirty="0">
              <a:solidFill>
                <a:srgbClr val="000000"/>
              </a:solidFill>
            </a:endParaRPr>
          </a:p>
          <a:p>
            <a:pPr marL="0" indent="0" eaLnBrk="1" hangingPunct="1"/>
            <a:r>
              <a:rPr lang="en-US" altLang="en-US" dirty="0">
                <a:solidFill>
                  <a:srgbClr val="000000"/>
                </a:solidFill>
              </a:rPr>
              <a:t>1D and 2D:</a:t>
            </a:r>
          </a:p>
          <a:p>
            <a:pPr marL="0" indent="0" eaLnBrk="1" hangingPunct="1"/>
            <a:endParaRPr lang="en-US" altLang="en-US" dirty="0">
              <a:solidFill>
                <a:srgbClr val="000000"/>
              </a:solidFill>
            </a:endParaRPr>
          </a:p>
          <a:p>
            <a:pPr marL="0" indent="0" eaLnBrk="1" hangingPunct="1"/>
            <a:r>
              <a:rPr lang="en-US" altLang="en-US" dirty="0">
                <a:solidFill>
                  <a:srgbClr val="000000"/>
                </a:solidFill>
              </a:rPr>
              <a:t> carbon nanotubes, graphene, surfaces</a:t>
            </a:r>
          </a:p>
          <a:p>
            <a:pPr marL="0" indent="0" eaLnBrk="1" hangingPunct="1"/>
            <a:endParaRPr lang="en-US" altLang="en-US" dirty="0">
              <a:solidFill>
                <a:srgbClr val="000000"/>
              </a:solidFill>
            </a:endParaRPr>
          </a:p>
          <a:p>
            <a:pPr marL="0" indent="0" eaLnBrk="1" hangingPunct="1"/>
            <a:endParaRPr lang="en-US" altLang="en-US" dirty="0">
              <a:solidFill>
                <a:srgbClr val="000000"/>
              </a:solidFill>
            </a:endParaRPr>
          </a:p>
          <a:p>
            <a:pPr marL="0" indent="0" eaLnBrk="1" hangingPunct="1"/>
            <a:endParaRPr lang="en-US" altLang="en-US" dirty="0">
              <a:solidFill>
                <a:srgbClr val="000000"/>
              </a:solidFill>
            </a:endParaRPr>
          </a:p>
          <a:p>
            <a:pPr marL="0" indent="0" eaLnBrk="1" hangingPunct="1"/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93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4335" y="138510"/>
            <a:ext cx="5782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US" sz="3200" u="sng" dirty="0">
                <a:solidFill>
                  <a:srgbClr val="000000"/>
                </a:solidFill>
              </a:rPr>
              <a:t>Energy Cutoff – Basis Set Size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379" y="790864"/>
            <a:ext cx="4450842" cy="942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62000" y="1613988"/>
                <a:ext cx="2592569" cy="956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sz="28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2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613988"/>
                <a:ext cx="2592569" cy="9568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 bwMode="auto">
          <a:xfrm>
            <a:off x="3962400" y="2126625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349" y="1371600"/>
            <a:ext cx="2429451" cy="12353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4053" y="2447793"/>
            <a:ext cx="2285925" cy="12572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0564" y="2735514"/>
            <a:ext cx="3833236" cy="934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2078" y="3581992"/>
            <a:ext cx="4762122" cy="32358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311DEF-CA72-B47E-04FC-B9E4501F7E89}"/>
              </a:ext>
            </a:extLst>
          </p:cNvPr>
          <p:cNvSpPr txBox="1"/>
          <p:nvPr/>
        </p:nvSpPr>
        <p:spPr>
          <a:xfrm>
            <a:off x="5334001" y="41910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should always be monotonic (not like k-points).  Why?</a:t>
            </a:r>
          </a:p>
        </p:txBody>
      </p:sp>
    </p:spTree>
    <p:extLst>
      <p:ext uri="{BB962C8B-B14F-4D97-AF65-F5344CB8AC3E}">
        <p14:creationId xmlns:p14="http://schemas.microsoft.com/office/powerpoint/2010/main" val="190763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8"/>
          <p:cNvSpPr>
            <a:spLocks noChangeArrowheads="1"/>
          </p:cNvSpPr>
          <p:nvPr/>
        </p:nvSpPr>
        <p:spPr bwMode="auto">
          <a:xfrm>
            <a:off x="2133600" y="3322638"/>
            <a:ext cx="2514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2004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20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07" name="TextBox 1"/>
          <p:cNvSpPr txBox="1">
            <a:spLocks noChangeArrowheads="1"/>
          </p:cNvSpPr>
          <p:nvPr/>
        </p:nvSpPr>
        <p:spPr bwMode="auto">
          <a:xfrm>
            <a:off x="103188" y="92075"/>
            <a:ext cx="88884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00"/>
                </a:solidFill>
              </a:rPr>
              <a:t>Kohn-Sham equations reduce to a “secular equation” solved with matrix diagonalization</a:t>
            </a:r>
          </a:p>
        </p:txBody>
      </p:sp>
      <p:pic>
        <p:nvPicPr>
          <p:cNvPr id="727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035" y="884238"/>
            <a:ext cx="5129213" cy="597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92" r="36823"/>
          <a:stretch/>
        </p:blipFill>
        <p:spPr bwMode="auto">
          <a:xfrm>
            <a:off x="4512758" y="762000"/>
            <a:ext cx="385127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6170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8"/>
          <p:cNvSpPr>
            <a:spLocks noChangeArrowheads="1"/>
          </p:cNvSpPr>
          <p:nvPr/>
        </p:nvSpPr>
        <p:spPr bwMode="auto">
          <a:xfrm>
            <a:off x="2133600" y="3322638"/>
            <a:ext cx="2514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2004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20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37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522288"/>
            <a:ext cx="6057900" cy="637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732" name="TextBox 1"/>
          <p:cNvSpPr txBox="1">
            <a:spLocks noChangeArrowheads="1"/>
          </p:cNvSpPr>
          <p:nvPr/>
        </p:nvSpPr>
        <p:spPr bwMode="auto">
          <a:xfrm>
            <a:off x="103188" y="92075"/>
            <a:ext cx="88884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00"/>
                </a:solidFill>
              </a:rPr>
              <a:t>Flow diagram for calculating the electron density at one set of nuclei positions</a:t>
            </a:r>
          </a:p>
        </p:txBody>
      </p:sp>
    </p:spTree>
    <p:extLst>
      <p:ext uri="{BB962C8B-B14F-4D97-AF65-F5344CB8AC3E}">
        <p14:creationId xmlns:p14="http://schemas.microsoft.com/office/powerpoint/2010/main" val="2724613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8"/>
          <p:cNvSpPr>
            <a:spLocks noChangeArrowheads="1"/>
          </p:cNvSpPr>
          <p:nvPr/>
        </p:nvSpPr>
        <p:spPr bwMode="auto">
          <a:xfrm>
            <a:off x="2133600" y="3322638"/>
            <a:ext cx="2514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2004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20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47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522288"/>
            <a:ext cx="6057900" cy="637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756" name="TextBox 1"/>
          <p:cNvSpPr txBox="1">
            <a:spLocks noChangeArrowheads="1"/>
          </p:cNvSpPr>
          <p:nvPr/>
        </p:nvSpPr>
        <p:spPr bwMode="auto">
          <a:xfrm>
            <a:off x="103188" y="92075"/>
            <a:ext cx="88884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00"/>
                </a:solidFill>
              </a:rPr>
              <a:t>Flow diagram for calculating the electron density at one set of nuclei positions</a:t>
            </a:r>
          </a:p>
        </p:txBody>
      </p:sp>
      <p:sp>
        <p:nvSpPr>
          <p:cNvPr id="74757" name="TextBox 2"/>
          <p:cNvSpPr txBox="1">
            <a:spLocks noChangeArrowheads="1"/>
          </p:cNvSpPr>
          <p:nvPr/>
        </p:nvSpPr>
        <p:spPr bwMode="auto">
          <a:xfrm>
            <a:off x="131763" y="3695700"/>
            <a:ext cx="210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FF0000"/>
                </a:solidFill>
              </a:rPr>
              <a:t>Check atom forces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719138" y="4071938"/>
            <a:ext cx="0" cy="1270000"/>
          </a:xfrm>
          <a:prstGeom prst="straightConnector1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759" name="TextBox 10"/>
          <p:cNvSpPr txBox="1">
            <a:spLocks noChangeArrowheads="1"/>
          </p:cNvSpPr>
          <p:nvPr/>
        </p:nvSpPr>
        <p:spPr bwMode="auto">
          <a:xfrm>
            <a:off x="773113" y="4641850"/>
            <a:ext cx="13128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000000"/>
                </a:solidFill>
              </a:rPr>
              <a:t>Converged</a:t>
            </a:r>
          </a:p>
        </p:txBody>
      </p:sp>
      <p:sp>
        <p:nvSpPr>
          <p:cNvPr id="74760" name="TextBox 11"/>
          <p:cNvSpPr txBox="1">
            <a:spLocks noChangeArrowheads="1"/>
          </p:cNvSpPr>
          <p:nvPr/>
        </p:nvSpPr>
        <p:spPr bwMode="auto">
          <a:xfrm>
            <a:off x="288925" y="5322888"/>
            <a:ext cx="1879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Report optimized energy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766763" y="862013"/>
            <a:ext cx="2146300" cy="2735262"/>
          </a:xfrm>
          <a:prstGeom prst="straightConnector1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762" name="TextBox 16"/>
          <p:cNvSpPr txBox="1">
            <a:spLocks noChangeArrowheads="1"/>
          </p:cNvSpPr>
          <p:nvPr/>
        </p:nvSpPr>
        <p:spPr bwMode="auto">
          <a:xfrm>
            <a:off x="141288" y="1436688"/>
            <a:ext cx="1787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000000"/>
                </a:solidFill>
              </a:rPr>
              <a:t>Not converged</a:t>
            </a:r>
          </a:p>
          <a:p>
            <a:pPr eaLnBrk="1" hangingPunct="1"/>
            <a:r>
              <a:rPr lang="en-US" altLang="en-US" i="1">
                <a:solidFill>
                  <a:srgbClr val="000000"/>
                </a:solidFill>
              </a:rPr>
              <a:t>Pick new nuclei positions and repeat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 flipV="1">
            <a:off x="2133600" y="4065588"/>
            <a:ext cx="696913" cy="915987"/>
          </a:xfrm>
          <a:prstGeom prst="straightConnector1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03465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Box 1"/>
          <p:cNvSpPr txBox="1">
            <a:spLocks noChangeArrowheads="1"/>
          </p:cNvSpPr>
          <p:nvPr/>
        </p:nvSpPr>
        <p:spPr bwMode="auto">
          <a:xfrm>
            <a:off x="103188" y="92075"/>
            <a:ext cx="888841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What to optimize for a solid?  Lattice constant……….</a:t>
            </a:r>
          </a:p>
          <a:p>
            <a:pPr eaLnBrk="1" hangingPunct="1"/>
            <a:endParaRPr lang="en-US" altLang="en-US" sz="240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Hands-on session to optimize (manually) lattice constant of a solid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A43585-2E6A-8699-E3D6-DF10F4158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52600"/>
            <a:ext cx="6248400" cy="458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4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2057400" y="914400"/>
            <a:ext cx="1524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2004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20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1" name="Rectangle 8"/>
          <p:cNvSpPr>
            <a:spLocks noChangeArrowheads="1"/>
          </p:cNvSpPr>
          <p:nvPr/>
        </p:nvSpPr>
        <p:spPr bwMode="auto">
          <a:xfrm>
            <a:off x="2133600" y="3322638"/>
            <a:ext cx="2514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2004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20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2" name="TextBox 1"/>
          <p:cNvSpPr txBox="1">
            <a:spLocks noChangeArrowheads="1"/>
          </p:cNvSpPr>
          <p:nvPr/>
        </p:nvSpPr>
        <p:spPr bwMode="auto">
          <a:xfrm>
            <a:off x="123825" y="112713"/>
            <a:ext cx="86629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What properties might we want to calculate?</a:t>
            </a:r>
          </a:p>
        </p:txBody>
      </p:sp>
      <p:sp>
        <p:nvSpPr>
          <p:cNvPr id="63493" name="TextBox 2"/>
          <p:cNvSpPr txBox="1">
            <a:spLocks noChangeArrowheads="1"/>
          </p:cNvSpPr>
          <p:nvPr/>
        </p:nvSpPr>
        <p:spPr bwMode="auto">
          <a:xfrm>
            <a:off x="92075" y="966788"/>
            <a:ext cx="8686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 eaLnBrk="1" hangingPunct="1"/>
            <a:r>
              <a:rPr lang="en-US" altLang="en-US" dirty="0">
                <a:solidFill>
                  <a:srgbClr val="0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18342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2057400" y="914400"/>
            <a:ext cx="1524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2004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20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1" name="Rectangle 8"/>
          <p:cNvSpPr>
            <a:spLocks noChangeArrowheads="1"/>
          </p:cNvSpPr>
          <p:nvPr/>
        </p:nvSpPr>
        <p:spPr bwMode="auto">
          <a:xfrm>
            <a:off x="2133600" y="3322638"/>
            <a:ext cx="2514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2004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20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2" name="TextBox 1"/>
          <p:cNvSpPr txBox="1">
            <a:spLocks noChangeArrowheads="1"/>
          </p:cNvSpPr>
          <p:nvPr/>
        </p:nvSpPr>
        <p:spPr bwMode="auto">
          <a:xfrm>
            <a:off x="123825" y="112713"/>
            <a:ext cx="86629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What properties might we want to calculate?</a:t>
            </a:r>
          </a:p>
        </p:txBody>
      </p:sp>
      <p:sp>
        <p:nvSpPr>
          <p:cNvPr id="63493" name="TextBox 2"/>
          <p:cNvSpPr txBox="1">
            <a:spLocks noChangeArrowheads="1"/>
          </p:cNvSpPr>
          <p:nvPr/>
        </p:nvSpPr>
        <p:spPr bwMode="auto">
          <a:xfrm>
            <a:off x="92075" y="966788"/>
            <a:ext cx="86868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 eaLnBrk="1" hangingPunct="1"/>
            <a:r>
              <a:rPr lang="en-US" altLang="en-US" dirty="0">
                <a:solidFill>
                  <a:srgbClr val="000000"/>
                </a:solidFill>
              </a:rPr>
              <a:t>Phase diagrams (oxidation, mixing)</a:t>
            </a:r>
          </a:p>
          <a:p>
            <a:pPr marL="0" indent="0" eaLnBrk="1" hangingPunct="1"/>
            <a:endParaRPr lang="en-US" altLang="en-US" dirty="0">
              <a:solidFill>
                <a:srgbClr val="000000"/>
              </a:solidFill>
            </a:endParaRPr>
          </a:p>
          <a:p>
            <a:pPr marL="0" indent="0" eaLnBrk="1" hangingPunct="1"/>
            <a:r>
              <a:rPr lang="en-US" altLang="en-US" dirty="0">
                <a:solidFill>
                  <a:srgbClr val="000000"/>
                </a:solidFill>
              </a:rPr>
              <a:t>Compression/expansion</a:t>
            </a:r>
          </a:p>
          <a:p>
            <a:pPr marL="0" indent="0" eaLnBrk="1" hangingPunct="1"/>
            <a:endParaRPr lang="en-US" altLang="en-US" dirty="0">
              <a:solidFill>
                <a:srgbClr val="000000"/>
              </a:solidFill>
            </a:endParaRPr>
          </a:p>
          <a:p>
            <a:pPr marL="0" indent="0" eaLnBrk="1" hangingPunct="1"/>
            <a:r>
              <a:rPr lang="en-US" altLang="en-US" dirty="0">
                <a:solidFill>
                  <a:srgbClr val="000000"/>
                </a:solidFill>
              </a:rPr>
              <a:t>Cohesive energies</a:t>
            </a:r>
          </a:p>
          <a:p>
            <a:pPr marL="0" indent="0" eaLnBrk="1" hangingPunct="1"/>
            <a:endParaRPr lang="en-US" altLang="en-US" dirty="0">
              <a:solidFill>
                <a:srgbClr val="000000"/>
              </a:solidFill>
            </a:endParaRPr>
          </a:p>
          <a:p>
            <a:pPr marL="0" indent="0" eaLnBrk="1" hangingPunct="1"/>
            <a:r>
              <a:rPr lang="en-US" altLang="en-US" dirty="0">
                <a:solidFill>
                  <a:srgbClr val="000000"/>
                </a:solidFill>
              </a:rPr>
              <a:t>Electronic properties (conductivity, excitation energies/absorption spectra)</a:t>
            </a:r>
          </a:p>
          <a:p>
            <a:pPr marL="0" indent="0" eaLnBrk="1" hangingPunct="1"/>
            <a:endParaRPr lang="en-US" altLang="en-US" dirty="0">
              <a:solidFill>
                <a:srgbClr val="000000"/>
              </a:solidFill>
            </a:endParaRPr>
          </a:p>
          <a:p>
            <a:pPr marL="0" indent="0" eaLnBrk="1" hangingPunct="1"/>
            <a:r>
              <a:rPr lang="en-US" altLang="en-US" dirty="0">
                <a:solidFill>
                  <a:srgbClr val="000000"/>
                </a:solidFill>
              </a:rPr>
              <a:t>Surfaces – adsorption of molecules, reactivity</a:t>
            </a:r>
          </a:p>
          <a:p>
            <a:pPr marL="0" indent="0" eaLnBrk="1" hangingPunct="1"/>
            <a:endParaRPr lang="en-US" altLang="en-US" dirty="0">
              <a:solidFill>
                <a:srgbClr val="000000"/>
              </a:solidFill>
            </a:endParaRPr>
          </a:p>
          <a:p>
            <a:pPr marL="0" indent="0" eaLnBrk="1" hangingPunct="1"/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13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2057400" y="914400"/>
            <a:ext cx="1524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2004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20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1" name="Rectangle 8"/>
          <p:cNvSpPr>
            <a:spLocks noChangeArrowheads="1"/>
          </p:cNvSpPr>
          <p:nvPr/>
        </p:nvSpPr>
        <p:spPr bwMode="auto">
          <a:xfrm>
            <a:off x="2133600" y="3322638"/>
            <a:ext cx="2514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2004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20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2" name="TextBox 1"/>
          <p:cNvSpPr txBox="1">
            <a:spLocks noChangeArrowheads="1"/>
          </p:cNvSpPr>
          <p:nvPr/>
        </p:nvSpPr>
        <p:spPr bwMode="auto">
          <a:xfrm>
            <a:off x="123825" y="112713"/>
            <a:ext cx="86629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Electronic structure calculations on periodic systems (think, “solids”) will include some differences in execution</a:t>
            </a:r>
          </a:p>
        </p:txBody>
      </p:sp>
      <p:sp>
        <p:nvSpPr>
          <p:cNvPr id="63493" name="TextBox 2"/>
          <p:cNvSpPr txBox="1">
            <a:spLocks noChangeArrowheads="1"/>
          </p:cNvSpPr>
          <p:nvPr/>
        </p:nvSpPr>
        <p:spPr bwMode="auto">
          <a:xfrm>
            <a:off x="123825" y="1386348"/>
            <a:ext cx="86868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AutoNum type="arabicParenR"/>
            </a:pPr>
            <a:r>
              <a:rPr lang="en-US" altLang="en-US" dirty="0">
                <a:solidFill>
                  <a:srgbClr val="000000"/>
                </a:solidFill>
              </a:rPr>
              <a:t>Specifying the structure of a solid requires </a:t>
            </a:r>
            <a:r>
              <a:rPr lang="en-US" altLang="en-US" b="1" dirty="0">
                <a:solidFill>
                  <a:srgbClr val="000000"/>
                </a:solidFill>
              </a:rPr>
              <a:t>basis vectors</a:t>
            </a:r>
            <a:r>
              <a:rPr lang="en-US" altLang="en-US" dirty="0">
                <a:solidFill>
                  <a:srgbClr val="000000"/>
                </a:solidFill>
              </a:rPr>
              <a:t> and a </a:t>
            </a:r>
            <a:r>
              <a:rPr lang="en-US" altLang="en-US" b="1" dirty="0">
                <a:solidFill>
                  <a:srgbClr val="000000"/>
                </a:solidFill>
              </a:rPr>
              <a:t>basis </a:t>
            </a:r>
            <a:r>
              <a:rPr lang="en-US" altLang="en-US" dirty="0">
                <a:solidFill>
                  <a:srgbClr val="000000"/>
                </a:solidFill>
              </a:rPr>
              <a:t>(</a:t>
            </a:r>
            <a:r>
              <a:rPr lang="en-US" altLang="en-US" dirty="0" err="1">
                <a:solidFill>
                  <a:srgbClr val="000000"/>
                </a:solidFill>
              </a:rPr>
              <a:t>ie</a:t>
            </a:r>
            <a:r>
              <a:rPr lang="en-US" altLang="en-US" dirty="0">
                <a:solidFill>
                  <a:srgbClr val="000000"/>
                </a:solidFill>
              </a:rPr>
              <a:t>, a “unit cell”)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(familiarity?)</a:t>
            </a:r>
          </a:p>
          <a:p>
            <a:pPr eaLnBrk="1" hangingPunct="1">
              <a:buAutoNum type="arabicParenR"/>
            </a:pPr>
            <a:endParaRPr lang="en-US" altLang="en-US" b="1" dirty="0">
              <a:solidFill>
                <a:srgbClr val="000000"/>
              </a:solidFill>
            </a:endParaRPr>
          </a:p>
          <a:p>
            <a:pPr eaLnBrk="1" hangingPunct="1">
              <a:buAutoNum type="arabicParenR"/>
            </a:pPr>
            <a:r>
              <a:rPr lang="en-US" altLang="en-US" dirty="0">
                <a:solidFill>
                  <a:srgbClr val="000000"/>
                </a:solidFill>
              </a:rPr>
              <a:t>The number of atoms in a solid is effectively infinite – our code needs to express the periodicity of the potential (</a:t>
            </a:r>
            <a:r>
              <a:rPr lang="en-US" altLang="en-US" dirty="0" err="1">
                <a:solidFill>
                  <a:srgbClr val="000000"/>
                </a:solidFill>
              </a:rPr>
              <a:t>ie</a:t>
            </a:r>
            <a:r>
              <a:rPr lang="en-US" altLang="en-US" dirty="0">
                <a:solidFill>
                  <a:srgbClr val="000000"/>
                </a:solidFill>
              </a:rPr>
              <a:t>, an atom in a “unit cell” needs to feel those not in its “unit cell”)</a:t>
            </a:r>
          </a:p>
          <a:p>
            <a:pPr eaLnBrk="1" hangingPunct="1">
              <a:buAutoNum type="arabicParenR"/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buAutoNum type="arabicParenR"/>
            </a:pPr>
            <a:r>
              <a:rPr lang="en-US" altLang="en-US" dirty="0">
                <a:solidFill>
                  <a:srgbClr val="000000"/>
                </a:solidFill>
              </a:rPr>
              <a:t>Electron density is not (necessarily) near our atoms and exponentially decaying as we move away from them, as in a molecule.  In a solid, atoms and electrons fill (most) space.  Unclear if it is computationally most efficient to use atomic orbitals as our basis set.</a:t>
            </a:r>
          </a:p>
        </p:txBody>
      </p:sp>
    </p:spTree>
    <p:extLst>
      <p:ext uri="{BB962C8B-B14F-4D97-AF65-F5344CB8AC3E}">
        <p14:creationId xmlns:p14="http://schemas.microsoft.com/office/powerpoint/2010/main" val="1213659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2057400" y="914400"/>
            <a:ext cx="1524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2004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20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1" name="Rectangle 8"/>
          <p:cNvSpPr>
            <a:spLocks noChangeArrowheads="1"/>
          </p:cNvSpPr>
          <p:nvPr/>
        </p:nvSpPr>
        <p:spPr bwMode="auto">
          <a:xfrm>
            <a:off x="2133600" y="3322638"/>
            <a:ext cx="2514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2004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20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2" name="TextBox 1"/>
          <p:cNvSpPr txBox="1">
            <a:spLocks noChangeArrowheads="1"/>
          </p:cNvSpPr>
          <p:nvPr/>
        </p:nvSpPr>
        <p:spPr bwMode="auto">
          <a:xfrm>
            <a:off x="123825" y="112713"/>
            <a:ext cx="86629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AutoNum type="arabicParenR"/>
            </a:pPr>
            <a:r>
              <a:rPr lang="en-US" altLang="en-US" sz="2400" dirty="0">
                <a:solidFill>
                  <a:srgbClr val="000000"/>
                </a:solidFill>
              </a:rPr>
              <a:t>Specifying the structure of a solid requires </a:t>
            </a:r>
            <a:r>
              <a:rPr lang="en-US" altLang="en-US" sz="2400" b="1" dirty="0">
                <a:solidFill>
                  <a:srgbClr val="000000"/>
                </a:solidFill>
              </a:rPr>
              <a:t>basis vectors</a:t>
            </a:r>
            <a:r>
              <a:rPr lang="en-US" altLang="en-US" sz="2400" dirty="0">
                <a:solidFill>
                  <a:srgbClr val="000000"/>
                </a:solidFill>
              </a:rPr>
              <a:t> and a </a:t>
            </a:r>
            <a:r>
              <a:rPr lang="en-US" altLang="en-US" sz="2400" b="1" dirty="0">
                <a:solidFill>
                  <a:srgbClr val="000000"/>
                </a:solidFill>
              </a:rPr>
              <a:t>basis </a:t>
            </a:r>
            <a:r>
              <a:rPr lang="en-US" altLang="en-US" sz="2400" dirty="0">
                <a:solidFill>
                  <a:srgbClr val="000000"/>
                </a:solidFill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</a:rPr>
              <a:t>ie</a:t>
            </a:r>
            <a:r>
              <a:rPr lang="en-US" altLang="en-US" sz="2400" dirty="0">
                <a:solidFill>
                  <a:srgbClr val="000000"/>
                </a:solidFill>
              </a:rPr>
              <a:t>, a “unit cell”)</a:t>
            </a:r>
            <a:r>
              <a:rPr lang="en-US" altLang="en-US" sz="2400" b="1" dirty="0">
                <a:solidFill>
                  <a:srgbClr val="000000"/>
                </a:solidFill>
              </a:rPr>
              <a:t>    </a:t>
            </a:r>
            <a:r>
              <a:rPr lang="en-US" altLang="en-US" sz="2400" b="1" dirty="0">
                <a:solidFill>
                  <a:srgbClr val="000000"/>
                </a:solidFill>
                <a:sym typeface="Wingdings" panose="05000000000000000000" pitchFamily="2" charset="2"/>
              </a:rPr>
              <a:t> 3D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4C9FD6-AA9F-F5EE-3057-E978DF27BAE9}"/>
              </a:ext>
            </a:extLst>
          </p:cNvPr>
          <p:cNvSpPr/>
          <p:nvPr/>
        </p:nvSpPr>
        <p:spPr bwMode="auto">
          <a:xfrm>
            <a:off x="3962400" y="4648200"/>
            <a:ext cx="2514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2004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9A792D-DDAB-6553-680F-824B58548E9A}"/>
              </a:ext>
            </a:extLst>
          </p:cNvPr>
          <p:cNvSpPr/>
          <p:nvPr/>
        </p:nvSpPr>
        <p:spPr bwMode="auto">
          <a:xfrm>
            <a:off x="3886200" y="4611687"/>
            <a:ext cx="27432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2004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8" name="Picture 4" descr="1/24/2017 1 Chapter 1 Crystal Structures">
            <a:extLst>
              <a:ext uri="{FF2B5EF4-FFF2-40B4-BE49-F238E27FC236}">
                <a16:creationId xmlns:a16="http://schemas.microsoft.com/office/drawing/2014/main" id="{445CB4ED-0ECC-1E57-75AB-A2A9C3741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996171"/>
            <a:ext cx="3838553" cy="289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imitive Vector at Vectorified.com | Collection of Primitive Vector free  for personal use">
            <a:extLst>
              <a:ext uri="{FF2B5EF4-FFF2-40B4-BE49-F238E27FC236}">
                <a16:creationId xmlns:a16="http://schemas.microsoft.com/office/drawing/2014/main" id="{A6994EDA-0DE9-084B-40CA-AAE5F26A7D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51"/>
          <a:stretch/>
        </p:blipFill>
        <p:spPr bwMode="auto">
          <a:xfrm>
            <a:off x="3666980" y="3511038"/>
            <a:ext cx="5180482" cy="323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olecular Crystal Lattice Stock Photo, Picture And Royalty Free Image.  Image 9471483.">
            <a:extLst>
              <a:ext uri="{FF2B5EF4-FFF2-40B4-BE49-F238E27FC236}">
                <a16:creationId xmlns:a16="http://schemas.microsoft.com/office/drawing/2014/main" id="{7EDFB213-8F2E-A0FB-FAA2-FEDA578AB8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7" t="19647" r="17709" b="19242"/>
          <a:stretch/>
        </p:blipFill>
        <p:spPr bwMode="auto">
          <a:xfrm>
            <a:off x="4314635" y="996171"/>
            <a:ext cx="2695765" cy="260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RYSTAL Tutorial Project - Geometry input">
            <a:extLst>
              <a:ext uri="{FF2B5EF4-FFF2-40B4-BE49-F238E27FC236}">
                <a16:creationId xmlns:a16="http://schemas.microsoft.com/office/drawing/2014/main" id="{B542E6A3-D5E9-ADAF-5CB3-047039938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67" y="3886201"/>
            <a:ext cx="2743199" cy="288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F5F996-CDDD-2701-C665-E1D75129D189}"/>
              </a:ext>
            </a:extLst>
          </p:cNvPr>
          <p:cNvSpPr txBox="1"/>
          <p:nvPr/>
        </p:nvSpPr>
        <p:spPr>
          <a:xfrm>
            <a:off x="7359431" y="1702522"/>
            <a:ext cx="1790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 from Materials Project, OQMD, </a:t>
            </a:r>
            <a:r>
              <a:rPr lang="en-US" dirty="0" err="1"/>
              <a:t>AFlowLib</a:t>
            </a:r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4247933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2057400" y="914400"/>
            <a:ext cx="1524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2004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20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1" name="Rectangle 8"/>
          <p:cNvSpPr>
            <a:spLocks noChangeArrowheads="1"/>
          </p:cNvSpPr>
          <p:nvPr/>
        </p:nvSpPr>
        <p:spPr bwMode="auto">
          <a:xfrm>
            <a:off x="2133600" y="3322638"/>
            <a:ext cx="2514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2004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20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2" name="TextBox 1"/>
          <p:cNvSpPr txBox="1">
            <a:spLocks noChangeArrowheads="1"/>
          </p:cNvSpPr>
          <p:nvPr/>
        </p:nvSpPr>
        <p:spPr bwMode="auto">
          <a:xfrm>
            <a:off x="123825" y="112713"/>
            <a:ext cx="86629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AutoNum type="arabicParenR"/>
            </a:pPr>
            <a:r>
              <a:rPr lang="en-US" altLang="en-US" sz="2400" dirty="0">
                <a:solidFill>
                  <a:srgbClr val="000000"/>
                </a:solidFill>
              </a:rPr>
              <a:t>Specifying the structure of a solid requires </a:t>
            </a:r>
            <a:r>
              <a:rPr lang="en-US" altLang="en-US" sz="2400" b="1" dirty="0">
                <a:solidFill>
                  <a:srgbClr val="000000"/>
                </a:solidFill>
              </a:rPr>
              <a:t>basis vectors</a:t>
            </a:r>
            <a:r>
              <a:rPr lang="en-US" altLang="en-US" sz="2400" dirty="0">
                <a:solidFill>
                  <a:srgbClr val="000000"/>
                </a:solidFill>
              </a:rPr>
              <a:t> and a </a:t>
            </a:r>
            <a:r>
              <a:rPr lang="en-US" altLang="en-US" sz="2400" b="1" dirty="0">
                <a:solidFill>
                  <a:srgbClr val="000000"/>
                </a:solidFill>
              </a:rPr>
              <a:t>basis </a:t>
            </a:r>
            <a:r>
              <a:rPr lang="en-US" altLang="en-US" sz="2400" dirty="0">
                <a:solidFill>
                  <a:srgbClr val="000000"/>
                </a:solidFill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</a:rPr>
              <a:t>ie</a:t>
            </a:r>
            <a:r>
              <a:rPr lang="en-US" altLang="en-US" sz="2400" dirty="0">
                <a:solidFill>
                  <a:srgbClr val="000000"/>
                </a:solidFill>
              </a:rPr>
              <a:t>, a “unit cell”)</a:t>
            </a:r>
            <a:r>
              <a:rPr lang="en-US" altLang="en-US" sz="2400" b="1" dirty="0">
                <a:solidFill>
                  <a:srgbClr val="000000"/>
                </a:solidFill>
              </a:rPr>
              <a:t>    </a:t>
            </a:r>
            <a:r>
              <a:rPr lang="en-US" altLang="en-US" sz="2400" b="1" dirty="0">
                <a:solidFill>
                  <a:srgbClr val="000000"/>
                </a:solidFill>
                <a:sym typeface="Wingdings" panose="05000000000000000000" pitchFamily="2" charset="2"/>
              </a:rPr>
              <a:t> 1D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63493" name="TextBox 2"/>
          <p:cNvSpPr txBox="1">
            <a:spLocks noChangeArrowheads="1"/>
          </p:cNvSpPr>
          <p:nvPr/>
        </p:nvSpPr>
        <p:spPr bwMode="auto">
          <a:xfrm>
            <a:off x="163154" y="1061883"/>
            <a:ext cx="86868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 eaLnBrk="1" hangingPunct="1"/>
            <a:r>
              <a:rPr lang="en-US" altLang="en-US" dirty="0">
                <a:solidFill>
                  <a:srgbClr val="000000"/>
                </a:solidFill>
              </a:rPr>
              <a:t>For 1D – one basis vectors repeats the system, the other 2 are made large enough to avoid interaction between repeated cells (because the code is typically 3D periodic)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9244821A-3253-FD8A-69CD-07313DD80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39" y="5923935"/>
            <a:ext cx="8686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 eaLnBrk="1" hangingPunct="1"/>
            <a:r>
              <a:rPr lang="en-US" altLang="en-US" dirty="0">
                <a:solidFill>
                  <a:srgbClr val="000000"/>
                </a:solidFill>
              </a:rPr>
              <a:t>How to handle 2D?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7861A6-7244-1D20-AD5F-434FDCB909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0" t="1035" r="15985" b="2855"/>
          <a:stretch/>
        </p:blipFill>
        <p:spPr>
          <a:xfrm>
            <a:off x="212316" y="2194387"/>
            <a:ext cx="6039131" cy="1998676"/>
          </a:xfrm>
          <a:prstGeom prst="rect">
            <a:avLst/>
          </a:prstGeom>
        </p:spPr>
      </p:pic>
      <p:pic>
        <p:nvPicPr>
          <p:cNvPr id="2050" name="Picture 2" descr="A Cu-atom-chain current channel with a width of approximately 0.246 nm on  (5, 0) single-wall carbon nanotube | Scientific Reports">
            <a:extLst>
              <a:ext uri="{FF2B5EF4-FFF2-40B4-BE49-F238E27FC236}">
                <a16:creationId xmlns:a16="http://schemas.microsoft.com/office/drawing/2014/main" id="{BD224F64-8ACA-7924-4377-BCA9AE8BB2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008"/>
          <a:stretch/>
        </p:blipFill>
        <p:spPr bwMode="auto">
          <a:xfrm>
            <a:off x="2225317" y="4402237"/>
            <a:ext cx="6524625" cy="170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34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2057400" y="914400"/>
            <a:ext cx="1524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2004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20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1" name="Rectangle 8"/>
          <p:cNvSpPr>
            <a:spLocks noChangeArrowheads="1"/>
          </p:cNvSpPr>
          <p:nvPr/>
        </p:nvSpPr>
        <p:spPr bwMode="auto">
          <a:xfrm>
            <a:off x="2133600" y="3322638"/>
            <a:ext cx="2514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2004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20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2" name="TextBox 1"/>
          <p:cNvSpPr txBox="1">
            <a:spLocks noChangeArrowheads="1"/>
          </p:cNvSpPr>
          <p:nvPr/>
        </p:nvSpPr>
        <p:spPr bwMode="auto">
          <a:xfrm>
            <a:off x="123825" y="112713"/>
            <a:ext cx="86629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AutoNum type="arabicParenR"/>
            </a:pPr>
            <a:r>
              <a:rPr lang="en-US" altLang="en-US" sz="2400" dirty="0">
                <a:solidFill>
                  <a:srgbClr val="000000"/>
                </a:solidFill>
              </a:rPr>
              <a:t>Specifying the structure of a solid requires </a:t>
            </a:r>
            <a:r>
              <a:rPr lang="en-US" altLang="en-US" sz="2400" b="1" dirty="0">
                <a:solidFill>
                  <a:srgbClr val="000000"/>
                </a:solidFill>
              </a:rPr>
              <a:t>basis vectors</a:t>
            </a:r>
            <a:r>
              <a:rPr lang="en-US" altLang="en-US" sz="2400" dirty="0">
                <a:solidFill>
                  <a:srgbClr val="000000"/>
                </a:solidFill>
              </a:rPr>
              <a:t> and a </a:t>
            </a:r>
            <a:r>
              <a:rPr lang="en-US" altLang="en-US" sz="2400" b="1" dirty="0">
                <a:solidFill>
                  <a:srgbClr val="000000"/>
                </a:solidFill>
              </a:rPr>
              <a:t>basis </a:t>
            </a:r>
            <a:r>
              <a:rPr lang="en-US" altLang="en-US" sz="2400" dirty="0">
                <a:solidFill>
                  <a:srgbClr val="000000"/>
                </a:solidFill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</a:rPr>
              <a:t>ie</a:t>
            </a:r>
            <a:r>
              <a:rPr lang="en-US" altLang="en-US" sz="2400" dirty="0">
                <a:solidFill>
                  <a:srgbClr val="000000"/>
                </a:solidFill>
              </a:rPr>
              <a:t>, a “unit cell”)</a:t>
            </a:r>
            <a:r>
              <a:rPr lang="en-US" altLang="en-US" sz="2400" b="1" dirty="0">
                <a:solidFill>
                  <a:srgbClr val="000000"/>
                </a:solidFill>
              </a:rPr>
              <a:t>    </a:t>
            </a:r>
            <a:r>
              <a:rPr lang="en-US" altLang="en-US" sz="2400" b="1" dirty="0">
                <a:solidFill>
                  <a:srgbClr val="000000"/>
                </a:solidFill>
                <a:sym typeface="Wingdings" panose="05000000000000000000" pitchFamily="2" charset="2"/>
              </a:rPr>
              <a:t> 2D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63493" name="TextBox 2"/>
          <p:cNvSpPr txBox="1">
            <a:spLocks noChangeArrowheads="1"/>
          </p:cNvSpPr>
          <p:nvPr/>
        </p:nvSpPr>
        <p:spPr bwMode="auto">
          <a:xfrm>
            <a:off x="100013" y="926275"/>
            <a:ext cx="8686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 eaLnBrk="1" hangingPunct="1"/>
            <a:r>
              <a:rPr lang="en-US" altLang="en-US" dirty="0">
                <a:solidFill>
                  <a:srgbClr val="000000"/>
                </a:solidFill>
              </a:rPr>
              <a:t>For a surface – 2 basis vectors tell how the atoms in our surface repeat, and the third is long to avoid interaction between period cells.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9244821A-3253-FD8A-69CD-07313DD80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820697"/>
            <a:ext cx="8686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 eaLnBrk="1" hangingPunct="1"/>
            <a:r>
              <a:rPr lang="en-US" altLang="en-US" dirty="0">
                <a:solidFill>
                  <a:srgbClr val="000000"/>
                </a:solidFill>
              </a:rPr>
              <a:t>Subtleties – long is long enough?  Hard if surface has a big dipole moment, then interaction is long range.  Codes include correction approaches….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A6249419-5C8F-29FD-A13E-D5FB336B4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767104"/>
            <a:ext cx="1897063" cy="352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0AF434-7C47-4FA1-9031-AD5F15782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727462"/>
            <a:ext cx="6985193" cy="377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75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5.4|34.7|7.3|29.4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Default Design">
  <a:themeElements>
    <a:clrScheme name="Default Design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CE7"/>
      </a:accent6>
      <a:hlink>
        <a:srgbClr val="FF0000"/>
      </a:hlink>
      <a:folHlink>
        <a:srgbClr val="0099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32004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32004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43919</TotalTime>
  <Words>1698</Words>
  <Application>Microsoft Office PowerPoint</Application>
  <PresentationFormat>On-screen Show (4:3)</PresentationFormat>
  <Paragraphs>169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Century Gothic</vt:lpstr>
      <vt:lpstr>Times New Roman</vt:lpstr>
      <vt:lpstr>Default Design</vt:lpstr>
      <vt:lpstr>5_Default Design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the orbitals look like at different k, and the “band structure” this leads to…..</vt:lpstr>
      <vt:lpstr>PowerPoint Presentation</vt:lpstr>
      <vt:lpstr>Bands fold upon doubling the unit cell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duin</dc:creator>
  <cp:lastModifiedBy>Janik, Michael John</cp:lastModifiedBy>
  <cp:revision>238</cp:revision>
  <dcterms:created xsi:type="dcterms:W3CDTF">2010-10-13T01:08:18Z</dcterms:created>
  <dcterms:modified xsi:type="dcterms:W3CDTF">2022-06-12T18:45:46Z</dcterms:modified>
</cp:coreProperties>
</file>