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64" r:id="rId5"/>
    <p:sldId id="267" r:id="rId6"/>
    <p:sldId id="263" r:id="rId7"/>
    <p:sldId id="269" r:id="rId8"/>
    <p:sldId id="268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08"/>
  </p:normalViewPr>
  <p:slideViewPr>
    <p:cSldViewPr snapToGrid="0" snapToObjects="1">
      <p:cViewPr varScale="1">
        <p:scale>
          <a:sx n="119" d="100"/>
          <a:sy n="119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07AF-0DBE-D248-9448-09EC4B1D4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F6ADF-C95A-D245-AB12-0B30AFD9B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D6069-EE02-2144-AC14-E1EF315ECB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BF8EF4-A0F0-AC4B-8311-8591BE96028A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271A0-248E-D84A-A9B7-2124B25C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453D7-0F80-344F-A532-89F946D2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3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58CB-B36D-D148-997D-0226396B1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A0E58-54FE-B64E-9D01-7603D737C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896E5-573D-B34D-B29C-EBCF03DD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BF8EF4-A0F0-AC4B-8311-8591BE96028A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9EB97-36A4-2D49-855C-88DBEBCF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12DAC-BBD0-1F4A-BC6D-3B9A1738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2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1C9DD3-30A5-3746-B4D1-9D267DA74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7ACD2-3503-DA41-B989-B9FB19ACE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2FF5D-4D46-4043-BCB8-B44B015E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BF8EF4-A0F0-AC4B-8311-8591BE96028A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59D0C-668D-2043-B05A-7E9A104D7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736D4-7940-894E-BC45-D626FBDC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7E6D-7B6F-5944-B90D-D48A01D8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0346D-F1D9-0B41-AECC-B205374DC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F21AA-15F2-0549-BB40-3560BB67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BF8EF4-A0F0-AC4B-8311-8591BE96028A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977B3-12A4-824E-90A5-3C5212DC8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BCD73-E2FA-D143-98B4-E884B384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DBFA3-625E-C54F-9D91-0F9D0D09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FFCC3-0063-E146-B771-105E451F8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8167A-79D9-2840-9C1A-076D40CA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BF8EF4-A0F0-AC4B-8311-8591BE96028A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7A040-F854-EF4E-A5AF-4095FEEF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32A00-F59B-3140-884D-697309E6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0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D12CA-847E-AF44-8B0C-ACA3558A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5773A-6266-EB4D-926E-68FE600F6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E0E34-B99D-7B47-8711-EC464D4F6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CC1C5-3DB7-2D4E-841B-211BA5E3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BF8EF4-A0F0-AC4B-8311-8591BE96028A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E79C4-B903-854D-9CC0-6FF48B33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CFBE4-2031-374F-9BE0-8382BEBE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0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D318-AEE1-1148-ACA1-A8DE7AF4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11A10-5FB3-0A40-B438-1F6E736FD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1B0F4-2159-2549-8593-889F9AA4B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2DADF-1F97-D945-9B3E-59B75391E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B5915-43AD-704E-B6D6-644F200DE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ABD1E-AD8D-514E-8730-96F43A9E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BF8EF4-A0F0-AC4B-8311-8591BE96028A}" type="datetimeFigureOut">
              <a:rPr lang="en-US" smtClean="0"/>
              <a:t>7/14/22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70623E-D607-0A4C-9FF6-AB319E36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9745E-1DA5-1C4D-BE81-270A9209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C2BF-FC1C-674B-A14F-FA5A5D95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5EBE8B-DBC7-3441-931A-F2CD9F43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BF8EF4-A0F0-AC4B-8311-8591BE96028A}" type="datetimeFigureOut">
              <a:rPr lang="en-US" smtClean="0"/>
              <a:t>7/14/22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54B49-4C90-FA48-91D2-E0447042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41CE2-EB4C-FA47-B1B6-EE7F4AF5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7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CE4B9D-0950-F14E-9E0F-2BEE3F91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BF8EF4-A0F0-AC4B-8311-8591BE96028A}" type="datetimeFigureOut">
              <a:rPr lang="en-US" smtClean="0"/>
              <a:t>7/14/22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050DA-A6A0-754D-A1A4-D0E057524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A95C4-E83A-474C-8E48-A54A8EC4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8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FE9D-E8D6-8848-86A6-CB98DDB7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5EC9C-4003-464A-9924-530A0FE50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6EC70-2796-534E-8AC8-1E0BCBDB2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0A859-C26F-A846-AABD-A5CADC0A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BF8EF4-A0F0-AC4B-8311-8591BE96028A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62C3F-5F20-D945-81C2-D690DE07D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0B47C-12C4-6C4A-9F9E-5BBE3955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6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4F3E-8486-B446-BB3E-98C111E4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5A1056-7748-3F4A-B1D0-CFA54FF37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E35DD-06A1-6744-983D-139FECE31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47EA7-A4B2-1341-BAAF-4FFA5792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BF8EF4-A0F0-AC4B-8311-8591BE96028A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6CB62-88DE-D342-ABA8-D2D425AD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8A432-4C06-C042-8D5A-3B720265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3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1658A0-DFB9-8643-AB14-BF5B15C35B81}"/>
              </a:ext>
            </a:extLst>
          </p:cNvPr>
          <p:cNvSpPr/>
          <p:nvPr userDrawn="1"/>
        </p:nvSpPr>
        <p:spPr>
          <a:xfrm>
            <a:off x="0" y="0"/>
            <a:ext cx="12192000" cy="12046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D67938-08E0-3E43-8648-4CD3F29C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85F0B-482D-CC4C-BE54-1B737E2D3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52288"/>
            <a:ext cx="10515600" cy="4758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2251F-EB05-5A4B-A9F6-C067C06D9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Jindal K. Shah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19296-0B71-5245-AD25-DDC33F472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F8501C5-C147-9B41-A2D1-6A16CBC0A5E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How to use our logo | Oklahoma State University">
            <a:extLst>
              <a:ext uri="{FF2B5EF4-FFF2-40B4-BE49-F238E27FC236}">
                <a16:creationId xmlns:a16="http://schemas.microsoft.com/office/drawing/2014/main" id="{82C06105-FE88-6847-89A8-C0C31EA37F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282189"/>
            <a:ext cx="914400" cy="47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10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400" kern="1200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6681-7184-B343-9367-78C8805B77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Fragment-Based Sampling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F68E5-DBF9-9F4A-9157-015F1E0FDD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Jindal K. Shah</a:t>
            </a:r>
          </a:p>
          <a:p>
            <a:r>
              <a:rPr lang="en-US" dirty="0"/>
              <a:t>Associate Professor</a:t>
            </a:r>
          </a:p>
          <a:p>
            <a:r>
              <a:rPr lang="en-US" dirty="0"/>
              <a:t>Oklahoma State University</a:t>
            </a:r>
          </a:p>
          <a:p>
            <a:r>
              <a:rPr lang="en-US" dirty="0" err="1"/>
              <a:t>i-CoMSE</a:t>
            </a:r>
            <a:r>
              <a:rPr lang="en-US" dirty="0"/>
              <a:t> 2022 MD-MC Summer School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B74D5-06F5-BBAE-824C-475E66B05C7B}"/>
              </a:ext>
            </a:extLst>
          </p:cNvPr>
          <p:cNvSpPr txBox="1"/>
          <p:nvPr/>
        </p:nvSpPr>
        <p:spPr>
          <a:xfrm>
            <a:off x="11682805" y="64438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11C42C-5C84-DE46-A285-A0DC07F6982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47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C73F-C34F-526A-3B85-4759A284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353800" cy="710640"/>
          </a:xfrm>
        </p:spPr>
        <p:txBody>
          <a:bodyPr>
            <a:normAutofit/>
          </a:bodyPr>
          <a:lstStyle/>
          <a:p>
            <a:r>
              <a:rPr lang="en-US" dirty="0"/>
              <a:t>Sampling of Cyclic Fragments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59EB5C-4868-346E-9128-4BC963B39BF0}"/>
              </a:ext>
            </a:extLst>
          </p:cNvPr>
          <p:cNvSpPr txBox="1"/>
          <p:nvPr/>
        </p:nvSpPr>
        <p:spPr>
          <a:xfrm>
            <a:off x="11682805" y="64438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11C42C-5C84-DE46-A285-A0DC07F6982A}" type="slidenum">
              <a:rPr lang="en-US" smtClean="0"/>
              <a:t>10</a:t>
            </a:fld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5A6354-7CA3-50EE-D532-355DDC2E617D}"/>
              </a:ext>
            </a:extLst>
          </p:cNvPr>
          <p:cNvSpPr txBox="1"/>
          <p:nvPr/>
        </p:nvSpPr>
        <p:spPr>
          <a:xfrm>
            <a:off x="1667710" y="6361411"/>
            <a:ext cx="466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Shah and Maginn, </a:t>
            </a:r>
            <a:r>
              <a:rPr lang="en-US" sz="1600" i="1" dirty="0">
                <a:solidFill>
                  <a:srgbClr val="FF0000"/>
                </a:solidFill>
              </a:rPr>
              <a:t>J. Chem. Phys.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b="1" dirty="0">
                <a:solidFill>
                  <a:srgbClr val="FF0000"/>
                </a:solidFill>
              </a:rPr>
              <a:t>135</a:t>
            </a:r>
            <a:r>
              <a:rPr lang="en-US" sz="1600" dirty="0">
                <a:solidFill>
                  <a:srgbClr val="FF0000"/>
                </a:solidFill>
              </a:rPr>
              <a:t>, 134121 (2011)</a:t>
            </a:r>
          </a:p>
        </p:txBody>
      </p:sp>
      <p:pic>
        <p:nvPicPr>
          <p:cNvPr id="27" name="Picture 26" descr="bmim_frag2_gimp.tga">
            <a:extLst>
              <a:ext uri="{FF2B5EF4-FFF2-40B4-BE49-F238E27FC236}">
                <a16:creationId xmlns:a16="http://schemas.microsoft.com/office/drawing/2014/main" id="{CDDEAD38-5AC5-7F2D-74C9-36C579335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021" y="1855306"/>
            <a:ext cx="3546342" cy="2743200"/>
          </a:xfrm>
          <a:prstGeom prst="rect">
            <a:avLst/>
          </a:prstGeom>
        </p:spPr>
      </p:pic>
      <p:pic>
        <p:nvPicPr>
          <p:cNvPr id="28" name="Picture 27" descr="bmim_frag2_gimp.tga">
            <a:extLst>
              <a:ext uri="{FF2B5EF4-FFF2-40B4-BE49-F238E27FC236}">
                <a16:creationId xmlns:a16="http://schemas.microsoft.com/office/drawing/2014/main" id="{4F60A10A-21B6-2ACD-6E8D-9D4BA2EF9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6" y="1855306"/>
            <a:ext cx="3546342" cy="274320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23B8FE-8F56-81E2-3D8F-F75F21A9C53D}"/>
              </a:ext>
            </a:extLst>
          </p:cNvPr>
          <p:cNvCxnSpPr/>
          <p:nvPr/>
        </p:nvCxnSpPr>
        <p:spPr>
          <a:xfrm flipV="1">
            <a:off x="2683239" y="2928123"/>
            <a:ext cx="1431193" cy="284318"/>
          </a:xfrm>
          <a:prstGeom prst="line">
            <a:avLst/>
          </a:prstGeom>
          <a:ln w="381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>
            <a:extLst>
              <a:ext uri="{FF2B5EF4-FFF2-40B4-BE49-F238E27FC236}">
                <a16:creationId xmlns:a16="http://schemas.microsoft.com/office/drawing/2014/main" id="{31092CA5-CC37-BBEE-3A75-FF858EFF8154}"/>
              </a:ext>
            </a:extLst>
          </p:cNvPr>
          <p:cNvSpPr/>
          <p:nvPr/>
        </p:nvSpPr>
        <p:spPr>
          <a:xfrm>
            <a:off x="3185579" y="2577462"/>
            <a:ext cx="322254" cy="748706"/>
          </a:xfrm>
          <a:custGeom>
            <a:avLst/>
            <a:gdLst>
              <a:gd name="connsiteX0" fmla="*/ 413148 w 678535"/>
              <a:gd name="connsiteY0" fmla="*/ 0 h 900342"/>
              <a:gd name="connsiteX1" fmla="*/ 5590 w 678535"/>
              <a:gd name="connsiteY1" fmla="*/ 559160 h 900342"/>
              <a:gd name="connsiteX2" fmla="*/ 678535 w 678535"/>
              <a:gd name="connsiteY2" fmla="*/ 900342 h 900342"/>
              <a:gd name="connsiteX3" fmla="*/ 678535 w 678535"/>
              <a:gd name="connsiteY3" fmla="*/ 900342 h 900342"/>
              <a:gd name="connsiteX4" fmla="*/ 678535 w 678535"/>
              <a:gd name="connsiteY4" fmla="*/ 900342 h 900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535" h="900342">
                <a:moveTo>
                  <a:pt x="413148" y="0"/>
                </a:moveTo>
                <a:cubicBezTo>
                  <a:pt x="187253" y="204551"/>
                  <a:pt x="-38641" y="409103"/>
                  <a:pt x="5590" y="559160"/>
                </a:cubicBezTo>
                <a:cubicBezTo>
                  <a:pt x="49821" y="709217"/>
                  <a:pt x="678535" y="900342"/>
                  <a:pt x="678535" y="900342"/>
                </a:cubicBezTo>
                <a:lnTo>
                  <a:pt x="678535" y="900342"/>
                </a:lnTo>
                <a:lnTo>
                  <a:pt x="678535" y="900342"/>
                </a:lnTo>
              </a:path>
            </a:pathLst>
          </a:cu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6E10011B-1128-E575-ED24-6F2170E988B5}"/>
              </a:ext>
            </a:extLst>
          </p:cNvPr>
          <p:cNvSpPr/>
          <p:nvPr/>
        </p:nvSpPr>
        <p:spPr>
          <a:xfrm>
            <a:off x="2939148" y="2947077"/>
            <a:ext cx="304793" cy="511773"/>
          </a:xfrm>
          <a:custGeom>
            <a:avLst/>
            <a:gdLst>
              <a:gd name="connsiteX0" fmla="*/ 94781 w 304793"/>
              <a:gd name="connsiteY0" fmla="*/ 0 h 511773"/>
              <a:gd name="connsiteX1" fmla="*/ 303299 w 304793"/>
              <a:gd name="connsiteY1" fmla="*/ 369614 h 511773"/>
              <a:gd name="connsiteX2" fmla="*/ 0 w 304793"/>
              <a:gd name="connsiteY2" fmla="*/ 511773 h 511773"/>
              <a:gd name="connsiteX3" fmla="*/ 0 w 304793"/>
              <a:gd name="connsiteY3" fmla="*/ 511773 h 511773"/>
              <a:gd name="connsiteX4" fmla="*/ 0 w 304793"/>
              <a:gd name="connsiteY4" fmla="*/ 511773 h 51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793" h="511773">
                <a:moveTo>
                  <a:pt x="94781" y="0"/>
                </a:moveTo>
                <a:cubicBezTo>
                  <a:pt x="206938" y="142159"/>
                  <a:pt x="319096" y="284319"/>
                  <a:pt x="303299" y="369614"/>
                </a:cubicBezTo>
                <a:cubicBezTo>
                  <a:pt x="287502" y="454910"/>
                  <a:pt x="0" y="511773"/>
                  <a:pt x="0" y="511773"/>
                </a:cubicBezTo>
                <a:lnTo>
                  <a:pt x="0" y="511773"/>
                </a:lnTo>
                <a:lnTo>
                  <a:pt x="0" y="511773"/>
                </a:lnTo>
              </a:path>
            </a:pathLst>
          </a:cu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B30F814-5320-20AF-CC81-A2B44FB2E9A1}"/>
              </a:ext>
            </a:extLst>
          </p:cNvPr>
          <p:cNvSpPr/>
          <p:nvPr/>
        </p:nvSpPr>
        <p:spPr>
          <a:xfrm>
            <a:off x="3519924" y="2804918"/>
            <a:ext cx="498160" cy="541300"/>
          </a:xfrm>
          <a:custGeom>
            <a:avLst/>
            <a:gdLst>
              <a:gd name="connsiteX0" fmla="*/ 139560 w 498160"/>
              <a:gd name="connsiteY0" fmla="*/ 0 h 541300"/>
              <a:gd name="connsiteX1" fmla="*/ 16344 w 498160"/>
              <a:gd name="connsiteY1" fmla="*/ 350659 h 541300"/>
              <a:gd name="connsiteX2" fmla="*/ 461815 w 498160"/>
              <a:gd name="connsiteY2" fmla="*/ 530727 h 541300"/>
              <a:gd name="connsiteX3" fmla="*/ 471293 w 498160"/>
              <a:gd name="connsiteY3" fmla="*/ 521250 h 541300"/>
              <a:gd name="connsiteX4" fmla="*/ 471293 w 498160"/>
              <a:gd name="connsiteY4" fmla="*/ 521250 h 5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160" h="541300">
                <a:moveTo>
                  <a:pt x="139560" y="0"/>
                </a:moveTo>
                <a:cubicBezTo>
                  <a:pt x="51097" y="131102"/>
                  <a:pt x="-37365" y="262204"/>
                  <a:pt x="16344" y="350659"/>
                </a:cubicBezTo>
                <a:cubicBezTo>
                  <a:pt x="70053" y="439114"/>
                  <a:pt x="385990" y="502295"/>
                  <a:pt x="461815" y="530727"/>
                </a:cubicBezTo>
                <a:cubicBezTo>
                  <a:pt x="537640" y="559159"/>
                  <a:pt x="471293" y="521250"/>
                  <a:pt x="471293" y="521250"/>
                </a:cubicBezTo>
                <a:lnTo>
                  <a:pt x="471293" y="521250"/>
                </a:lnTo>
              </a:path>
            </a:pathLst>
          </a:cu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latex-image-1.pdf">
            <a:extLst>
              <a:ext uri="{FF2B5EF4-FFF2-40B4-BE49-F238E27FC236}">
                <a16:creationId xmlns:a16="http://schemas.microsoft.com/office/drawing/2014/main" id="{C47E3467-D6CD-C3A4-882E-25163E172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284" y="2251058"/>
            <a:ext cx="355600" cy="406400"/>
          </a:xfrm>
          <a:prstGeom prst="rect">
            <a:avLst/>
          </a:prstGeom>
        </p:spPr>
      </p:pic>
      <p:pic>
        <p:nvPicPr>
          <p:cNvPr id="34" name="Picture 33" descr="latex-image-1.pdf">
            <a:extLst>
              <a:ext uri="{FF2B5EF4-FFF2-40B4-BE49-F238E27FC236}">
                <a16:creationId xmlns:a16="http://schemas.microsoft.com/office/drawing/2014/main" id="{F1F14D84-CC3B-56CC-A332-DC1B138148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449" y="3458850"/>
            <a:ext cx="368300" cy="4064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F6B63F0-5B2C-1E4B-DA07-273337DD47D5}"/>
              </a:ext>
            </a:extLst>
          </p:cNvPr>
          <p:cNvCxnSpPr/>
          <p:nvPr/>
        </p:nvCxnSpPr>
        <p:spPr>
          <a:xfrm flipH="1" flipV="1">
            <a:off x="7299075" y="1473897"/>
            <a:ext cx="252450" cy="48334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latex-image-1.pdf">
            <a:extLst>
              <a:ext uri="{FF2B5EF4-FFF2-40B4-BE49-F238E27FC236}">
                <a16:creationId xmlns:a16="http://schemas.microsoft.com/office/drawing/2014/main" id="{A92C4D2B-40FB-5B7E-06FD-D823198E33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385" y="2255235"/>
            <a:ext cx="368300" cy="406400"/>
          </a:xfrm>
          <a:prstGeom prst="rect">
            <a:avLst/>
          </a:prstGeom>
        </p:spPr>
      </p:pic>
      <p:pic>
        <p:nvPicPr>
          <p:cNvPr id="60" name="Picture 59" descr="latex-image-1.pdf">
            <a:extLst>
              <a:ext uri="{FF2B5EF4-FFF2-40B4-BE49-F238E27FC236}">
                <a16:creationId xmlns:a16="http://schemas.microsoft.com/office/drawing/2014/main" id="{CDC759D9-133F-4C38-1173-E84ED39BE1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354" y="2052035"/>
            <a:ext cx="381000" cy="406400"/>
          </a:xfrm>
          <a:prstGeom prst="rect">
            <a:avLst/>
          </a:prstGeom>
        </p:spPr>
      </p:pic>
      <p:sp>
        <p:nvSpPr>
          <p:cNvPr id="61" name="Freeform 60">
            <a:extLst>
              <a:ext uri="{FF2B5EF4-FFF2-40B4-BE49-F238E27FC236}">
                <a16:creationId xmlns:a16="http://schemas.microsoft.com/office/drawing/2014/main" id="{8A859C25-7B59-1163-9507-1D603E62F80C}"/>
              </a:ext>
            </a:extLst>
          </p:cNvPr>
          <p:cNvSpPr/>
          <p:nvPr/>
        </p:nvSpPr>
        <p:spPr>
          <a:xfrm>
            <a:off x="7305215" y="2255235"/>
            <a:ext cx="297160" cy="616024"/>
          </a:xfrm>
          <a:custGeom>
            <a:avLst/>
            <a:gdLst>
              <a:gd name="connsiteX0" fmla="*/ 164466 w 297160"/>
              <a:gd name="connsiteY0" fmla="*/ 616024 h 616024"/>
              <a:gd name="connsiteX1" fmla="*/ 3338 w 297160"/>
              <a:gd name="connsiteY1" fmla="*/ 255887 h 616024"/>
              <a:gd name="connsiteX2" fmla="*/ 297160 w 297160"/>
              <a:gd name="connsiteY2" fmla="*/ 0 h 616024"/>
              <a:gd name="connsiteX3" fmla="*/ 297160 w 297160"/>
              <a:gd name="connsiteY3" fmla="*/ 0 h 6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60" h="616024">
                <a:moveTo>
                  <a:pt x="164466" y="616024"/>
                </a:moveTo>
                <a:cubicBezTo>
                  <a:pt x="72844" y="487291"/>
                  <a:pt x="-18778" y="358558"/>
                  <a:pt x="3338" y="255887"/>
                </a:cubicBezTo>
                <a:cubicBezTo>
                  <a:pt x="25454" y="153216"/>
                  <a:pt x="297160" y="0"/>
                  <a:pt x="297160" y="0"/>
                </a:cubicBezTo>
                <a:lnTo>
                  <a:pt x="297160" y="0"/>
                </a:lnTo>
              </a:path>
            </a:pathLst>
          </a:custGeom>
          <a:ln w="381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20C180EC-A53A-54F4-2D28-268BAE3A6909}"/>
              </a:ext>
            </a:extLst>
          </p:cNvPr>
          <p:cNvSpPr/>
          <p:nvPr/>
        </p:nvSpPr>
        <p:spPr>
          <a:xfrm>
            <a:off x="7735068" y="2203597"/>
            <a:ext cx="589373" cy="516025"/>
          </a:xfrm>
          <a:custGeom>
            <a:avLst/>
            <a:gdLst>
              <a:gd name="connsiteX0" fmla="*/ 464427 w 589373"/>
              <a:gd name="connsiteY0" fmla="*/ 516025 h 516025"/>
              <a:gd name="connsiteX1" fmla="*/ 559208 w 589373"/>
              <a:gd name="connsiteY1" fmla="*/ 42161 h 516025"/>
              <a:gd name="connsiteX2" fmla="*/ 0 w 589373"/>
              <a:gd name="connsiteY2" fmla="*/ 23206 h 516025"/>
              <a:gd name="connsiteX3" fmla="*/ 0 w 589373"/>
              <a:gd name="connsiteY3" fmla="*/ 23206 h 51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373" h="516025">
                <a:moveTo>
                  <a:pt x="464427" y="516025"/>
                </a:moveTo>
                <a:cubicBezTo>
                  <a:pt x="550519" y="320161"/>
                  <a:pt x="636612" y="124297"/>
                  <a:pt x="559208" y="42161"/>
                </a:cubicBezTo>
                <a:cubicBezTo>
                  <a:pt x="481804" y="-39975"/>
                  <a:pt x="0" y="23206"/>
                  <a:pt x="0" y="23206"/>
                </a:cubicBezTo>
                <a:lnTo>
                  <a:pt x="0" y="23206"/>
                </a:lnTo>
              </a:path>
            </a:pathLst>
          </a:custGeom>
          <a:ln w="381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E728E-605E-D232-9B24-E04F060DC0DE}"/>
              </a:ext>
            </a:extLst>
          </p:cNvPr>
          <p:cNvSpPr txBox="1"/>
          <p:nvPr/>
        </p:nvSpPr>
        <p:spPr>
          <a:xfrm>
            <a:off x="2257211" y="4994258"/>
            <a:ext cx="3023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432FF"/>
                </a:solidFill>
              </a:rPr>
              <a:t>Crank-shaft move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2088D2E-7AEE-0658-23EF-F0D67539255F}"/>
              </a:ext>
            </a:extLst>
          </p:cNvPr>
          <p:cNvSpPr txBox="1"/>
          <p:nvPr/>
        </p:nvSpPr>
        <p:spPr>
          <a:xfrm>
            <a:off x="6325227" y="5014728"/>
            <a:ext cx="4243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432FF"/>
                </a:solidFill>
              </a:rPr>
              <a:t>Atom-displacement move</a:t>
            </a:r>
          </a:p>
        </p:txBody>
      </p:sp>
    </p:spTree>
    <p:extLst>
      <p:ext uri="{BB962C8B-B14F-4D97-AF65-F5344CB8AC3E}">
        <p14:creationId xmlns:p14="http://schemas.microsoft.com/office/powerpoint/2010/main" val="197038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2" grpId="0" animBg="1"/>
      <p:bldP spid="61" grpId="0" animBg="1"/>
      <p:bldP spid="62" grpId="0" animBg="1"/>
      <p:bldP spid="3" grpId="0"/>
      <p:bldP spid="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C73F-C34F-526A-3B85-4759A284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353800" cy="710640"/>
          </a:xfrm>
        </p:spPr>
        <p:txBody>
          <a:bodyPr>
            <a:normAutofit/>
          </a:bodyPr>
          <a:lstStyle/>
          <a:p>
            <a:r>
              <a:rPr lang="en-US" dirty="0"/>
              <a:t>Reassembling an Ionic Liquid 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59EB5C-4868-346E-9128-4BC963B39BF0}"/>
              </a:ext>
            </a:extLst>
          </p:cNvPr>
          <p:cNvSpPr txBox="1"/>
          <p:nvPr/>
        </p:nvSpPr>
        <p:spPr>
          <a:xfrm>
            <a:off x="11682805" y="64438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11C42C-5C84-DE46-A285-A0DC07F6982A}" type="slidenum">
              <a:rPr lang="en-US" smtClean="0"/>
              <a:t>11</a:t>
            </a:fld>
            <a:endParaRPr lang="en-US" dirty="0"/>
          </a:p>
        </p:txBody>
      </p:sp>
      <p:pic>
        <p:nvPicPr>
          <p:cNvPr id="25" name="Picture 24" descr="bmim_AA_frag1_gimp.tga">
            <a:extLst>
              <a:ext uri="{FF2B5EF4-FFF2-40B4-BE49-F238E27FC236}">
                <a16:creationId xmlns:a16="http://schemas.microsoft.com/office/drawing/2014/main" id="{EFC10386-5BB9-64FB-2A99-D2A0FA573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17" r="57722" b="48321"/>
          <a:stretch/>
        </p:blipFill>
        <p:spPr>
          <a:xfrm>
            <a:off x="3651708" y="2743199"/>
            <a:ext cx="2246750" cy="1418897"/>
          </a:xfrm>
          <a:prstGeom prst="rect">
            <a:avLst/>
          </a:prstGeom>
        </p:spPr>
      </p:pic>
      <p:pic>
        <p:nvPicPr>
          <p:cNvPr id="37" name="Picture 36" descr="bmim_AA_frag1-2_gimp.tga">
            <a:extLst>
              <a:ext uri="{FF2B5EF4-FFF2-40B4-BE49-F238E27FC236}">
                <a16:creationId xmlns:a16="http://schemas.microsoft.com/office/drawing/2014/main" id="{8F9DF7AB-955F-808E-7C90-779A6892B4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97" r="16782" b="39988"/>
          <a:stretch/>
        </p:blipFill>
        <p:spPr>
          <a:xfrm>
            <a:off x="3651709" y="2144109"/>
            <a:ext cx="4422390" cy="2475187"/>
          </a:xfrm>
          <a:prstGeom prst="rect">
            <a:avLst/>
          </a:prstGeom>
        </p:spPr>
      </p:pic>
      <p:pic>
        <p:nvPicPr>
          <p:cNvPr id="39" name="Picture 38" descr="bmim_AA_frag1-3_gimp.tga">
            <a:extLst>
              <a:ext uri="{FF2B5EF4-FFF2-40B4-BE49-F238E27FC236}">
                <a16:creationId xmlns:a16="http://schemas.microsoft.com/office/drawing/2014/main" id="{50FC8BB0-75B8-5F1A-7BAC-651DC75BEA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5" r="20024" b="35412"/>
          <a:stretch/>
        </p:blipFill>
        <p:spPr>
          <a:xfrm>
            <a:off x="3651707" y="2144109"/>
            <a:ext cx="4250054" cy="2727434"/>
          </a:xfrm>
          <a:prstGeom prst="rect">
            <a:avLst/>
          </a:prstGeom>
        </p:spPr>
      </p:pic>
      <p:pic>
        <p:nvPicPr>
          <p:cNvPr id="41" name="Picture 40" descr="bmim_AA_frag1-4.tga">
            <a:extLst>
              <a:ext uri="{FF2B5EF4-FFF2-40B4-BE49-F238E27FC236}">
                <a16:creationId xmlns:a16="http://schemas.microsoft.com/office/drawing/2014/main" id="{FFBAB60D-A0AB-7CD7-EACF-E7D64AB859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8" t="14587" r="13966" b="28516"/>
          <a:stretch/>
        </p:blipFill>
        <p:spPr>
          <a:xfrm>
            <a:off x="3993457" y="2144109"/>
            <a:ext cx="4250054" cy="3121572"/>
          </a:xfrm>
          <a:prstGeom prst="rect">
            <a:avLst/>
          </a:prstGeom>
        </p:spPr>
      </p:pic>
      <p:pic>
        <p:nvPicPr>
          <p:cNvPr id="42" name="Picture 41" descr="bmim_AA_frag1-6.tga">
            <a:extLst>
              <a:ext uri="{FF2B5EF4-FFF2-40B4-BE49-F238E27FC236}">
                <a16:creationId xmlns:a16="http://schemas.microsoft.com/office/drawing/2014/main" id="{0354C2C0-D766-4E3F-6F18-2D10FEC8CAF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65" b="89985" l="9414" r="90741">
                        <a14:foregroundMark x1="19599" y1="31390" x2="11883" y2="25411"/>
                        <a14:foregroundMark x1="11883" y1="25411" x2="2469" y2="28999"/>
                        <a14:foregroundMark x1="2469" y1="28999" x2="9414" y2="56951"/>
                        <a14:foregroundMark x1="9414" y1="56951" x2="18827" y2="53961"/>
                        <a14:foregroundMark x1="18827" y1="53961" x2="20525" y2="491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86"/>
          <a:stretch/>
        </p:blipFill>
        <p:spPr>
          <a:xfrm>
            <a:off x="4056912" y="1326763"/>
            <a:ext cx="4916376" cy="548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350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1083-5617-ED40-A646-6A0D8E68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Intramolecular DOFs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928CD-BAA9-F440-9EA6-E3420984A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Arial"/>
                <a:cs typeface="Arial"/>
              </a:rPr>
              <a:t>In order to change the internal degrees of freedom of an articulated molecule, Cassandra carries out a fragment-based simulation approach. We will outline here the process. For more details, refer to the following paper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25B8FF-E840-99BC-B4C7-CF76525F54D0}"/>
              </a:ext>
            </a:extLst>
          </p:cNvPr>
          <p:cNvSpPr txBox="1"/>
          <p:nvPr/>
        </p:nvSpPr>
        <p:spPr>
          <a:xfrm>
            <a:off x="11682805" y="64438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11C42C-5C84-DE46-A285-A0DC07F6982A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E1A1E-7B43-54F8-DE13-3495D1871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534" y="3342511"/>
            <a:ext cx="9144000" cy="25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7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1083-5617-ED40-A646-6A0D8E68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a Fragment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928CD-BAA9-F440-9EA6-E3420984A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Arial"/>
                <a:cs typeface="Arial"/>
              </a:rPr>
              <a:t>A single branch point – an atom bonded to two more more atoms</a:t>
            </a:r>
          </a:p>
          <a:p>
            <a:pPr algn="just"/>
            <a:endParaRPr lang="en-US" dirty="0">
              <a:latin typeface="Arial"/>
              <a:cs typeface="Arial"/>
            </a:endParaRPr>
          </a:p>
          <a:p>
            <a:pPr marL="0" indent="0" algn="just">
              <a:buNone/>
            </a:pPr>
            <a:endParaRPr lang="en-US" dirty="0">
              <a:latin typeface="Arial"/>
              <a:cs typeface="Arial"/>
            </a:endParaRPr>
          </a:p>
          <a:p>
            <a:pPr algn="just"/>
            <a:r>
              <a:rPr lang="en-US" dirty="0">
                <a:latin typeface="Arial"/>
                <a:cs typeface="Arial"/>
              </a:rPr>
              <a:t>For cyclic moieties, all the atoms in the rings and those connected to the ring atoms are considered part of a fragment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25B8FF-E840-99BC-B4C7-CF76525F54D0}"/>
              </a:ext>
            </a:extLst>
          </p:cNvPr>
          <p:cNvSpPr txBox="1"/>
          <p:nvPr/>
        </p:nvSpPr>
        <p:spPr>
          <a:xfrm>
            <a:off x="11682805" y="64438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11C42C-5C84-DE46-A285-A0DC07F6982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70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1083-5617-ED40-A646-6A0D8E68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UA Model of Butane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928CD-BAA9-F440-9EA6-E3420984A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779" y="3117589"/>
            <a:ext cx="10515600" cy="285754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Arial"/>
                <a:cs typeface="Arial"/>
              </a:rPr>
              <a:t>The molecule is composed of two fragments:</a:t>
            </a:r>
          </a:p>
          <a:p>
            <a:pPr lvl="1" algn="just"/>
            <a:r>
              <a:rPr lang="en-US" dirty="0">
                <a:latin typeface="Arial"/>
                <a:cs typeface="Arial"/>
              </a:rPr>
              <a:t>CH</a:t>
            </a:r>
            <a:r>
              <a:rPr lang="en-US" baseline="-25000" dirty="0">
                <a:latin typeface="Arial"/>
                <a:cs typeface="Arial"/>
              </a:rPr>
              <a:t>3</a:t>
            </a:r>
            <a:r>
              <a:rPr lang="en-US" dirty="0">
                <a:latin typeface="Arial"/>
                <a:cs typeface="Arial"/>
              </a:rPr>
              <a:t>-CH</a:t>
            </a:r>
            <a:r>
              <a:rPr lang="en-US" baseline="-25000" dirty="0">
                <a:latin typeface="Arial"/>
                <a:cs typeface="Arial"/>
              </a:rPr>
              <a:t>2</a:t>
            </a:r>
            <a:r>
              <a:rPr lang="en-US" dirty="0">
                <a:latin typeface="Arial"/>
                <a:cs typeface="Arial"/>
              </a:rPr>
              <a:t>-CH</a:t>
            </a:r>
            <a:r>
              <a:rPr lang="en-US" baseline="-25000" dirty="0">
                <a:latin typeface="Arial"/>
                <a:cs typeface="Arial"/>
              </a:rPr>
              <a:t>2 </a:t>
            </a:r>
            <a:r>
              <a:rPr lang="en-US" dirty="0">
                <a:latin typeface="Arial"/>
                <a:cs typeface="Arial"/>
              </a:rPr>
              <a:t> and CH</a:t>
            </a:r>
            <a:r>
              <a:rPr lang="en-US" baseline="-25000" dirty="0">
                <a:latin typeface="Arial"/>
                <a:cs typeface="Arial"/>
              </a:rPr>
              <a:t>2</a:t>
            </a:r>
            <a:r>
              <a:rPr lang="en-US" dirty="0">
                <a:latin typeface="Arial"/>
                <a:cs typeface="Arial"/>
              </a:rPr>
              <a:t>-CH</a:t>
            </a:r>
            <a:r>
              <a:rPr lang="en-US" baseline="-25000" dirty="0">
                <a:latin typeface="Arial"/>
                <a:cs typeface="Arial"/>
              </a:rPr>
              <a:t>2</a:t>
            </a:r>
            <a:r>
              <a:rPr lang="en-US" dirty="0">
                <a:latin typeface="Arial"/>
                <a:cs typeface="Arial"/>
              </a:rPr>
              <a:t>-CH</a:t>
            </a:r>
            <a:r>
              <a:rPr lang="en-US" baseline="-25000" dirty="0">
                <a:latin typeface="Arial"/>
                <a:cs typeface="Arial"/>
              </a:rPr>
              <a:t>3</a:t>
            </a:r>
          </a:p>
          <a:p>
            <a:pPr algn="just"/>
            <a:r>
              <a:rPr lang="en-US" dirty="0">
                <a:latin typeface="Arial"/>
                <a:cs typeface="Arial"/>
              </a:rPr>
              <a:t>Although there are two fragments, they are identical</a:t>
            </a:r>
          </a:p>
          <a:p>
            <a:pPr algn="just"/>
            <a:r>
              <a:rPr lang="en-US" dirty="0">
                <a:latin typeface="Arial"/>
                <a:cs typeface="Arial"/>
              </a:rPr>
              <a:t>Note that the two fragments share a common bond</a:t>
            </a:r>
          </a:p>
          <a:p>
            <a:pPr lvl="1" algn="just"/>
            <a:r>
              <a:rPr lang="en-US" dirty="0">
                <a:latin typeface="Arial"/>
                <a:cs typeface="Arial"/>
              </a:rPr>
              <a:t>CH</a:t>
            </a:r>
            <a:r>
              <a:rPr lang="en-US" baseline="-25000" dirty="0">
                <a:latin typeface="Arial"/>
                <a:cs typeface="Arial"/>
              </a:rPr>
              <a:t>2</a:t>
            </a:r>
            <a:r>
              <a:rPr lang="en-US" dirty="0">
                <a:latin typeface="Arial"/>
                <a:cs typeface="Arial"/>
              </a:rPr>
              <a:t>-CH</a:t>
            </a:r>
            <a:r>
              <a:rPr lang="en-US" baseline="-25000" dirty="0">
                <a:latin typeface="Arial"/>
                <a:cs typeface="Arial"/>
              </a:rPr>
              <a:t>2</a:t>
            </a:r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25B8FF-E840-99BC-B4C7-CF76525F54D0}"/>
              </a:ext>
            </a:extLst>
          </p:cNvPr>
          <p:cNvSpPr txBox="1"/>
          <p:nvPr/>
        </p:nvSpPr>
        <p:spPr>
          <a:xfrm>
            <a:off x="11682805" y="64438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11C42C-5C84-DE46-A285-A0DC07F6982A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277F8-A04A-7269-2DE9-9B2743B4A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79" y="1352288"/>
            <a:ext cx="33147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2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1083-5617-ED40-A646-6A0D8E68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AA Model of Butane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928CD-BAA9-F440-9EA6-E3420984A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779" y="3543258"/>
            <a:ext cx="10515600" cy="1765300"/>
          </a:xfrm>
        </p:spPr>
        <p:txBody>
          <a:bodyPr/>
          <a:lstStyle/>
          <a:p>
            <a:pPr algn="just"/>
            <a:r>
              <a:rPr lang="en-US" dirty="0">
                <a:latin typeface="Arial"/>
                <a:cs typeface="Arial"/>
              </a:rPr>
              <a:t>The molecule is composed of four fragments:</a:t>
            </a:r>
          </a:p>
          <a:p>
            <a:pPr lvl="1" algn="just"/>
            <a:r>
              <a:rPr lang="en-US" dirty="0">
                <a:latin typeface="Arial"/>
                <a:cs typeface="Arial"/>
              </a:rPr>
              <a:t>CH</a:t>
            </a:r>
            <a:r>
              <a:rPr lang="en-US" baseline="-25000" dirty="0">
                <a:latin typeface="Arial"/>
                <a:cs typeface="Arial"/>
              </a:rPr>
              <a:t>3</a:t>
            </a:r>
            <a:r>
              <a:rPr lang="en-US" dirty="0">
                <a:latin typeface="Arial"/>
                <a:cs typeface="Arial"/>
              </a:rPr>
              <a:t>-C-; -C-CH</a:t>
            </a:r>
            <a:r>
              <a:rPr lang="en-US" baseline="-25000" dirty="0">
                <a:latin typeface="Arial"/>
                <a:cs typeface="Arial"/>
              </a:rPr>
              <a:t>2</a:t>
            </a:r>
            <a:r>
              <a:rPr lang="en-US" dirty="0">
                <a:latin typeface="Arial"/>
                <a:cs typeface="Arial"/>
              </a:rPr>
              <a:t>-C; -C-CH</a:t>
            </a:r>
            <a:r>
              <a:rPr lang="en-US" baseline="-25000" dirty="0">
                <a:latin typeface="Arial"/>
                <a:cs typeface="Arial"/>
              </a:rPr>
              <a:t>2</a:t>
            </a:r>
            <a:r>
              <a:rPr lang="en-US" dirty="0">
                <a:latin typeface="Arial"/>
                <a:cs typeface="Arial"/>
              </a:rPr>
              <a:t>-C; -C-CH</a:t>
            </a:r>
            <a:r>
              <a:rPr lang="en-US" baseline="-25000" dirty="0">
                <a:latin typeface="Arial"/>
                <a:cs typeface="Arial"/>
              </a:rPr>
              <a:t>3</a:t>
            </a:r>
          </a:p>
          <a:p>
            <a:pPr algn="just"/>
            <a:r>
              <a:rPr lang="en-US" dirty="0">
                <a:latin typeface="Arial"/>
                <a:cs typeface="Arial"/>
              </a:rPr>
              <a:t>Although there are four fragments, there are only two unique fragments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25B8FF-E840-99BC-B4C7-CF76525F54D0}"/>
              </a:ext>
            </a:extLst>
          </p:cNvPr>
          <p:cNvSpPr txBox="1"/>
          <p:nvPr/>
        </p:nvSpPr>
        <p:spPr>
          <a:xfrm>
            <a:off x="11682805" y="64438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11C42C-5C84-DE46-A285-A0DC07F6982A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F457ED-F25D-5FB6-4B0A-18C2940EB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79" y="1358900"/>
            <a:ext cx="36068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3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C73F-C34F-526A-3B85-4759A28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An Ionic Liquid 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485280-841E-D39D-D974-852F6F222E07}"/>
              </a:ext>
            </a:extLst>
          </p:cNvPr>
          <p:cNvSpPr txBox="1"/>
          <p:nvPr/>
        </p:nvSpPr>
        <p:spPr>
          <a:xfrm>
            <a:off x="389713" y="5717675"/>
            <a:ext cx="46688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Shah and Maginn, </a:t>
            </a:r>
            <a:r>
              <a:rPr lang="en-US" sz="1600" i="1" dirty="0">
                <a:solidFill>
                  <a:srgbClr val="FF0000"/>
                </a:solidFill>
              </a:rPr>
              <a:t>J. Chem. Phys.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b="1" dirty="0">
                <a:solidFill>
                  <a:srgbClr val="FF0000"/>
                </a:solidFill>
              </a:rPr>
              <a:t>135</a:t>
            </a:r>
            <a:r>
              <a:rPr lang="en-US" sz="1600" dirty="0">
                <a:solidFill>
                  <a:srgbClr val="FF0000"/>
                </a:solidFill>
              </a:rPr>
              <a:t>, 134121 (2011),</a:t>
            </a:r>
          </a:p>
          <a:p>
            <a:r>
              <a:rPr lang="en-US" sz="1600" dirty="0">
                <a:solidFill>
                  <a:srgbClr val="FF0000"/>
                </a:solidFill>
              </a:rPr>
              <a:t>Macedonia and Maginn, </a:t>
            </a:r>
            <a:r>
              <a:rPr lang="en-US" sz="1600" i="1" dirty="0">
                <a:solidFill>
                  <a:srgbClr val="FF0000"/>
                </a:solidFill>
              </a:rPr>
              <a:t>Mol. Phys.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b="1" dirty="0">
                <a:solidFill>
                  <a:srgbClr val="FF0000"/>
                </a:solidFill>
              </a:rPr>
              <a:t>96</a:t>
            </a:r>
            <a:r>
              <a:rPr lang="en-US" sz="1600" dirty="0">
                <a:solidFill>
                  <a:srgbClr val="FF0000"/>
                </a:solidFill>
              </a:rPr>
              <a:t>, 1375 (1999) </a:t>
            </a:r>
            <a:endParaRPr lang="en-US" sz="1600" i="1" dirty="0">
              <a:solidFill>
                <a:srgbClr val="FF0000"/>
              </a:solidFill>
            </a:endParaRPr>
          </a:p>
        </p:txBody>
      </p:sp>
      <p:pic>
        <p:nvPicPr>
          <p:cNvPr id="5" name="Picture 4" descr="bmim_AA_frag1-6.tga">
            <a:extLst>
              <a:ext uri="{FF2B5EF4-FFF2-40B4-BE49-F238E27FC236}">
                <a16:creationId xmlns:a16="http://schemas.microsoft.com/office/drawing/2014/main" id="{8E93BEB9-E824-7A0B-2D55-924FE7A53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201" y="2140193"/>
            <a:ext cx="2657091" cy="2743200"/>
          </a:xfrm>
          <a:prstGeom prst="rect">
            <a:avLst/>
          </a:prstGeom>
        </p:spPr>
      </p:pic>
      <p:pic>
        <p:nvPicPr>
          <p:cNvPr id="6" name="Picture 5" descr="bmim_frag1_gimp.tga">
            <a:extLst>
              <a:ext uri="{FF2B5EF4-FFF2-40B4-BE49-F238E27FC236}">
                <a16:creationId xmlns:a16="http://schemas.microsoft.com/office/drawing/2014/main" id="{E50FF906-4DFE-576D-BCB2-C2B0625A1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267" y="3055720"/>
            <a:ext cx="1043189" cy="914400"/>
          </a:xfrm>
          <a:prstGeom prst="rect">
            <a:avLst/>
          </a:prstGeom>
        </p:spPr>
      </p:pic>
      <p:pic>
        <p:nvPicPr>
          <p:cNvPr id="7" name="Picture 6" descr="bmim_frag2_gimp.tga">
            <a:extLst>
              <a:ext uri="{FF2B5EF4-FFF2-40B4-BE49-F238E27FC236}">
                <a16:creationId xmlns:a16="http://schemas.microsoft.com/office/drawing/2014/main" id="{532F5245-96B1-8820-43E1-6148BFB28A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935" y="1435081"/>
            <a:ext cx="1182114" cy="914400"/>
          </a:xfrm>
          <a:prstGeom prst="rect">
            <a:avLst/>
          </a:prstGeom>
        </p:spPr>
      </p:pic>
      <p:pic>
        <p:nvPicPr>
          <p:cNvPr id="8" name="Picture 7" descr="bmim_frag3_gimp.tga">
            <a:extLst>
              <a:ext uri="{FF2B5EF4-FFF2-40B4-BE49-F238E27FC236}">
                <a16:creationId xmlns:a16="http://schemas.microsoft.com/office/drawing/2014/main" id="{FCB3F01C-D811-BC7E-249B-0BE22C5120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315" y="1435081"/>
            <a:ext cx="876072" cy="914400"/>
          </a:xfrm>
          <a:prstGeom prst="rect">
            <a:avLst/>
          </a:prstGeom>
        </p:spPr>
      </p:pic>
      <p:pic>
        <p:nvPicPr>
          <p:cNvPr id="9" name="Picture 8" descr="bmim_frag4_gimp.tga">
            <a:extLst>
              <a:ext uri="{FF2B5EF4-FFF2-40B4-BE49-F238E27FC236}">
                <a16:creationId xmlns:a16="http://schemas.microsoft.com/office/drawing/2014/main" id="{4354689E-D660-3F4F-6B73-429C5CF9BA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036" y="2891682"/>
            <a:ext cx="809469" cy="914400"/>
          </a:xfrm>
          <a:prstGeom prst="rect">
            <a:avLst/>
          </a:prstGeom>
        </p:spPr>
      </p:pic>
      <p:pic>
        <p:nvPicPr>
          <p:cNvPr id="10" name="Picture 9" descr="bmim_frag5_gimp.tga">
            <a:extLst>
              <a:ext uri="{FF2B5EF4-FFF2-40B4-BE49-F238E27FC236}">
                <a16:creationId xmlns:a16="http://schemas.microsoft.com/office/drawing/2014/main" id="{66C8529E-861B-7D37-ABF9-E2E9E431D5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366" y="4720482"/>
            <a:ext cx="797044" cy="914400"/>
          </a:xfrm>
          <a:prstGeom prst="rect">
            <a:avLst/>
          </a:prstGeom>
        </p:spPr>
      </p:pic>
      <p:pic>
        <p:nvPicPr>
          <p:cNvPr id="11" name="Picture 10" descr="bmim_frag6_gimp.tga">
            <a:extLst>
              <a:ext uri="{FF2B5EF4-FFF2-40B4-BE49-F238E27FC236}">
                <a16:creationId xmlns:a16="http://schemas.microsoft.com/office/drawing/2014/main" id="{40445398-66F3-A882-F58D-A799595ED2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723" y="4720482"/>
            <a:ext cx="772815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59EB5C-4868-346E-9128-4BC963B39BF0}"/>
              </a:ext>
            </a:extLst>
          </p:cNvPr>
          <p:cNvSpPr txBox="1"/>
          <p:nvPr/>
        </p:nvSpPr>
        <p:spPr>
          <a:xfrm>
            <a:off x="11682805" y="64438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11C42C-5C84-DE46-A285-A0DC07F6982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3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C73F-C34F-526A-3B85-4759A28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An Ionic Liquid 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485280-841E-D39D-D974-852F6F222E07}"/>
              </a:ext>
            </a:extLst>
          </p:cNvPr>
          <p:cNvSpPr txBox="1"/>
          <p:nvPr/>
        </p:nvSpPr>
        <p:spPr>
          <a:xfrm>
            <a:off x="389713" y="5717675"/>
            <a:ext cx="46688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Shah and Maginn, </a:t>
            </a:r>
            <a:r>
              <a:rPr lang="en-US" sz="1600" i="1" dirty="0">
                <a:solidFill>
                  <a:srgbClr val="FF0000"/>
                </a:solidFill>
              </a:rPr>
              <a:t>J. Chem. Phys.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b="1" dirty="0">
                <a:solidFill>
                  <a:srgbClr val="FF0000"/>
                </a:solidFill>
              </a:rPr>
              <a:t>135</a:t>
            </a:r>
            <a:r>
              <a:rPr lang="en-US" sz="1600" dirty="0">
                <a:solidFill>
                  <a:srgbClr val="FF0000"/>
                </a:solidFill>
              </a:rPr>
              <a:t>, 134121 (2011),</a:t>
            </a:r>
          </a:p>
          <a:p>
            <a:r>
              <a:rPr lang="en-US" sz="1600" dirty="0">
                <a:solidFill>
                  <a:srgbClr val="FF0000"/>
                </a:solidFill>
              </a:rPr>
              <a:t>Macedonia and Maginn, </a:t>
            </a:r>
            <a:r>
              <a:rPr lang="en-US" sz="1600" i="1" dirty="0">
                <a:solidFill>
                  <a:srgbClr val="FF0000"/>
                </a:solidFill>
              </a:rPr>
              <a:t>Mol. Phys.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b="1" dirty="0">
                <a:solidFill>
                  <a:srgbClr val="FF0000"/>
                </a:solidFill>
              </a:rPr>
              <a:t>96</a:t>
            </a:r>
            <a:r>
              <a:rPr lang="en-US" sz="1600" dirty="0">
                <a:solidFill>
                  <a:srgbClr val="FF0000"/>
                </a:solidFill>
              </a:rPr>
              <a:t>, 1375 (1999) </a:t>
            </a:r>
            <a:endParaRPr lang="en-US" sz="1600" i="1" dirty="0">
              <a:solidFill>
                <a:srgbClr val="FF0000"/>
              </a:solidFill>
            </a:endParaRPr>
          </a:p>
        </p:txBody>
      </p:sp>
      <p:pic>
        <p:nvPicPr>
          <p:cNvPr id="5" name="Picture 4" descr="bmim_AA_frag1-6.tga">
            <a:extLst>
              <a:ext uri="{FF2B5EF4-FFF2-40B4-BE49-F238E27FC236}">
                <a16:creationId xmlns:a16="http://schemas.microsoft.com/office/drawing/2014/main" id="{8E93BEB9-E824-7A0B-2D55-924FE7A53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201" y="2140193"/>
            <a:ext cx="2657091" cy="2743200"/>
          </a:xfrm>
          <a:prstGeom prst="rect">
            <a:avLst/>
          </a:prstGeom>
        </p:spPr>
      </p:pic>
      <p:pic>
        <p:nvPicPr>
          <p:cNvPr id="6" name="Picture 5" descr="bmim_frag1_gimp.tga">
            <a:extLst>
              <a:ext uri="{FF2B5EF4-FFF2-40B4-BE49-F238E27FC236}">
                <a16:creationId xmlns:a16="http://schemas.microsoft.com/office/drawing/2014/main" id="{E50FF906-4DFE-576D-BCB2-C2B0625A1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267" y="3055720"/>
            <a:ext cx="1043189" cy="914400"/>
          </a:xfrm>
          <a:prstGeom prst="rect">
            <a:avLst/>
          </a:prstGeom>
        </p:spPr>
      </p:pic>
      <p:pic>
        <p:nvPicPr>
          <p:cNvPr id="7" name="Picture 6" descr="bmim_frag2_gimp.tga">
            <a:extLst>
              <a:ext uri="{FF2B5EF4-FFF2-40B4-BE49-F238E27FC236}">
                <a16:creationId xmlns:a16="http://schemas.microsoft.com/office/drawing/2014/main" id="{532F5245-96B1-8820-43E1-6148BFB28A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935" y="1435081"/>
            <a:ext cx="1182114" cy="914400"/>
          </a:xfrm>
          <a:prstGeom prst="rect">
            <a:avLst/>
          </a:prstGeom>
        </p:spPr>
      </p:pic>
      <p:pic>
        <p:nvPicPr>
          <p:cNvPr id="8" name="Picture 7" descr="bmim_frag3_gimp.tga">
            <a:extLst>
              <a:ext uri="{FF2B5EF4-FFF2-40B4-BE49-F238E27FC236}">
                <a16:creationId xmlns:a16="http://schemas.microsoft.com/office/drawing/2014/main" id="{FCB3F01C-D811-BC7E-249B-0BE22C5120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315" y="1435081"/>
            <a:ext cx="876072" cy="914400"/>
          </a:xfrm>
          <a:prstGeom prst="rect">
            <a:avLst/>
          </a:prstGeom>
        </p:spPr>
      </p:pic>
      <p:pic>
        <p:nvPicPr>
          <p:cNvPr id="9" name="Picture 8" descr="bmim_frag4_gimp.tga">
            <a:extLst>
              <a:ext uri="{FF2B5EF4-FFF2-40B4-BE49-F238E27FC236}">
                <a16:creationId xmlns:a16="http://schemas.microsoft.com/office/drawing/2014/main" id="{4354689E-D660-3F4F-6B73-429C5CF9BA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036" y="2891682"/>
            <a:ext cx="809469" cy="914400"/>
          </a:xfrm>
          <a:prstGeom prst="rect">
            <a:avLst/>
          </a:prstGeom>
        </p:spPr>
      </p:pic>
      <p:pic>
        <p:nvPicPr>
          <p:cNvPr id="10" name="Picture 9" descr="bmim_frag5_gimp.tga">
            <a:extLst>
              <a:ext uri="{FF2B5EF4-FFF2-40B4-BE49-F238E27FC236}">
                <a16:creationId xmlns:a16="http://schemas.microsoft.com/office/drawing/2014/main" id="{66C8529E-861B-7D37-ABF9-E2E9E431D5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366" y="4720482"/>
            <a:ext cx="797044" cy="914400"/>
          </a:xfrm>
          <a:prstGeom prst="rect">
            <a:avLst/>
          </a:prstGeom>
        </p:spPr>
      </p:pic>
      <p:pic>
        <p:nvPicPr>
          <p:cNvPr id="11" name="Picture 10" descr="bmim_frag6_gimp.tga">
            <a:extLst>
              <a:ext uri="{FF2B5EF4-FFF2-40B4-BE49-F238E27FC236}">
                <a16:creationId xmlns:a16="http://schemas.microsoft.com/office/drawing/2014/main" id="{40445398-66F3-A882-F58D-A799595ED2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723" y="4720482"/>
            <a:ext cx="772815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59EB5C-4868-346E-9128-4BC963B39BF0}"/>
              </a:ext>
            </a:extLst>
          </p:cNvPr>
          <p:cNvSpPr txBox="1"/>
          <p:nvPr/>
        </p:nvSpPr>
        <p:spPr>
          <a:xfrm>
            <a:off x="11682805" y="64438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11C42C-5C84-DE46-A285-A0DC07F6982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22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1083-5617-ED40-A646-6A0D8E68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Idea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928CD-BAA9-F440-9EA6-E3420984A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779" y="1340069"/>
            <a:ext cx="10515600" cy="4840014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Arial"/>
                <a:cs typeface="Arial"/>
              </a:rPr>
              <a:t>Decompose a molecule into its fragments</a:t>
            </a:r>
          </a:p>
          <a:p>
            <a:pPr algn="just"/>
            <a:endParaRPr lang="en-US" dirty="0">
              <a:latin typeface="Arial"/>
              <a:cs typeface="Arial"/>
            </a:endParaRPr>
          </a:p>
          <a:p>
            <a:pPr algn="just"/>
            <a:r>
              <a:rPr lang="en-US" dirty="0">
                <a:latin typeface="Arial"/>
                <a:cs typeface="Arial"/>
              </a:rPr>
              <a:t>Identify unique fragments</a:t>
            </a:r>
          </a:p>
          <a:p>
            <a:pPr algn="just"/>
            <a:endParaRPr lang="en-US" dirty="0">
              <a:latin typeface="Arial"/>
              <a:cs typeface="Arial"/>
            </a:endParaRPr>
          </a:p>
          <a:p>
            <a:pPr algn="just"/>
            <a:r>
              <a:rPr lang="en-US" dirty="0">
                <a:latin typeface="Arial"/>
                <a:cs typeface="Arial"/>
              </a:rPr>
              <a:t>Sample intramolecular degrees of freedom for each of the fragments in the gas phase to generate library of conformations</a:t>
            </a:r>
          </a:p>
          <a:p>
            <a:pPr algn="just"/>
            <a:endParaRPr lang="en-US" dirty="0">
              <a:latin typeface="Arial"/>
              <a:cs typeface="Arial"/>
            </a:endParaRPr>
          </a:p>
          <a:p>
            <a:pPr algn="just"/>
            <a:r>
              <a:rPr lang="en-US" dirty="0">
                <a:latin typeface="Arial"/>
                <a:cs typeface="Arial"/>
              </a:rPr>
              <a:t>Reassemble the molecules using conformations from these libraries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25B8FF-E840-99BC-B4C7-CF76525F54D0}"/>
              </a:ext>
            </a:extLst>
          </p:cNvPr>
          <p:cNvSpPr txBox="1"/>
          <p:nvPr/>
        </p:nvSpPr>
        <p:spPr>
          <a:xfrm>
            <a:off x="11682805" y="64438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11C42C-5C84-DE46-A285-A0DC07F6982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48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C73F-C34F-526A-3B85-4759A284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353800" cy="710640"/>
          </a:xfrm>
        </p:spPr>
        <p:txBody>
          <a:bodyPr>
            <a:normAutofit fontScale="90000"/>
          </a:bodyPr>
          <a:lstStyle/>
          <a:p>
            <a:r>
              <a:rPr lang="en-US" dirty="0"/>
              <a:t>Spherical Sampling for non-cyclic Fragments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59EB5C-4868-346E-9128-4BC963B39BF0}"/>
              </a:ext>
            </a:extLst>
          </p:cNvPr>
          <p:cNvSpPr txBox="1"/>
          <p:nvPr/>
        </p:nvSpPr>
        <p:spPr>
          <a:xfrm>
            <a:off x="11682805" y="64438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11C42C-5C84-DE46-A285-A0DC07F6982A}" type="slidenum">
              <a:rPr lang="en-US" smtClean="0"/>
              <a:t>9</a:t>
            </a:fld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5A6354-7CA3-50EE-D532-355DDC2E617D}"/>
              </a:ext>
            </a:extLst>
          </p:cNvPr>
          <p:cNvSpPr txBox="1"/>
          <p:nvPr/>
        </p:nvSpPr>
        <p:spPr>
          <a:xfrm>
            <a:off x="1667710" y="6361411"/>
            <a:ext cx="466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Shah and Maginn, </a:t>
            </a:r>
            <a:r>
              <a:rPr lang="en-US" sz="1600" i="1" dirty="0">
                <a:solidFill>
                  <a:srgbClr val="FF0000"/>
                </a:solidFill>
              </a:rPr>
              <a:t>J. Chem. Phys.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b="1" dirty="0">
                <a:solidFill>
                  <a:srgbClr val="FF0000"/>
                </a:solidFill>
              </a:rPr>
              <a:t>135</a:t>
            </a:r>
            <a:r>
              <a:rPr lang="en-US" sz="1600" dirty="0">
                <a:solidFill>
                  <a:srgbClr val="FF0000"/>
                </a:solidFill>
              </a:rPr>
              <a:t>, 134121 (2011)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E644047-9D2C-0BF3-BAF8-46906DC94224}"/>
              </a:ext>
            </a:extLst>
          </p:cNvPr>
          <p:cNvSpPr/>
          <p:nvPr/>
        </p:nvSpPr>
        <p:spPr>
          <a:xfrm>
            <a:off x="3102118" y="2704802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98EE95-8B28-D064-9BBD-02D91FF2D8F0}"/>
              </a:ext>
            </a:extLst>
          </p:cNvPr>
          <p:cNvSpPr>
            <a:spLocks noChangeAspect="1"/>
          </p:cNvSpPr>
          <p:nvPr/>
        </p:nvSpPr>
        <p:spPr>
          <a:xfrm>
            <a:off x="3975980" y="1845423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362F51F-E526-6835-1979-FB893234696D}"/>
              </a:ext>
            </a:extLst>
          </p:cNvPr>
          <p:cNvCxnSpPr/>
          <p:nvPr/>
        </p:nvCxnSpPr>
        <p:spPr>
          <a:xfrm>
            <a:off x="3330718" y="2932257"/>
            <a:ext cx="1399032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7481F19-D41C-79BA-58DD-D7F58C59BA0B}"/>
              </a:ext>
            </a:extLst>
          </p:cNvPr>
          <p:cNvCxnSpPr/>
          <p:nvPr/>
        </p:nvCxnSpPr>
        <p:spPr>
          <a:xfrm flipV="1">
            <a:off x="3330718" y="1539096"/>
            <a:ext cx="0" cy="139316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94266B-A8D9-C1F3-0F88-7661C335EBFF}"/>
              </a:ext>
            </a:extLst>
          </p:cNvPr>
          <p:cNvCxnSpPr/>
          <p:nvPr/>
        </p:nvCxnSpPr>
        <p:spPr>
          <a:xfrm flipH="1">
            <a:off x="2638817" y="2932257"/>
            <a:ext cx="691901" cy="90034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D8EA8B4-5791-0FFF-3147-DF7DB671F0D8}"/>
              </a:ext>
            </a:extLst>
          </p:cNvPr>
          <p:cNvCxnSpPr/>
          <p:nvPr/>
        </p:nvCxnSpPr>
        <p:spPr>
          <a:xfrm flipV="1">
            <a:off x="3330718" y="2079301"/>
            <a:ext cx="890942" cy="852956"/>
          </a:xfrm>
          <a:prstGeom prst="line">
            <a:avLst/>
          </a:prstGeom>
          <a:ln w="3810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5EE4D66-10F9-282A-AD4C-D084A4F4466D}"/>
              </a:ext>
            </a:extLst>
          </p:cNvPr>
          <p:cNvCxnSpPr/>
          <p:nvPr/>
        </p:nvCxnSpPr>
        <p:spPr>
          <a:xfrm>
            <a:off x="4221660" y="2079301"/>
            <a:ext cx="0" cy="1383684"/>
          </a:xfrm>
          <a:prstGeom prst="line">
            <a:avLst/>
          </a:prstGeom>
          <a:ln w="38100" cmpd="sng">
            <a:solidFill>
              <a:srgbClr val="008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23C3D0-2134-8F1A-ED2E-7C04DFB38353}"/>
              </a:ext>
            </a:extLst>
          </p:cNvPr>
          <p:cNvCxnSpPr/>
          <p:nvPr/>
        </p:nvCxnSpPr>
        <p:spPr>
          <a:xfrm>
            <a:off x="3330718" y="2932257"/>
            <a:ext cx="890942" cy="530728"/>
          </a:xfrm>
          <a:prstGeom prst="line">
            <a:avLst/>
          </a:prstGeom>
          <a:ln w="38100" cmpd="sng">
            <a:solidFill>
              <a:srgbClr val="008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Freeform 44">
            <a:extLst>
              <a:ext uri="{FF2B5EF4-FFF2-40B4-BE49-F238E27FC236}">
                <a16:creationId xmlns:a16="http://schemas.microsoft.com/office/drawing/2014/main" id="{8A8A0DC9-13A5-4C53-4D87-9FFE5BCED2AB}"/>
              </a:ext>
            </a:extLst>
          </p:cNvPr>
          <p:cNvSpPr/>
          <p:nvPr/>
        </p:nvSpPr>
        <p:spPr>
          <a:xfrm>
            <a:off x="3311762" y="2190624"/>
            <a:ext cx="483383" cy="248814"/>
          </a:xfrm>
          <a:custGeom>
            <a:avLst/>
            <a:gdLst>
              <a:gd name="connsiteX0" fmla="*/ 0 w 483383"/>
              <a:gd name="connsiteY0" fmla="*/ 144564 h 248814"/>
              <a:gd name="connsiteX1" fmla="*/ 265387 w 483383"/>
              <a:gd name="connsiteY1" fmla="*/ 2405 h 248814"/>
              <a:gd name="connsiteX2" fmla="*/ 483383 w 483383"/>
              <a:gd name="connsiteY2" fmla="*/ 248814 h 248814"/>
              <a:gd name="connsiteX3" fmla="*/ 483383 w 483383"/>
              <a:gd name="connsiteY3" fmla="*/ 248814 h 248814"/>
              <a:gd name="connsiteX4" fmla="*/ 483383 w 483383"/>
              <a:gd name="connsiteY4" fmla="*/ 248814 h 248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383" h="248814">
                <a:moveTo>
                  <a:pt x="0" y="144564"/>
                </a:moveTo>
                <a:cubicBezTo>
                  <a:pt x="92411" y="64797"/>
                  <a:pt x="184823" y="-14970"/>
                  <a:pt x="265387" y="2405"/>
                </a:cubicBezTo>
                <a:cubicBezTo>
                  <a:pt x="345951" y="19780"/>
                  <a:pt x="483383" y="248814"/>
                  <a:pt x="483383" y="248814"/>
                </a:cubicBezTo>
                <a:lnTo>
                  <a:pt x="483383" y="248814"/>
                </a:lnTo>
                <a:lnTo>
                  <a:pt x="483383" y="248814"/>
                </a:lnTo>
              </a:path>
            </a:pathLst>
          </a:custGeom>
          <a:ln w="3810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F6DCD343-191C-B16B-DEBC-0CB0FC19E362}"/>
              </a:ext>
            </a:extLst>
          </p:cNvPr>
          <p:cNvSpPr/>
          <p:nvPr/>
        </p:nvSpPr>
        <p:spPr>
          <a:xfrm>
            <a:off x="3065331" y="3245007"/>
            <a:ext cx="748770" cy="275395"/>
          </a:xfrm>
          <a:custGeom>
            <a:avLst/>
            <a:gdLst>
              <a:gd name="connsiteX0" fmla="*/ 0 w 748770"/>
              <a:gd name="connsiteY0" fmla="*/ 56864 h 275395"/>
              <a:gd name="connsiteX1" fmla="*/ 379124 w 748770"/>
              <a:gd name="connsiteY1" fmla="*/ 274842 h 275395"/>
              <a:gd name="connsiteX2" fmla="*/ 748770 w 748770"/>
              <a:gd name="connsiteY2" fmla="*/ 0 h 275395"/>
              <a:gd name="connsiteX3" fmla="*/ 748770 w 748770"/>
              <a:gd name="connsiteY3" fmla="*/ 0 h 275395"/>
              <a:gd name="connsiteX4" fmla="*/ 748770 w 748770"/>
              <a:gd name="connsiteY4" fmla="*/ 0 h 27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770" h="275395">
                <a:moveTo>
                  <a:pt x="0" y="56864"/>
                </a:moveTo>
                <a:cubicBezTo>
                  <a:pt x="127164" y="170591"/>
                  <a:pt x="254329" y="284319"/>
                  <a:pt x="379124" y="274842"/>
                </a:cubicBezTo>
                <a:cubicBezTo>
                  <a:pt x="503919" y="265365"/>
                  <a:pt x="748770" y="0"/>
                  <a:pt x="748770" y="0"/>
                </a:cubicBezTo>
                <a:lnTo>
                  <a:pt x="748770" y="0"/>
                </a:lnTo>
                <a:lnTo>
                  <a:pt x="748770" y="0"/>
                </a:lnTo>
              </a:path>
            </a:pathLst>
          </a:custGeom>
          <a:ln w="381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latex-image-1.pdf">
            <a:extLst>
              <a:ext uri="{FF2B5EF4-FFF2-40B4-BE49-F238E27FC236}">
                <a16:creationId xmlns:a16="http://schemas.microsoft.com/office/drawing/2014/main" id="{F5003E64-3B16-D0D7-017B-DD39A34AE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455" y="3471412"/>
            <a:ext cx="254000" cy="4191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633019-1463-CE5C-BE63-6B0F06476CB1}"/>
              </a:ext>
            </a:extLst>
          </p:cNvPr>
          <p:cNvSpPr txBox="1"/>
          <p:nvPr/>
        </p:nvSpPr>
        <p:spPr>
          <a:xfrm>
            <a:off x="2363952" y="3634633"/>
            <a:ext cx="317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8266E1-6899-40F9-72B4-4797DD2E9888}"/>
              </a:ext>
            </a:extLst>
          </p:cNvPr>
          <p:cNvSpPr txBox="1"/>
          <p:nvPr/>
        </p:nvSpPr>
        <p:spPr>
          <a:xfrm>
            <a:off x="4737514" y="265023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49906D-02A7-A48B-8D7C-1D74227A80F0}"/>
              </a:ext>
            </a:extLst>
          </p:cNvPr>
          <p:cNvSpPr txBox="1"/>
          <p:nvPr/>
        </p:nvSpPr>
        <p:spPr>
          <a:xfrm>
            <a:off x="3158472" y="1075766"/>
            <a:ext cx="317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</a:t>
            </a:r>
          </a:p>
        </p:txBody>
      </p:sp>
      <p:pic>
        <p:nvPicPr>
          <p:cNvPr id="51" name="Picture 50" descr="methane_diffuse_gimp.tga">
            <a:extLst>
              <a:ext uri="{FF2B5EF4-FFF2-40B4-BE49-F238E27FC236}">
                <a16:creationId xmlns:a16="http://schemas.microsoft.com/office/drawing/2014/main" id="{864A1ADC-CA61-2514-A68F-43DF2A0DD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089" y="1539096"/>
            <a:ext cx="1971604" cy="18288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08466E7-A0D5-DE1F-52AE-4D1ED41C0C0D}"/>
              </a:ext>
            </a:extLst>
          </p:cNvPr>
          <p:cNvSpPr txBox="1"/>
          <p:nvPr/>
        </p:nvSpPr>
        <p:spPr>
          <a:xfrm>
            <a:off x="7136233" y="1487474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C1AD40-8F26-A724-75C2-8D3E56A55568}"/>
              </a:ext>
            </a:extLst>
          </p:cNvPr>
          <p:cNvSpPr txBox="1"/>
          <p:nvPr/>
        </p:nvSpPr>
        <p:spPr>
          <a:xfrm>
            <a:off x="6519523" y="2757193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5D16512-47AD-EB48-0854-C3BC8ADA8F17}"/>
              </a:ext>
            </a:extLst>
          </p:cNvPr>
          <p:cNvSpPr txBox="1"/>
          <p:nvPr/>
        </p:nvSpPr>
        <p:spPr>
          <a:xfrm>
            <a:off x="7373303" y="2881062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597CE22-7145-DDE9-258B-2A1C2D28E3CA}"/>
              </a:ext>
            </a:extLst>
          </p:cNvPr>
          <p:cNvSpPr txBox="1"/>
          <p:nvPr/>
        </p:nvSpPr>
        <p:spPr>
          <a:xfrm>
            <a:off x="8046248" y="252636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56" name="Picture 55" descr="latex-image-1.pdf">
            <a:extLst>
              <a:ext uri="{FF2B5EF4-FFF2-40B4-BE49-F238E27FC236}">
                <a16:creationId xmlns:a16="http://schemas.microsoft.com/office/drawing/2014/main" id="{ADCEE033-C408-232C-581B-F119565CDF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121" y="4223278"/>
            <a:ext cx="6436309" cy="914400"/>
          </a:xfrm>
          <a:prstGeom prst="rect">
            <a:avLst/>
          </a:prstGeom>
        </p:spPr>
      </p:pic>
      <p:pic>
        <p:nvPicPr>
          <p:cNvPr id="57" name="Picture 56" descr="latex-image-1.pdf">
            <a:extLst>
              <a:ext uri="{FF2B5EF4-FFF2-40B4-BE49-F238E27FC236}">
                <a16:creationId xmlns:a16="http://schemas.microsoft.com/office/drawing/2014/main" id="{0DF458D3-5863-788A-9C7F-06A8877F45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438" y="1739589"/>
            <a:ext cx="292100" cy="4191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0D36A83-CB7B-FFDF-ED3D-294DB8581550}"/>
              </a:ext>
            </a:extLst>
          </p:cNvPr>
          <p:cNvSpPr txBox="1"/>
          <p:nvPr/>
        </p:nvSpPr>
        <p:spPr>
          <a:xfrm>
            <a:off x="2250122" y="5371249"/>
            <a:ext cx="7103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the angles </a:t>
            </a:r>
            <a:r>
              <a:rPr lang="en-US" sz="2400" i="1" dirty="0" err="1">
                <a:solidFill>
                  <a:srgbClr val="FF0000"/>
                </a:solidFill>
              </a:rPr>
              <a:t>ψ</a:t>
            </a:r>
            <a:r>
              <a:rPr lang="en-US" sz="2400" dirty="0"/>
              <a:t> and </a:t>
            </a:r>
            <a:r>
              <a:rPr lang="en-US" sz="2400" i="1" dirty="0" err="1">
                <a:solidFill>
                  <a:srgbClr val="FF0000"/>
                </a:solidFill>
              </a:rPr>
              <a:t>Φ</a:t>
            </a:r>
            <a:r>
              <a:rPr lang="en-US" sz="2400" dirty="0"/>
              <a:t> to generate a large number </a:t>
            </a:r>
          </a:p>
          <a:p>
            <a:r>
              <a:rPr lang="en-US" sz="2400" dirty="0"/>
              <a:t>of conformations for use in simulations</a:t>
            </a:r>
          </a:p>
        </p:txBody>
      </p:sp>
    </p:spTree>
    <p:extLst>
      <p:ext uri="{BB962C8B-B14F-4D97-AF65-F5344CB8AC3E}">
        <p14:creationId xmlns:p14="http://schemas.microsoft.com/office/powerpoint/2010/main" val="87710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8" grpId="0"/>
      <p:bldP spid="49" grpId="0"/>
      <p:bldP spid="50" grpId="0"/>
      <p:bldP spid="52" grpId="0"/>
      <p:bldP spid="53" grpId="0"/>
      <p:bldP spid="54" grpId="0"/>
      <p:bldP spid="55" grpId="0"/>
      <p:bldP spid="58" grpId="0"/>
    </p:bldLst>
  </p:timing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C3188F46-FB0B-A241-BE69-BE5F3257ECF2}" vid="{2C18FDC9-CCD2-FB46-AAC6-044019C5A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2709</TotalTime>
  <Words>365</Words>
  <Application>Microsoft Macintosh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Wingdings</vt:lpstr>
      <vt:lpstr>Office Theme</vt:lpstr>
      <vt:lpstr>Fragment-Based Sampling Approach</vt:lpstr>
      <vt:lpstr>Sampling Intramolecular DOFs</vt:lpstr>
      <vt:lpstr>Definition of a Fragment</vt:lpstr>
      <vt:lpstr>Example: UA Model of Butane</vt:lpstr>
      <vt:lpstr>Example: AA Model of Butane</vt:lpstr>
      <vt:lpstr>Example: An Ionic Liquid Cation</vt:lpstr>
      <vt:lpstr>Example: An Ionic Liquid Cation</vt:lpstr>
      <vt:lpstr>Basic Idea </vt:lpstr>
      <vt:lpstr>Spherical Sampling for non-cyclic Fragments</vt:lpstr>
      <vt:lpstr>Sampling of Cyclic Fragments</vt:lpstr>
      <vt:lpstr>Reassembling an Ionic Liquid 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DAC Meeting</dc:title>
  <dc:creator>Shah, Jindal</dc:creator>
  <cp:lastModifiedBy>Shah, Jindal</cp:lastModifiedBy>
  <cp:revision>30</cp:revision>
  <dcterms:created xsi:type="dcterms:W3CDTF">2021-11-22T15:07:05Z</dcterms:created>
  <dcterms:modified xsi:type="dcterms:W3CDTF">2022-07-14T15:28:00Z</dcterms:modified>
</cp:coreProperties>
</file>