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69" r:id="rId6"/>
    <p:sldId id="268" r:id="rId7"/>
    <p:sldId id="265" r:id="rId8"/>
    <p:sldId id="270" r:id="rId9"/>
    <p:sldId id="271" r:id="rId10"/>
    <p:sldId id="259" r:id="rId11"/>
    <p:sldId id="272" r:id="rId12"/>
    <p:sldId id="260" r:id="rId13"/>
    <p:sldId id="261" r:id="rId14"/>
    <p:sldId id="262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AF780-43C8-E54C-B4FE-074C402846D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ACEF3-F258-2E41-8579-66C64E27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7AF-0DBE-D248-9448-09EC4B1D4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F6ADF-C95A-D245-AB12-0B30AFD9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D6069-EE02-2144-AC14-E1EF315E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C151BD-762B-7C4C-A8D3-305ED1A74645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71A0-248E-D84A-A9B7-2124B25C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53D7-0F80-344F-A532-89F946D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8CB-B36D-D148-997D-0226396B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0E58-54FE-B64E-9D01-7603D737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96E5-573D-B34D-B29C-EBCF03DD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4E62AC-194C-794D-8009-24D166824038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EB97-36A4-2D49-855C-88DBEBC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DAC-BBD0-1F4A-BC6D-3B9A1738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9DD3-30A5-3746-B4D1-9D267DA74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ACD2-3503-DA41-B989-B9FB19ACE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FF5D-4D46-4043-BCB8-B44B015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3EEBCD-5C6E-5444-851F-54CBADE1823D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9D0C-668D-2043-B05A-7E9A104D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6D4-7940-894E-BC45-D626FBD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7E6D-7B6F-5944-B90D-D48A01D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46D-F1D9-0B41-AECC-B205374D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21AA-15F2-0549-BB40-3560BB67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4B377C-D463-D64A-B404-C1DEEEAEC2BD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77B3-12A4-824E-90A5-3C5212D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CD73-E2FA-D143-98B4-E884B384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BFA3-625E-C54F-9D91-0F9D0D09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FCC3-0063-E146-B771-105E451F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167A-79D9-2840-9C1A-076D40CA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C08FC9-D7B7-CF49-8B91-229D7E77F946}" type="datetime1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A040-F854-EF4E-A5AF-4095FEEF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A00-F59B-3140-884D-697309E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12CA-847E-AF44-8B0C-ACA3558A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773A-6266-EB4D-926E-68FE600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E0E34-B99D-7B47-8711-EC464D4F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C1C5-3DB7-2D4E-841B-211BA5E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125570-4ED3-2E4A-8575-BD7548935F47}" type="datetime1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79C4-B903-854D-9CC0-6FF48B33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FBE4-2031-374F-9BE0-8382BEB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D318-AEE1-1148-ACA1-A8DE7AF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1A10-5FB3-0A40-B438-1F6E736F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1B0F4-2159-2549-8593-889F9AA4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2DADF-1F97-D945-9B3E-59B75391E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B5915-43AD-704E-B6D6-644F200D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D1E-AD8D-514E-8730-96F43A9E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CA10A3-38D8-104E-916E-894255D06BD4}" type="datetime1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0623E-D607-0A4C-9FF6-AB319E36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9745E-1DA5-1C4D-BE81-270A920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C2BF-FC1C-674B-A14F-FA5A5D95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E8B-DBC7-3441-931A-F2CD9F43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B06EBE-6B1D-1347-AA4B-1B25CC108951}" type="datetime1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4B49-4C90-FA48-91D2-E0447042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1CE2-EB4C-FA47-B1B6-EE7F4AF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E4B9D-0950-F14E-9E0F-2BEE3F91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6082FD-FF78-8446-ABCF-757EEB95B728}" type="datetime1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50DA-A6A0-754D-A1A4-D0E05752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95C4-E83A-474C-8E48-A54A8EC4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FE9D-E8D6-8848-86A6-CB98DDB7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EC9C-4003-464A-9924-530A0FE5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6EC70-2796-534E-8AC8-1E0BCBDB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A859-C26F-A846-AABD-A5CADC0A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8590-D1DF-3347-944C-03C40E07DC97}" type="datetime1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62C3F-5F20-D945-81C2-D690DE07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47C-12C4-6C4A-9F9E-5BBE395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4F3E-8486-B446-BB3E-98C111E4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A1056-7748-3F4A-B1D0-CFA54FF37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35DD-06A1-6744-983D-139FECE3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7EA7-A4B2-1341-BAAF-4FFA579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6D2489-9F04-B946-95E2-61210FD83FC1}" type="datetime1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CB62-88DE-D342-ABA8-D2D425AD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A432-4C06-C042-8D5A-3B72026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658A0-DFB9-8643-AB14-BF5B15C35B81}"/>
              </a:ext>
            </a:extLst>
          </p:cNvPr>
          <p:cNvSpPr/>
          <p:nvPr userDrawn="1"/>
        </p:nvSpPr>
        <p:spPr>
          <a:xfrm>
            <a:off x="0" y="0"/>
            <a:ext cx="12192000" cy="1204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67938-08E0-3E43-8648-4CD3F29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5F0B-482D-CC4C-BE54-1B737E2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288"/>
            <a:ext cx="10515600" cy="475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251F-EB05-5A4B-A9F6-C067C06D9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9296-0B71-5245-AD25-DDC33F47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8501C5-C147-9B41-A2D1-6A16CBC0A5E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How to use our logo | Oklahoma State University">
            <a:extLst>
              <a:ext uri="{FF2B5EF4-FFF2-40B4-BE49-F238E27FC236}">
                <a16:creationId xmlns:a16="http://schemas.microsoft.com/office/drawing/2014/main" id="{82C06105-FE88-6847-89A8-C0C31EA37F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6282189"/>
            <a:ext cx="914400" cy="4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4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681-7184-B343-9367-78C8805B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Metropolis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F68E5-DBF9-9F4A-9157-015F1E0FD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Jindal K. Shah</a:t>
            </a:r>
          </a:p>
          <a:p>
            <a:r>
              <a:rPr lang="en-US" dirty="0"/>
              <a:t>Oklahoma State University</a:t>
            </a:r>
          </a:p>
          <a:p>
            <a:r>
              <a:rPr lang="en-US" dirty="0">
                <a:solidFill>
                  <a:schemeClr val="accent2"/>
                </a:solidFill>
              </a:rPr>
              <a:t>2022 </a:t>
            </a:r>
            <a:r>
              <a:rPr lang="en-US" dirty="0" err="1">
                <a:solidFill>
                  <a:schemeClr val="accent2"/>
                </a:solidFill>
              </a:rPr>
              <a:t>i-CoMSE</a:t>
            </a:r>
            <a:r>
              <a:rPr lang="en-US" dirty="0">
                <a:solidFill>
                  <a:schemeClr val="accent2"/>
                </a:solidFill>
              </a:rPr>
              <a:t> MD-MC Summer School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6EAA1-EADF-E5A8-C7B5-0E0EE0F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configurations in 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96B-B7EE-2061-B6E2-E5985C90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288"/>
            <a:ext cx="10515600" cy="30768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Thus, we need an algorithm that samples the phase space that makes important contribution to the integral – </a:t>
            </a:r>
            <a:r>
              <a:rPr lang="en-US" dirty="0">
                <a:solidFill>
                  <a:srgbClr val="C00000"/>
                </a:solidFill>
              </a:rPr>
              <a:t>importance sampling</a:t>
            </a:r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We will use </a:t>
            </a:r>
            <a:r>
              <a:rPr lang="en-US" b="1" dirty="0"/>
              <a:t>Metropolis Monte Carlo </a:t>
            </a:r>
            <a:r>
              <a:rPr lang="en-US" dirty="0"/>
              <a:t>algorithm for moving from one configuration of the system to another – Stochastic in 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565A1-EB4A-A5C9-F5BC-9BDEB1F7314F}"/>
              </a:ext>
            </a:extLst>
          </p:cNvPr>
          <p:cNvSpPr txBox="1"/>
          <p:nvPr/>
        </p:nvSpPr>
        <p:spPr>
          <a:xfrm>
            <a:off x="1071563" y="5829300"/>
            <a:ext cx="873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Metropolis, Rosenbluth, Rosenbluth, Teller &amp; Teller, J. Chem. Phys. </a:t>
            </a:r>
            <a:r>
              <a:rPr lang="en-US" b="1" i="1" dirty="0">
                <a:solidFill>
                  <a:srgbClr val="C00000"/>
                </a:solidFill>
              </a:rPr>
              <a:t>21</a:t>
            </a:r>
            <a:r>
              <a:rPr lang="en-US" i="1" dirty="0">
                <a:solidFill>
                  <a:srgbClr val="C00000"/>
                </a:solidFill>
              </a:rPr>
              <a:t>, 1087 (1953)</a:t>
            </a:r>
          </a:p>
        </p:txBody>
      </p:sp>
    </p:spTree>
    <p:extLst>
      <p:ext uri="{BB962C8B-B14F-4D97-AF65-F5344CB8AC3E}">
        <p14:creationId xmlns:p14="http://schemas.microsoft.com/office/powerpoint/2010/main" val="288912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EA1-B60A-0E94-11BA-8E2E061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96B-B7EE-2061-B6E2-E5985C90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be able to compute averages, we need to generate configurations in Monte Carlo simulations that satisfy underlying probability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4CDF-7611-D908-92E1-9BD0073E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1E3FF-4D73-F311-9060-56FB97B7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2959100"/>
            <a:ext cx="36576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72C58-D206-82A7-A577-98A0CE53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3879850"/>
            <a:ext cx="57785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C5435-86B2-8DF0-1D63-953CD074E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0" y="4786312"/>
            <a:ext cx="6096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0FA-C19E-58C7-7865-7EEBC378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4A6E-644F-288F-6D42-AAC81F74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Metropolis criterion is based on the concept of Markov Chain Monte Carlo, which satisfies the following two conditions:</a:t>
            </a:r>
          </a:p>
          <a:p>
            <a:endParaRPr lang="en-US" dirty="0"/>
          </a:p>
          <a:p>
            <a:pPr lvl="1"/>
            <a:r>
              <a:rPr lang="en-US" dirty="0"/>
              <a:t>The outcome of a trial (transition to a new configuration) depends only on the current state (configuration) of the system, i.e., the history of how the system arrived at the current state is unimportant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Given sufficient number of Monte Carlo trials, any state can be reached from any other state – </a:t>
            </a:r>
            <a:r>
              <a:rPr lang="en-US" i="1" dirty="0">
                <a:solidFill>
                  <a:srgbClr val="C00000"/>
                </a:solidFill>
              </a:rPr>
              <a:t>ergodic hypothesis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AC43-F48D-75ED-3AE0-1C82F993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396E-331C-6408-B2E3-56F4E2CC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A15C-D21B-14D4-FBE3-BA21FECA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derivation of the Metropolis criteria, we impose detailed balance such that the transition of the system from an old state </a:t>
            </a:r>
            <a:r>
              <a:rPr lang="en-US" i="1" dirty="0"/>
              <a:t>m </a:t>
            </a:r>
            <a:r>
              <a:rPr lang="en-US" dirty="0"/>
              <a:t>to a new state </a:t>
            </a:r>
            <a:r>
              <a:rPr lang="en-US" i="1" dirty="0"/>
              <a:t>n </a:t>
            </a:r>
            <a:r>
              <a:rPr lang="en-US" dirty="0"/>
              <a:t>is balanced by that from state </a:t>
            </a:r>
            <a:r>
              <a:rPr lang="en-US" i="1" dirty="0"/>
              <a:t>n </a:t>
            </a:r>
            <a:r>
              <a:rPr lang="en-US" dirty="0"/>
              <a:t>to </a:t>
            </a:r>
            <a:r>
              <a:rPr lang="en-US" i="1" dirty="0"/>
              <a:t>m.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The detailed balance guarantees that underlying probability distribution is obtained once the system reaches equilibrium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3868-1744-CED6-4862-D60CDFCF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74907C-2760-9762-CCAD-8EC2D0AA90FE}"/>
              </a:ext>
            </a:extLst>
          </p:cNvPr>
          <p:cNvCxnSpPr>
            <a:cxnSpLocks/>
          </p:cNvCxnSpPr>
          <p:nvPr/>
        </p:nvCxnSpPr>
        <p:spPr>
          <a:xfrm flipH="1" flipV="1">
            <a:off x="4797287" y="3604407"/>
            <a:ext cx="1113183" cy="5016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F83C1E-1B0A-9A7C-2B2D-B572E7D2949B}"/>
              </a:ext>
            </a:extLst>
          </p:cNvPr>
          <p:cNvSpPr txBox="1"/>
          <p:nvPr/>
        </p:nvSpPr>
        <p:spPr>
          <a:xfrm>
            <a:off x="4111679" y="4069401"/>
            <a:ext cx="272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Transition probabilities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878AE7-B110-D1D7-D8F2-84518C640FB2}"/>
              </a:ext>
            </a:extLst>
          </p:cNvPr>
          <p:cNvCxnSpPr>
            <a:cxnSpLocks/>
          </p:cNvCxnSpPr>
          <p:nvPr/>
        </p:nvCxnSpPr>
        <p:spPr>
          <a:xfrm flipV="1">
            <a:off x="5910470" y="3604407"/>
            <a:ext cx="1099930" cy="5016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06BC46-16FE-8234-D59F-9651C3354FDF}"/>
              </a:ext>
            </a:extLst>
          </p:cNvPr>
          <p:cNvCxnSpPr>
            <a:cxnSpLocks/>
          </p:cNvCxnSpPr>
          <p:nvPr/>
        </p:nvCxnSpPr>
        <p:spPr>
          <a:xfrm flipH="1" flipV="1">
            <a:off x="5897217" y="3626156"/>
            <a:ext cx="1113183" cy="501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C2168-7A9A-D8CA-21D6-500A35277BBC}"/>
              </a:ext>
            </a:extLst>
          </p:cNvPr>
          <p:cNvCxnSpPr>
            <a:cxnSpLocks/>
          </p:cNvCxnSpPr>
          <p:nvPr/>
        </p:nvCxnSpPr>
        <p:spPr>
          <a:xfrm flipV="1">
            <a:off x="7010400" y="3582658"/>
            <a:ext cx="1600200" cy="545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CB100-CA08-D147-3DBA-39FD96CA10F2}"/>
              </a:ext>
            </a:extLst>
          </p:cNvPr>
          <p:cNvSpPr txBox="1"/>
          <p:nvPr/>
        </p:nvSpPr>
        <p:spPr>
          <a:xfrm>
            <a:off x="6835566" y="413042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Probabilities of configurations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505F0-470E-2D85-7000-4A7AEFB4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080279"/>
            <a:ext cx="5791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396E-331C-6408-B2E3-56F4E2CC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BA15C-D21B-14D4-FBE3-BA21FECA2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288"/>
                <a:ext cx="10515600" cy="50040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transition probability can be expressed as follows</a:t>
                </a:r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Therefore, the detailed balance can be written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acc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acc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acc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BA15C-D21B-14D4-FBE3-BA21FECA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288"/>
                <a:ext cx="10515600" cy="5004062"/>
              </a:xfrm>
              <a:blipFill>
                <a:blip r:embed="rId2"/>
                <a:stretch>
                  <a:fillRect l="-1086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3868-1744-CED6-4862-D60CDFCF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74907C-2760-9762-CCAD-8EC2D0AA90FE}"/>
              </a:ext>
            </a:extLst>
          </p:cNvPr>
          <p:cNvCxnSpPr>
            <a:cxnSpLocks/>
          </p:cNvCxnSpPr>
          <p:nvPr/>
        </p:nvCxnSpPr>
        <p:spPr>
          <a:xfrm flipV="1">
            <a:off x="5910470" y="2713671"/>
            <a:ext cx="0" cy="10156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F83C1E-1B0A-9A7C-2B2D-B572E7D2949B}"/>
              </a:ext>
            </a:extLst>
          </p:cNvPr>
          <p:cNvSpPr txBox="1"/>
          <p:nvPr/>
        </p:nvSpPr>
        <p:spPr>
          <a:xfrm>
            <a:off x="4165913" y="37684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Attempt probability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06BC46-16FE-8234-D59F-9651C3354FDF}"/>
              </a:ext>
            </a:extLst>
          </p:cNvPr>
          <p:cNvCxnSpPr>
            <a:cxnSpLocks/>
          </p:cNvCxnSpPr>
          <p:nvPr/>
        </p:nvCxnSpPr>
        <p:spPr>
          <a:xfrm flipV="1">
            <a:off x="7497417" y="2751807"/>
            <a:ext cx="0" cy="977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DCB100-CA08-D147-3DBA-39FD96CA10F2}"/>
              </a:ext>
            </a:extLst>
          </p:cNvPr>
          <p:cNvSpPr txBox="1"/>
          <p:nvPr/>
        </p:nvSpPr>
        <p:spPr>
          <a:xfrm>
            <a:off x="6757384" y="379061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Acceptance probability</a:t>
            </a:r>
          </a:p>
        </p:txBody>
      </p:sp>
    </p:spTree>
    <p:extLst>
      <p:ext uri="{BB962C8B-B14F-4D97-AF65-F5344CB8AC3E}">
        <p14:creationId xmlns:p14="http://schemas.microsoft.com/office/powerpoint/2010/main" val="36295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318-6D28-4744-C4C2-45CA488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266C-1959-2527-4378-A04230B3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attempt probabilities are usually symmetric</a:t>
            </a:r>
          </a:p>
          <a:p>
            <a:endParaRPr lang="en-US" dirty="0"/>
          </a:p>
          <a:p>
            <a:r>
              <a:rPr lang="en-US" dirty="0"/>
              <a:t>Therefore, the ratio of acceptance probabilities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Metropolis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50E5D-C958-639D-E515-F0848AE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D0A31-A6B2-B843-68AB-A4CEB609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0" y="4726043"/>
            <a:ext cx="6565900" cy="138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1E1B56-95E1-6DC1-5D35-C8123118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3054350"/>
            <a:ext cx="3683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318-6D28-4744-C4C2-45CA488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F266C-1959-2527-4378-A04230B3F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If the ratio of the probabilities is greater than 1, the proposed move is always accepted, otherwise, the probability of accepting the move is the ratio of the probabilities.</a:t>
                </a:r>
              </a:p>
              <a:p>
                <a:endParaRPr lang="en-US" dirty="0"/>
              </a:p>
              <a:p>
                <a:pPr algn="just"/>
                <a:r>
                  <a:rPr lang="en-US" dirty="0"/>
                  <a:t>For the latter case, generate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b="0" dirty="0"/>
                  <a:t> between [0,1]. If the random number is less than the ratio of probabilities, accept else reject the move and stay in the same configuration.</a:t>
                </a:r>
              </a:p>
              <a:p>
                <a:endParaRPr lang="en-US" dirty="0"/>
              </a:p>
              <a:p>
                <a:pPr algn="just"/>
                <a:r>
                  <a:rPr lang="en-US" dirty="0"/>
                  <a:t>The possibility of staying in a configuration is unique to Monte Carlo simulations.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F266C-1959-2527-4378-A04230B3F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3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50E5D-C958-639D-E515-F0848AE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2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E17-7C4B-8D1E-A88D-2B071C1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FD7-F755-64DD-116C-3A9407D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One of the primary goals of any molecular simulation techniques is to compute thermophysical and phase-equilibria properties.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From MD simulations, we take the time average of instantaneous properties, while in Monte Carlo method, we will want to compute ensemble-averaged properties, e.g. the average configurational energy &lt;</a:t>
            </a:r>
            <a:r>
              <a:rPr lang="en-US" i="1" dirty="0"/>
              <a:t>E&gt; </a:t>
            </a:r>
            <a:r>
              <a:rPr lang="en-US" dirty="0"/>
              <a:t>is computed as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3C8-D0CC-44F9-C842-84F6822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FE06BD-6E0C-DB90-CB14-29B086AC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5116522"/>
            <a:ext cx="683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E17-7C4B-8D1E-A88D-2B071C1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FD7-F755-64DD-116C-3A9407D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One way to do this is to calculate each of the integrals separately using a quadrature or Simpson’s rule.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What is the challenge?</a:t>
            </a:r>
          </a:p>
          <a:p>
            <a:pPr lvl="1" algn="just"/>
            <a:r>
              <a:rPr lang="en-US" dirty="0"/>
              <a:t>The two integrals are of dimensions 3N where N is the number of particles. </a:t>
            </a:r>
          </a:p>
          <a:p>
            <a:pPr lvl="1" algn="just"/>
            <a:r>
              <a:rPr lang="en-US" dirty="0"/>
              <a:t>For a 100-particle system, with 10 points along each of the dimensions, we need to evaluate 10</a:t>
            </a:r>
            <a:r>
              <a:rPr lang="en-US" baseline="30000" dirty="0"/>
              <a:t>3*100</a:t>
            </a:r>
            <a:r>
              <a:rPr lang="en-US" dirty="0"/>
              <a:t> = 10</a:t>
            </a:r>
            <a:r>
              <a:rPr lang="en-US" baseline="30000" dirty="0"/>
              <a:t>300 </a:t>
            </a:r>
            <a:r>
              <a:rPr lang="en-US" dirty="0"/>
              <a:t>evaluations!</a:t>
            </a:r>
          </a:p>
          <a:p>
            <a:pPr marL="457200" lvl="1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3C8-D0CC-44F9-C842-84F6822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AF794-2348-EBD4-5395-7DAF9176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601015"/>
            <a:ext cx="7023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E17-7C4B-8D1E-A88D-2B071C1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FD7-F755-64DD-116C-3A9407D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Monte Carlo integration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3C8-D0CC-44F9-C842-84F6822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A577F-FB06-C7AB-81E1-FF6B2C27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7" y="1912156"/>
            <a:ext cx="2091864" cy="8276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74CDDC-8B34-D363-051D-90FA80B7FF99}"/>
              </a:ext>
            </a:extLst>
          </p:cNvPr>
          <p:cNvCxnSpPr/>
          <p:nvPr/>
        </p:nvCxnSpPr>
        <p:spPr>
          <a:xfrm>
            <a:off x="5525407" y="1775971"/>
            <a:ext cx="0" cy="187234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0DBB9-73B7-799C-12D6-9A786BA1AFDD}"/>
              </a:ext>
            </a:extLst>
          </p:cNvPr>
          <p:cNvCxnSpPr>
            <a:cxnSpLocks/>
          </p:cNvCxnSpPr>
          <p:nvPr/>
        </p:nvCxnSpPr>
        <p:spPr>
          <a:xfrm flipH="1">
            <a:off x="5525407" y="3659200"/>
            <a:ext cx="3461657" cy="108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B6476BA-4F2B-D558-2C6F-029B8BE92003}"/>
              </a:ext>
            </a:extLst>
          </p:cNvPr>
          <p:cNvCxnSpPr>
            <a:cxnSpLocks/>
          </p:cNvCxnSpPr>
          <p:nvPr/>
        </p:nvCxnSpPr>
        <p:spPr>
          <a:xfrm>
            <a:off x="5645150" y="2155798"/>
            <a:ext cx="2275114" cy="830568"/>
          </a:xfrm>
          <a:prstGeom prst="curvedConnector3">
            <a:avLst>
              <a:gd name="adj1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7402EF-F899-2075-C976-37EF646E46BA}"/>
              </a:ext>
            </a:extLst>
          </p:cNvPr>
          <p:cNvCxnSpPr>
            <a:cxnSpLocks/>
          </p:cNvCxnSpPr>
          <p:nvPr/>
        </p:nvCxnSpPr>
        <p:spPr>
          <a:xfrm>
            <a:off x="5721350" y="2155798"/>
            <a:ext cx="0" cy="149251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748F7B-2BB8-5362-8181-1FFE144CAE21}"/>
              </a:ext>
            </a:extLst>
          </p:cNvPr>
          <p:cNvCxnSpPr>
            <a:cxnSpLocks/>
          </p:cNvCxnSpPr>
          <p:nvPr/>
        </p:nvCxnSpPr>
        <p:spPr>
          <a:xfrm>
            <a:off x="7909378" y="2986366"/>
            <a:ext cx="0" cy="6837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B7B210B-884A-D67B-291D-8D231B1B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" y="2986366"/>
            <a:ext cx="2402106" cy="7245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0B96E8-8D28-368A-C893-07C9992106F5}"/>
              </a:ext>
            </a:extLst>
          </p:cNvPr>
          <p:cNvSpPr txBox="1"/>
          <p:nvPr/>
        </p:nvSpPr>
        <p:spPr>
          <a:xfrm>
            <a:off x="5564897" y="376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B9891-5763-1A2E-0D44-42BFF801B0D5}"/>
              </a:ext>
            </a:extLst>
          </p:cNvPr>
          <p:cNvSpPr txBox="1"/>
          <p:nvPr/>
        </p:nvSpPr>
        <p:spPr>
          <a:xfrm>
            <a:off x="7712105" y="3731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6A3291-38D0-18C3-0385-B9EF21CF0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55" y="3987458"/>
            <a:ext cx="2266043" cy="34362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C89ACD-79F7-2FB9-B68E-9870BDD1A4CB}"/>
              </a:ext>
            </a:extLst>
          </p:cNvPr>
          <p:cNvCxnSpPr>
            <a:cxnSpLocks/>
          </p:cNvCxnSpPr>
          <p:nvPr/>
        </p:nvCxnSpPr>
        <p:spPr>
          <a:xfrm flipH="1" flipV="1">
            <a:off x="2345417" y="3186026"/>
            <a:ext cx="1520826" cy="7032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25D9AF-7D1F-EC37-1610-810E1C2C1B07}"/>
              </a:ext>
            </a:extLst>
          </p:cNvPr>
          <p:cNvSpPr txBox="1"/>
          <p:nvPr/>
        </p:nvSpPr>
        <p:spPr>
          <a:xfrm>
            <a:off x="3104243" y="394027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Any probability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8ED8E8-B3B4-C584-DB61-3F442B359DA7}"/>
              </a:ext>
            </a:extLst>
          </p:cNvPr>
          <p:cNvSpPr txBox="1"/>
          <p:nvPr/>
        </p:nvSpPr>
        <p:spPr>
          <a:xfrm>
            <a:off x="794956" y="4495028"/>
            <a:ext cx="460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Let’s choose uniform probability distribution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44EF021-AE38-3B46-C0C4-49BA2F55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56" y="5819816"/>
            <a:ext cx="2791279" cy="3796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6E7909-9A32-5D01-5F57-1EC22ECEF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076" y="4818193"/>
            <a:ext cx="1871898" cy="6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E17-7C4B-8D1E-A88D-2B071C1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5FD7-F755-64DD-116C-3A9407D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Sample </a:t>
            </a:r>
            <a:r>
              <a:rPr lang="en-US" i="1" dirty="0"/>
              <a:t>x</a:t>
            </a:r>
            <a:r>
              <a:rPr lang="en-US" dirty="0"/>
              <a:t> uniformly between [a, b]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Let’s run an example to evaluate area under a curve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3C8-D0CC-44F9-C842-84F6822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5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D3C4C99-A989-ADB1-6678-CFA6E61D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67" y="2990719"/>
            <a:ext cx="39878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E4904-0E1F-5B77-8C58-6F9A1FB1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167" y="2056976"/>
            <a:ext cx="3479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E17-7C4B-8D1E-A88D-2B071C1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05FD7-F755-64DD-116C-3A9407D29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Monte Carlo integration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457200" lvl="1" indent="0" algn="just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05FD7-F755-64DD-116C-3A9407D29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3C8-D0CC-44F9-C842-84F6822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BA6B01-EE2F-8479-D0F6-C8AF801AEB4D}"/>
              </a:ext>
            </a:extLst>
          </p:cNvPr>
          <p:cNvGrpSpPr/>
          <p:nvPr/>
        </p:nvGrpSpPr>
        <p:grpSpPr>
          <a:xfrm>
            <a:off x="1099457" y="2057398"/>
            <a:ext cx="3657600" cy="3657600"/>
            <a:chOff x="3635829" y="2275113"/>
            <a:chExt cx="3657600" cy="3657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80E995-6659-04DD-A9DE-552AF5E45624}"/>
                </a:ext>
              </a:extLst>
            </p:cNvPr>
            <p:cNvSpPr/>
            <p:nvPr/>
          </p:nvSpPr>
          <p:spPr>
            <a:xfrm>
              <a:off x="3635829" y="2275113"/>
              <a:ext cx="3657600" cy="3657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CA1D5A-2E92-80F3-19EA-1BC4E30E18CE}"/>
                </a:ext>
              </a:extLst>
            </p:cNvPr>
            <p:cNvSpPr/>
            <p:nvPr/>
          </p:nvSpPr>
          <p:spPr>
            <a:xfrm>
              <a:off x="3635829" y="2275113"/>
              <a:ext cx="3657600" cy="3657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1012681-23B7-EFD1-E304-6191E393DE32}"/>
              </a:ext>
            </a:extLst>
          </p:cNvPr>
          <p:cNvSpPr/>
          <p:nvPr/>
        </p:nvSpPr>
        <p:spPr>
          <a:xfrm>
            <a:off x="2481943" y="3429000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5016B-E0B4-9C6A-5884-1A7A4074C8CC}"/>
              </a:ext>
            </a:extLst>
          </p:cNvPr>
          <p:cNvSpPr/>
          <p:nvPr/>
        </p:nvSpPr>
        <p:spPr>
          <a:xfrm>
            <a:off x="3701143" y="2688771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35892B-4857-E9C1-7C79-7B687E8B8422}"/>
              </a:ext>
            </a:extLst>
          </p:cNvPr>
          <p:cNvSpPr/>
          <p:nvPr/>
        </p:nvSpPr>
        <p:spPr>
          <a:xfrm>
            <a:off x="1973580" y="4800600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BBE61B-389D-21DD-D1DF-E7D91ED9DD2D}"/>
              </a:ext>
            </a:extLst>
          </p:cNvPr>
          <p:cNvSpPr/>
          <p:nvPr/>
        </p:nvSpPr>
        <p:spPr>
          <a:xfrm>
            <a:off x="1186543" y="2383972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B7CE33-2FA8-BA74-14B6-DF8212314BEC}"/>
              </a:ext>
            </a:extLst>
          </p:cNvPr>
          <p:cNvSpPr/>
          <p:nvPr/>
        </p:nvSpPr>
        <p:spPr>
          <a:xfrm>
            <a:off x="4369526" y="2475412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7B4EB9-4D4A-06E3-D4B5-302587401177}"/>
              </a:ext>
            </a:extLst>
          </p:cNvPr>
          <p:cNvSpPr/>
          <p:nvPr/>
        </p:nvSpPr>
        <p:spPr>
          <a:xfrm>
            <a:off x="3823063" y="3779781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181EA2-4C1A-4095-10C0-40B634293CAC}"/>
              </a:ext>
            </a:extLst>
          </p:cNvPr>
          <p:cNvSpPr/>
          <p:nvPr/>
        </p:nvSpPr>
        <p:spPr>
          <a:xfrm>
            <a:off x="3132909" y="4709160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D5D621-4975-6585-55CC-A828A480B4B6}"/>
              </a:ext>
            </a:extLst>
          </p:cNvPr>
          <p:cNvSpPr/>
          <p:nvPr/>
        </p:nvSpPr>
        <p:spPr>
          <a:xfrm>
            <a:off x="1186543" y="5338072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341C9A-F2B4-4933-45C9-7C3545B7EE78}"/>
              </a:ext>
            </a:extLst>
          </p:cNvPr>
          <p:cNvSpPr/>
          <p:nvPr/>
        </p:nvSpPr>
        <p:spPr>
          <a:xfrm>
            <a:off x="3701143" y="4648200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8E600A-1B6A-470A-262F-5C4D7646E599}"/>
              </a:ext>
            </a:extLst>
          </p:cNvPr>
          <p:cNvSpPr/>
          <p:nvPr/>
        </p:nvSpPr>
        <p:spPr>
          <a:xfrm>
            <a:off x="4097383" y="5497003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92AB71-2BBC-5128-2F3A-FFC5D16EC6A4}"/>
              </a:ext>
            </a:extLst>
          </p:cNvPr>
          <p:cNvSpPr/>
          <p:nvPr/>
        </p:nvSpPr>
        <p:spPr>
          <a:xfrm>
            <a:off x="1790700" y="3618671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CB10AE-03C9-9182-DF71-7BDDC7FA0EC9}"/>
              </a:ext>
            </a:extLst>
          </p:cNvPr>
          <p:cNvSpPr/>
          <p:nvPr/>
        </p:nvSpPr>
        <p:spPr>
          <a:xfrm>
            <a:off x="2735580" y="2780211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7D10CC-CECE-59B3-FFDF-004CB3DB8EBE}"/>
              </a:ext>
            </a:extLst>
          </p:cNvPr>
          <p:cNvSpPr/>
          <p:nvPr/>
        </p:nvSpPr>
        <p:spPr>
          <a:xfrm>
            <a:off x="2980509" y="3875575"/>
            <a:ext cx="182880" cy="18288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459C6C-21D6-D63E-07DC-567693C8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6041"/>
            <a:ext cx="3835400" cy="1054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78C00C-72C6-32DD-1840-0B5328035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091" y="4053556"/>
            <a:ext cx="2311400" cy="10287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B119C4-E99C-5E43-D3EB-1CCDB22C3F42}"/>
              </a:ext>
            </a:extLst>
          </p:cNvPr>
          <p:cNvCxnSpPr/>
          <p:nvPr/>
        </p:nvCxnSpPr>
        <p:spPr>
          <a:xfrm>
            <a:off x="5072063" y="2057398"/>
            <a:ext cx="0" cy="36576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C88D48-5827-669F-6F06-267779C60BDB}"/>
              </a:ext>
            </a:extLst>
          </p:cNvPr>
          <p:cNvCxnSpPr>
            <a:cxnSpLocks/>
          </p:cNvCxnSpPr>
          <p:nvPr/>
        </p:nvCxnSpPr>
        <p:spPr>
          <a:xfrm flipH="1">
            <a:off x="1099457" y="5981698"/>
            <a:ext cx="365760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F04EFF-90D8-924A-A644-82A91DE85FC1}"/>
              </a:ext>
            </a:extLst>
          </p:cNvPr>
          <p:cNvSpPr txBox="1"/>
          <p:nvPr/>
        </p:nvSpPr>
        <p:spPr>
          <a:xfrm>
            <a:off x="5214938" y="37797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DC414-B375-68F9-37DD-0EB3183D4B96}"/>
              </a:ext>
            </a:extLst>
          </p:cNvPr>
          <p:cNvSpPr txBox="1"/>
          <p:nvPr/>
        </p:nvSpPr>
        <p:spPr>
          <a:xfrm>
            <a:off x="2732698" y="6059027"/>
            <a:ext cx="3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465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3E17-7C4B-8D1E-A88D-2B071C1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05FD7-F755-64DD-116C-3A9407D29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One of the primary goals of any molecular simulation techniques is to compute thermophysical and phase-equilibria properties.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From MD simulations, we take the time average of instantaneous properties, while in Monte Carlo method, we will want to compute ensemble-averaged properties, e.g. the average internal energy &lt;</a:t>
                </a:r>
                <a:r>
                  <a:rPr lang="en-US" i="1" dirty="0"/>
                  <a:t>E&gt; </a:t>
                </a:r>
                <a:r>
                  <a:rPr lang="en-US" dirty="0"/>
                  <a:t>is computed as 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505FD7-F755-64DD-116C-3A9407D29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33" r="-1086" b="-3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C3C8-D0CC-44F9-C842-84F6822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7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E5E796-59DA-C45D-5D64-9317BFF19383}"/>
              </a:ext>
            </a:extLst>
          </p:cNvPr>
          <p:cNvCxnSpPr/>
          <p:nvPr/>
        </p:nvCxnSpPr>
        <p:spPr>
          <a:xfrm flipV="1">
            <a:off x="4690334" y="5723068"/>
            <a:ext cx="1699708" cy="7698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95C370-FDC9-50B5-34F7-0EB357EAE86E}"/>
              </a:ext>
            </a:extLst>
          </p:cNvPr>
          <p:cNvSpPr txBox="1"/>
          <p:nvPr/>
        </p:nvSpPr>
        <p:spPr>
          <a:xfrm>
            <a:off x="4499429" y="649287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7EE88-B4E9-CA53-95AC-C37C64046E41}"/>
              </a:ext>
            </a:extLst>
          </p:cNvPr>
          <p:cNvSpPr txBox="1"/>
          <p:nvPr/>
        </p:nvSpPr>
        <p:spPr>
          <a:xfrm>
            <a:off x="9398000" y="4816474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Probability density of the</a:t>
            </a:r>
          </a:p>
          <a:p>
            <a:r>
              <a:rPr lang="en-US" dirty="0">
                <a:solidFill>
                  <a:schemeClr val="accent2"/>
                </a:solidFill>
              </a:rPr>
              <a:t>Configuration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D34F57-4D0A-9AC1-5428-EFDFBCECF13F}"/>
              </a:ext>
            </a:extLst>
          </p:cNvPr>
          <p:cNvCxnSpPr>
            <a:stCxn id="13" idx="1"/>
          </p:cNvCxnSpPr>
          <p:nvPr/>
        </p:nvCxnSpPr>
        <p:spPr>
          <a:xfrm flipH="1">
            <a:off x="7358743" y="5139640"/>
            <a:ext cx="2039257" cy="2016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E25E-93A1-3CD0-04CA-15E3CD5A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1194143" cy="710640"/>
          </a:xfrm>
        </p:spPr>
        <p:txBody>
          <a:bodyPr>
            <a:normAutofit/>
          </a:bodyPr>
          <a:lstStyle/>
          <a:p>
            <a:r>
              <a:rPr lang="en-US" dirty="0"/>
              <a:t>MC Integration for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F8E8-52B9-43A1-945C-8B5B0E82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 to calculate the average energy of a system in the canonical (constant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) ensemble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were to use Monte Carlo integration to compute the integrals, it would be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99FA-A5CF-AA4F-0122-3C4437F1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9591F-05D6-452F-0CFA-1F19B3C8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15" y="2493229"/>
            <a:ext cx="6832600" cy="116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4D866E-69AF-E69C-67A9-5C13ADCB8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06" y="4600752"/>
            <a:ext cx="7023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E25E-93A1-3CD0-04CA-15E3CD5A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1194143" cy="710640"/>
          </a:xfrm>
        </p:spPr>
        <p:txBody>
          <a:bodyPr>
            <a:normAutofit/>
          </a:bodyPr>
          <a:lstStyle/>
          <a:p>
            <a:r>
              <a:rPr lang="en-US" dirty="0"/>
              <a:t>Possible Monte Carlo </a:t>
            </a:r>
            <a:r>
              <a:rPr lang="en-US" dirty="0" err="1"/>
              <a:t>Alogrithm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F8E8-52B9-43A1-945C-8B5B0E82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we might to approximate the integrals is through random sampling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Randomly generate positions of N particles in the system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Compute energy </a:t>
            </a:r>
            <a:r>
              <a:rPr lang="en-US" i="1" dirty="0"/>
              <a:t>E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Calculate the numerator and denominator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Repeat steps a-c until the convergence</a:t>
            </a:r>
          </a:p>
          <a:p>
            <a:r>
              <a:rPr lang="en-US" dirty="0"/>
              <a:t>The challenge is that, for an overwhelmingly large number of trials, two particles will overlap leading to the large positive energy with negligible Boltzmann weight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Poor convergence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99FA-A5CF-AA4F-0122-3C4437F1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01C5-C147-9B41-A2D1-6A16CBC0A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00B0F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" id="{C3188F46-FB0B-A241-BE69-BE5F3257ECF2}" vid="{2C18FDC9-CCD2-FB46-AAC6-044019C5A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</TotalTime>
  <Words>793</Words>
  <Application>Microsoft Macintosh PowerPoint</Application>
  <PresentationFormat>Widescreen</PresentationFormat>
  <Paragraphs>137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Office Theme</vt:lpstr>
      <vt:lpstr>Metropolis Monte Carlo</vt:lpstr>
      <vt:lpstr>Averaging Properties</vt:lpstr>
      <vt:lpstr>Averaging Properties</vt:lpstr>
      <vt:lpstr>Is there another way?</vt:lpstr>
      <vt:lpstr>Monte Carlo Integration</vt:lpstr>
      <vt:lpstr>Canonical Example</vt:lpstr>
      <vt:lpstr>Averaging Properties</vt:lpstr>
      <vt:lpstr>MC Integration for Averaging</vt:lpstr>
      <vt:lpstr>Possible Monte Carlo Alogrithm</vt:lpstr>
      <vt:lpstr>Generating configurations in MC</vt:lpstr>
      <vt:lpstr>Ensemble Probability Distributions</vt:lpstr>
      <vt:lpstr>Markov Chain Monte Carlo</vt:lpstr>
      <vt:lpstr>Detailed Balance</vt:lpstr>
      <vt:lpstr>Detailed Balance Contd.</vt:lpstr>
      <vt:lpstr>Metropolis Criteria</vt:lpstr>
      <vt:lpstr>Metropolis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Metropolis Monte Carlo</dc:title>
  <dc:creator>Shah, Jindal</dc:creator>
  <cp:lastModifiedBy>Shah, Jindal</cp:lastModifiedBy>
  <cp:revision>39</cp:revision>
  <dcterms:created xsi:type="dcterms:W3CDTF">2022-07-05T18:06:37Z</dcterms:created>
  <dcterms:modified xsi:type="dcterms:W3CDTF">2022-07-13T21:19:04Z</dcterms:modified>
</cp:coreProperties>
</file>