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8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08"/>
  </p:normalViewPr>
  <p:slideViewPr>
    <p:cSldViewPr snapToGrid="0" snapToObjects="1">
      <p:cViewPr varScale="1">
        <p:scale>
          <a:sx n="88" d="100"/>
          <a:sy n="88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F780-43C8-E54C-B4FE-074C402846D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ACEF3-F258-2E41-8579-66C64E27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7AF-0DBE-D248-9448-09EC4B1D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6ADF-C95A-D245-AB12-0B30AFD9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069-EE02-2144-AC14-E1EF315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151BD-762B-7C4C-A8D3-305ED1A74645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71A0-248E-D84A-A9B7-2124B25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53D7-0F80-344F-A532-89F946D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8CB-B36D-D148-997D-0226396B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E58-54FE-B64E-9D01-7603D737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96E5-573D-B34D-B29C-EBCF03D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4E62AC-194C-794D-8009-24D166824038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EB97-36A4-2D49-855C-88DBEBC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DAC-BBD0-1F4A-BC6D-3B9A173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9DD3-30A5-3746-B4D1-9D267DA7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ACD2-3503-DA41-B989-B9FB19AC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F5D-4D46-4043-BCB8-B44B015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EEBCD-5C6E-5444-851F-54CBADE1823D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9D0C-668D-2043-B05A-7E9A104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6D4-7940-894E-BC45-D626FBD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7E6D-7B6F-5944-B90D-D48A01D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46D-F1D9-0B41-AECC-B205374D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1AA-15F2-0549-BB40-3560BB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4B377C-D463-D64A-B404-C1DEEEAEC2BD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77B3-12A4-824E-90A5-3C5212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CD73-E2FA-D143-98B4-E884B384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FA3-625E-C54F-9D91-0F9D0D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CC3-0063-E146-B771-105E45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67A-79D9-2840-9C1A-076D40C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08FC9-D7B7-CF49-8B91-229D7E77F946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040-F854-EF4E-A5AF-4095FEE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A00-F59B-3140-884D-697309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2CA-847E-AF44-8B0C-ACA3558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73A-6266-EB4D-926E-68FE600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0E34-B99D-7B47-8711-EC464D4F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1C5-3DB7-2D4E-841B-211BA5E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125570-4ED3-2E4A-8575-BD7548935F47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79C4-B903-854D-9CC0-6FF48B3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FBE4-2031-374F-9BE0-8382BEB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318-AEE1-1148-ACA1-A8DE7AF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1A10-5FB3-0A40-B438-1F6E736F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B0F4-2159-2549-8593-889F9AA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DADF-1F97-D945-9B3E-59B75391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B5915-43AD-704E-B6D6-644F200D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D1E-AD8D-514E-8730-96F43A9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A10A3-38D8-104E-916E-894255D06BD4}" type="datetime1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23E-D607-0A4C-9FF6-AB319E36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745E-1DA5-1C4D-BE81-270A920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2BF-FC1C-674B-A14F-FA5A5D9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E8B-DBC7-3441-931A-F2CD9F43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06EBE-6B1D-1347-AA4B-1B25CC108951}" type="datetime1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4B49-4C90-FA48-91D2-E044704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1CE2-EB4C-FA47-B1B6-EE7F4AF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4B9D-0950-F14E-9E0F-2BEE3F9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082FD-FF78-8446-ABCF-757EEB95B728}" type="datetime1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50DA-A6A0-754D-A1A4-D0E0575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95C4-E83A-474C-8E48-A54A8EC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E9D-E8D6-8848-86A6-CB98DDB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C9C-4003-464A-9924-530A0FE5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EC70-2796-534E-8AC8-1E0BCBDB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A859-C26F-A846-AABD-A5CADC0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8590-D1DF-3347-944C-03C40E07DC97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2C3F-5F20-D945-81C2-D690DE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47C-12C4-6C4A-9F9E-5BBE395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F3E-8486-B446-BB3E-98C111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A1056-7748-3F4A-B1D0-CFA54FF3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35DD-06A1-6744-983D-139FECE3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7EA7-A4B2-1341-BAAF-4FFA579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6D2489-9F04-B946-95E2-61210FD83FC1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CB62-88DE-D342-ABA8-D2D425A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432-4C06-C042-8D5A-3B72026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658A0-DFB9-8643-AB14-BF5B15C35B81}"/>
              </a:ext>
            </a:extLst>
          </p:cNvPr>
          <p:cNvSpPr/>
          <p:nvPr userDrawn="1"/>
        </p:nvSpPr>
        <p:spPr>
          <a:xfrm>
            <a:off x="0" y="0"/>
            <a:ext cx="12192000" cy="1204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67938-08E0-3E43-8648-4CD3F29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5F0B-482D-CC4C-BE54-1B737E2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288"/>
            <a:ext cx="10515600" cy="475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51F-EB05-5A4B-A9F6-C067C06D9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9296-0B71-5245-AD25-DDC33F47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501C5-C147-9B41-A2D1-6A16CBC0A5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ow to use our logo | Oklahoma State University">
            <a:extLst>
              <a:ext uri="{FF2B5EF4-FFF2-40B4-BE49-F238E27FC236}">
                <a16:creationId xmlns:a16="http://schemas.microsoft.com/office/drawing/2014/main" id="{82C06105-FE88-6847-89A8-C0C31EA37F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282189"/>
            <a:ext cx="914400" cy="4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681-7184-B343-9367-78C8805B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Translation and Rotation Moves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68E5-DBF9-9F4A-9157-015F1E0FD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Jindal K. Shah</a:t>
            </a:r>
          </a:p>
          <a:p>
            <a:r>
              <a:rPr lang="en-US" dirty="0"/>
              <a:t>Oklahoma State University</a:t>
            </a:r>
          </a:p>
          <a:p>
            <a:r>
              <a:rPr lang="en-US" dirty="0">
                <a:solidFill>
                  <a:schemeClr val="accent2"/>
                </a:solidFill>
              </a:rPr>
              <a:t>2022 </a:t>
            </a:r>
            <a:r>
              <a:rPr lang="en-US" dirty="0" err="1">
                <a:solidFill>
                  <a:schemeClr val="accent2"/>
                </a:solidFill>
              </a:rPr>
              <a:t>i-CoMSE</a:t>
            </a:r>
            <a:r>
              <a:rPr lang="en-US" dirty="0">
                <a:solidFill>
                  <a:schemeClr val="accent2"/>
                </a:solidFill>
              </a:rPr>
              <a:t> MD-MC Summer School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6EAA1-EADF-E5A8-C7B5-0E0EE0F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68EA1-B60A-0E94-11BA-8E2E0619A2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Reverse Attempt Probability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br>
                  <a:rPr lang="en-US" b="1" dirty="0"/>
                </a:br>
                <a:br>
                  <a:rPr lang="en-US" b="1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68EA1-B60A-0E94-11BA-8E2E0619A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9298" b="-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188E1-56BA-CC54-AFCC-D9325F11DDEF}"/>
              </a:ext>
            </a:extLst>
          </p:cNvPr>
          <p:cNvGrpSpPr/>
          <p:nvPr/>
        </p:nvGrpSpPr>
        <p:grpSpPr>
          <a:xfrm>
            <a:off x="1313463" y="2519990"/>
            <a:ext cx="9565074" cy="2458410"/>
            <a:chOff x="1313463" y="2519990"/>
            <a:chExt cx="9565074" cy="2458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81338C-B3C7-DEC4-BAC8-88EB3CEB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463" y="2519990"/>
              <a:ext cx="9565074" cy="24584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A45660-17E2-6AE2-E8B6-3DA5852BF6A7}"/>
                </a:ext>
              </a:extLst>
            </p:cNvPr>
            <p:cNvSpPr/>
            <p:nvPr/>
          </p:nvSpPr>
          <p:spPr>
            <a:xfrm>
              <a:off x="2917371" y="2699657"/>
              <a:ext cx="1045029" cy="104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91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around 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15B0F-CE5A-EB33-6F09-9A2D8C44293A}"/>
              </a:ext>
            </a:extLst>
          </p:cNvPr>
          <p:cNvGrpSpPr/>
          <p:nvPr/>
        </p:nvGrpSpPr>
        <p:grpSpPr>
          <a:xfrm>
            <a:off x="2204472" y="1597478"/>
            <a:ext cx="7783056" cy="4396921"/>
            <a:chOff x="2204472" y="1597478"/>
            <a:chExt cx="7783056" cy="43969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2A33F6-AF41-49B2-123A-0DE46580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4472" y="1597478"/>
              <a:ext cx="7783056" cy="43969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17098-592E-5F8B-DE42-7C0E550545B5}"/>
                </a:ext>
              </a:extLst>
            </p:cNvPr>
            <p:cNvSpPr/>
            <p:nvPr/>
          </p:nvSpPr>
          <p:spPr>
            <a:xfrm>
              <a:off x="5617029" y="4064000"/>
              <a:ext cx="885371" cy="972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5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96B-B7EE-2061-B6E2-E5985C90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able to compute averages, we need to generate configurations in Monte Carlo simulations that satisfy underlying probability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1E3FF-4D73-F311-9060-56FB97B7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2959100"/>
            <a:ext cx="36576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72C58-D206-82A7-A577-98A0CE53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3879850"/>
            <a:ext cx="5778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C5435-86B2-8DF0-1D63-953CD074E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0" y="4786312"/>
            <a:ext cx="609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A596B-B7EE-2061-B6E2-E5985C90A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Propose moves that sample the various degrees of freedom and physical processes</a:t>
                </a:r>
              </a:p>
              <a:p>
                <a:pPr algn="just"/>
                <a:r>
                  <a:rPr lang="en-US" dirty="0"/>
                  <a:t>Canonical (</a:t>
                </a:r>
                <a:r>
                  <a:rPr lang="en-US" i="1" dirty="0"/>
                  <a:t>NVT</a:t>
                </a:r>
                <a:r>
                  <a:rPr lang="en-US" dirty="0"/>
                  <a:t>) ensemble</a:t>
                </a:r>
              </a:p>
              <a:p>
                <a:pPr lvl="1" algn="just"/>
                <a:r>
                  <a:rPr lang="en-US" dirty="0"/>
                  <a:t>Translation</a:t>
                </a:r>
              </a:p>
              <a:p>
                <a:pPr lvl="1" algn="just"/>
                <a:r>
                  <a:rPr lang="en-US" dirty="0"/>
                  <a:t>Rotation</a:t>
                </a:r>
              </a:p>
              <a:p>
                <a:pPr lvl="1" algn="just"/>
                <a:r>
                  <a:rPr lang="en-US" dirty="0"/>
                  <a:t>Conformational changes</a:t>
                </a:r>
              </a:p>
              <a:p>
                <a:pPr algn="just"/>
                <a:r>
                  <a:rPr lang="en-US" dirty="0"/>
                  <a:t>Isothermal-isobaric (</a:t>
                </a:r>
                <a:r>
                  <a:rPr lang="en-US" i="1" dirty="0"/>
                  <a:t>NPT</a:t>
                </a:r>
                <a:r>
                  <a:rPr lang="en-US" dirty="0"/>
                  <a:t>) ensemble</a:t>
                </a:r>
              </a:p>
              <a:p>
                <a:pPr lvl="1" algn="just"/>
                <a:r>
                  <a:rPr lang="en-US" dirty="0"/>
                  <a:t>Thermal moves</a:t>
                </a:r>
              </a:p>
              <a:p>
                <a:pPr lvl="1" algn="just"/>
                <a:r>
                  <a:rPr lang="en-US" dirty="0"/>
                  <a:t>Volume change</a:t>
                </a:r>
              </a:p>
              <a:p>
                <a:pPr algn="just"/>
                <a:r>
                  <a:rPr lang="en-US" dirty="0"/>
                  <a:t>Grand canonical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b="0" dirty="0"/>
                  <a:t>) ensemble</a:t>
                </a:r>
              </a:p>
              <a:p>
                <a:pPr lvl="1" algn="just"/>
                <a:r>
                  <a:rPr lang="en-US" dirty="0"/>
                  <a:t>Thermal moves</a:t>
                </a:r>
              </a:p>
              <a:p>
                <a:pPr lvl="1" algn="just"/>
                <a:r>
                  <a:rPr lang="en-US" b="0" dirty="0"/>
                  <a:t>Insertion/deletion</a:t>
                </a:r>
              </a:p>
              <a:p>
                <a:pPr algn="just"/>
                <a:endParaRPr lang="en-US" dirty="0"/>
              </a:p>
              <a:p>
                <a:pPr lvl="1" algn="just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A596B-B7EE-2061-B6E2-E5985C90A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33" r="-108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Center-of-Mass (COM)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C1517-F545-D0AA-CD54-2B107A74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744436"/>
            <a:ext cx="78088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DB58F-EB3F-F235-31DF-3C4BEF11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8" y="1800679"/>
            <a:ext cx="166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DB58F-EB3F-F235-31DF-3C4BEF11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8" y="1800679"/>
            <a:ext cx="1663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74C7B-C23E-B846-0AC8-11DA02E5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08" y="1826079"/>
            <a:ext cx="1574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DB58F-EB3F-F235-31DF-3C4BEF11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8" y="1800679"/>
            <a:ext cx="16637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74C7B-C23E-B846-0AC8-11DA02E5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08" y="1826079"/>
            <a:ext cx="15748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7E94B-B80B-62DE-F79C-6966CD43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2067379"/>
            <a:ext cx="4519168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9AF75-CB0E-4976-0A61-0724956CB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65" y="4278192"/>
            <a:ext cx="10828167" cy="57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3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5FA8F-141D-E6E7-48EC-D81F3B8D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0" y="2139950"/>
            <a:ext cx="567182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68EA1-B60A-0E94-11BA-8E2E0619A2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Forward Attempt Probability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br>
                  <a:rPr lang="en-US" b="1" dirty="0"/>
                </a:br>
                <a:br>
                  <a:rPr lang="en-US" b="1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668EA1-B60A-0E94-11BA-8E2E0619A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9298" b="-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7E1E2-8A1A-B37B-506D-99B12219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842407"/>
            <a:ext cx="9247639" cy="40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00B0F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" id="{C3188F46-FB0B-A241-BE69-BE5F3257ECF2}" vid="{2C18FDC9-CCD2-FB46-AAC6-044019C5A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134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Translation and Rotation Moves</vt:lpstr>
      <vt:lpstr>Ensemble Probability Distributions</vt:lpstr>
      <vt:lpstr>Generation of Probability Distributions</vt:lpstr>
      <vt:lpstr>Translation of Center-of-Mass (COM)</vt:lpstr>
      <vt:lpstr>Proposed Move</vt:lpstr>
      <vt:lpstr>Proposed Move</vt:lpstr>
      <vt:lpstr>Proposed Move</vt:lpstr>
      <vt:lpstr>Acceptance Rule</vt:lpstr>
      <vt:lpstr>  Forward Attempt Probability (α_mn)  </vt:lpstr>
      <vt:lpstr>  Reverse Attempt Probability (α_mn)  </vt:lpstr>
      <vt:lpstr>Rotation around 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 Monte Carlo</dc:title>
  <dc:creator>Shah, Jindal</dc:creator>
  <cp:lastModifiedBy>Shah, Jindal</cp:lastModifiedBy>
  <cp:revision>51</cp:revision>
  <dcterms:created xsi:type="dcterms:W3CDTF">2022-07-05T18:06:37Z</dcterms:created>
  <dcterms:modified xsi:type="dcterms:W3CDTF">2022-07-13T11:42:23Z</dcterms:modified>
</cp:coreProperties>
</file>