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63" r:id="rId2"/>
    <p:sldId id="264" r:id="rId3"/>
    <p:sldId id="265" r:id="rId4"/>
    <p:sldId id="257" r:id="rId5"/>
    <p:sldId id="259" r:id="rId6"/>
    <p:sldId id="258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yen\Desktop\mhnc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yen\Desktop\mhnc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95298584914455E-2"/>
          <c:y val="1.5565052346149091E-2"/>
          <c:w val="0.92009653489446419"/>
          <c:h val="0.89878427308423448"/>
        </c:manualLayout>
      </c:layout>
      <c:lineChart>
        <c:grouping val="standard"/>
        <c:varyColors val="0"/>
        <c:ser>
          <c:idx val="1"/>
          <c:order val="0"/>
          <c:tx>
            <c:strRef>
              <c:f>Sheet1!$C$5</c:f>
              <c:strCache>
                <c:ptCount val="1"/>
                <c:pt idx="0">
                  <c:v>acc_train</c:v>
                </c:pt>
              </c:strCache>
            </c:strRef>
          </c:tx>
          <c:spPr>
            <a:ln w="28575" cap="rnd">
              <a:solidFill>
                <a:srgbClr val="CC9900"/>
              </a:solidFill>
              <a:round/>
            </a:ln>
            <a:effectLst/>
          </c:spPr>
          <c:marker>
            <c:symbol val="none"/>
          </c:marker>
          <c:cat>
            <c:numRef>
              <c:f>Sheet1!$B$6:$B$46</c:f>
              <c:numCache>
                <c:formatCode>General</c:formatCode>
                <c:ptCount val="41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  <c:pt idx="30">
                  <c:v>200</c:v>
                </c:pt>
                <c:pt idx="31">
                  <c:v>205</c:v>
                </c:pt>
                <c:pt idx="32">
                  <c:v>210</c:v>
                </c:pt>
                <c:pt idx="33">
                  <c:v>215</c:v>
                </c:pt>
                <c:pt idx="34">
                  <c:v>220</c:v>
                </c:pt>
                <c:pt idx="35">
                  <c:v>225</c:v>
                </c:pt>
                <c:pt idx="36">
                  <c:v>230</c:v>
                </c:pt>
                <c:pt idx="37">
                  <c:v>235</c:v>
                </c:pt>
                <c:pt idx="38">
                  <c:v>240</c:v>
                </c:pt>
                <c:pt idx="39">
                  <c:v>245</c:v>
                </c:pt>
                <c:pt idx="40">
                  <c:v>250</c:v>
                </c:pt>
              </c:numCache>
            </c:numRef>
          </c:cat>
          <c:val>
            <c:numRef>
              <c:f>Sheet1!$C$6:$C$46</c:f>
              <c:numCache>
                <c:formatCode>General</c:formatCode>
                <c:ptCount val="41"/>
                <c:pt idx="0">
                  <c:v>1.7999999999999999E-2</c:v>
                </c:pt>
                <c:pt idx="1">
                  <c:v>2.1999999999999999E-2</c:v>
                </c:pt>
                <c:pt idx="2">
                  <c:v>2.5000000000000001E-2</c:v>
                </c:pt>
                <c:pt idx="3">
                  <c:v>2.5000000000000001E-2</c:v>
                </c:pt>
                <c:pt idx="4">
                  <c:v>1.6E-2</c:v>
                </c:pt>
                <c:pt idx="5">
                  <c:v>4.2999999999999997E-2</c:v>
                </c:pt>
                <c:pt idx="6">
                  <c:v>4.7E-2</c:v>
                </c:pt>
                <c:pt idx="7">
                  <c:v>0.05</c:v>
                </c:pt>
                <c:pt idx="8">
                  <c:v>0.90300000000000002</c:v>
                </c:pt>
                <c:pt idx="9">
                  <c:v>5.6000000000000001E-2</c:v>
                </c:pt>
                <c:pt idx="10">
                  <c:v>0.05</c:v>
                </c:pt>
                <c:pt idx="11">
                  <c:v>0.18099999999999999</c:v>
                </c:pt>
                <c:pt idx="12">
                  <c:v>0.98099999999999998</c:v>
                </c:pt>
                <c:pt idx="13">
                  <c:v>0.98399999999999999</c:v>
                </c:pt>
                <c:pt idx="14">
                  <c:v>0.98099999999999998</c:v>
                </c:pt>
                <c:pt idx="15">
                  <c:v>0.05</c:v>
                </c:pt>
                <c:pt idx="16">
                  <c:v>0.96599999999999997</c:v>
                </c:pt>
                <c:pt idx="17">
                  <c:v>5.6000000000000001E-2</c:v>
                </c:pt>
                <c:pt idx="18">
                  <c:v>1</c:v>
                </c:pt>
                <c:pt idx="19">
                  <c:v>1</c:v>
                </c:pt>
                <c:pt idx="20">
                  <c:v>0.25</c:v>
                </c:pt>
                <c:pt idx="21">
                  <c:v>0.99399999999999999</c:v>
                </c:pt>
                <c:pt idx="22">
                  <c:v>1</c:v>
                </c:pt>
                <c:pt idx="23">
                  <c:v>0.92100000000000004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0.19700000000000001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91-4C3A-8B5D-5B46B3E6423B}"/>
            </c:ext>
          </c:extLst>
        </c:ser>
        <c:ser>
          <c:idx val="2"/>
          <c:order val="1"/>
          <c:tx>
            <c:strRef>
              <c:f>Sheet1!$D$5</c:f>
              <c:strCache>
                <c:ptCount val="1"/>
                <c:pt idx="0">
                  <c:v>loss_train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Sheet1!$B$6:$B$46</c:f>
              <c:numCache>
                <c:formatCode>General</c:formatCode>
                <c:ptCount val="41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  <c:pt idx="30">
                  <c:v>200</c:v>
                </c:pt>
                <c:pt idx="31">
                  <c:v>205</c:v>
                </c:pt>
                <c:pt idx="32">
                  <c:v>210</c:v>
                </c:pt>
                <c:pt idx="33">
                  <c:v>215</c:v>
                </c:pt>
                <c:pt idx="34">
                  <c:v>220</c:v>
                </c:pt>
                <c:pt idx="35">
                  <c:v>225</c:v>
                </c:pt>
                <c:pt idx="36">
                  <c:v>230</c:v>
                </c:pt>
                <c:pt idx="37">
                  <c:v>235</c:v>
                </c:pt>
                <c:pt idx="38">
                  <c:v>240</c:v>
                </c:pt>
                <c:pt idx="39">
                  <c:v>245</c:v>
                </c:pt>
                <c:pt idx="40">
                  <c:v>250</c:v>
                </c:pt>
              </c:numCache>
            </c:numRef>
          </c:cat>
          <c:val>
            <c:numRef>
              <c:f>Sheet1!$D$6:$D$46</c:f>
              <c:numCache>
                <c:formatCode>General</c:formatCode>
                <c:ptCount val="41"/>
                <c:pt idx="0">
                  <c:v>3.6890000000000001</c:v>
                </c:pt>
                <c:pt idx="1">
                  <c:v>3.6890000000000001</c:v>
                </c:pt>
                <c:pt idx="2">
                  <c:v>3.6890000000000001</c:v>
                </c:pt>
                <c:pt idx="3">
                  <c:v>3.6890000000000001</c:v>
                </c:pt>
                <c:pt idx="4">
                  <c:v>3.6890000000000001</c:v>
                </c:pt>
                <c:pt idx="5">
                  <c:v>3.161</c:v>
                </c:pt>
                <c:pt idx="6">
                  <c:v>3.1779999999999999</c:v>
                </c:pt>
                <c:pt idx="7">
                  <c:v>3.1850000000000001</c:v>
                </c:pt>
                <c:pt idx="8">
                  <c:v>0.51100000000000001</c:v>
                </c:pt>
                <c:pt idx="9">
                  <c:v>3.2</c:v>
                </c:pt>
                <c:pt idx="10">
                  <c:v>3.1890000000000001</c:v>
                </c:pt>
                <c:pt idx="11">
                  <c:v>2.4750000000000001</c:v>
                </c:pt>
                <c:pt idx="12">
                  <c:v>0.219</c:v>
                </c:pt>
                <c:pt idx="13">
                  <c:v>0.223</c:v>
                </c:pt>
                <c:pt idx="14">
                  <c:v>0.26700000000000002</c:v>
                </c:pt>
                <c:pt idx="15">
                  <c:v>3.1789999999999998</c:v>
                </c:pt>
                <c:pt idx="16">
                  <c:v>0.32600000000000001</c:v>
                </c:pt>
                <c:pt idx="17">
                  <c:v>3.1840000000000002</c:v>
                </c:pt>
                <c:pt idx="18">
                  <c:v>4.5999999999999999E-2</c:v>
                </c:pt>
                <c:pt idx="19">
                  <c:v>3.1E-2</c:v>
                </c:pt>
                <c:pt idx="20">
                  <c:v>2.2999999999999998</c:v>
                </c:pt>
                <c:pt idx="21">
                  <c:v>0.193</c:v>
                </c:pt>
                <c:pt idx="22">
                  <c:v>2.3699999999999999E-2</c:v>
                </c:pt>
                <c:pt idx="23">
                  <c:v>0.35099999999999998</c:v>
                </c:pt>
                <c:pt idx="24">
                  <c:v>7.0000000000000007E-2</c:v>
                </c:pt>
                <c:pt idx="25">
                  <c:v>0.02</c:v>
                </c:pt>
                <c:pt idx="26">
                  <c:v>0.152</c:v>
                </c:pt>
                <c:pt idx="27">
                  <c:v>1.6E-2</c:v>
                </c:pt>
                <c:pt idx="28">
                  <c:v>1.0999999999999999E-2</c:v>
                </c:pt>
                <c:pt idx="29">
                  <c:v>1.4E-2</c:v>
                </c:pt>
                <c:pt idx="30">
                  <c:v>2.1000000000000001E-2</c:v>
                </c:pt>
                <c:pt idx="31">
                  <c:v>3.9E-2</c:v>
                </c:pt>
                <c:pt idx="32">
                  <c:v>2.4E-2</c:v>
                </c:pt>
                <c:pt idx="33">
                  <c:v>2.407</c:v>
                </c:pt>
                <c:pt idx="34">
                  <c:v>0.13700000000000001</c:v>
                </c:pt>
                <c:pt idx="35">
                  <c:v>0.10299999999999999</c:v>
                </c:pt>
                <c:pt idx="36">
                  <c:v>2.3E-2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1.9E-2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91-4C3A-8B5D-5B46B3E6423B}"/>
            </c:ext>
          </c:extLst>
        </c:ser>
        <c:ser>
          <c:idx val="3"/>
          <c:order val="2"/>
          <c:tx>
            <c:strRef>
              <c:f>Sheet1!$E$5</c:f>
              <c:strCache>
                <c:ptCount val="1"/>
                <c:pt idx="0">
                  <c:v>acc_val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Sheet1!$B$6:$B$46</c:f>
              <c:numCache>
                <c:formatCode>General</c:formatCode>
                <c:ptCount val="41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  <c:pt idx="30">
                  <c:v>200</c:v>
                </c:pt>
                <c:pt idx="31">
                  <c:v>205</c:v>
                </c:pt>
                <c:pt idx="32">
                  <c:v>210</c:v>
                </c:pt>
                <c:pt idx="33">
                  <c:v>215</c:v>
                </c:pt>
                <c:pt idx="34">
                  <c:v>220</c:v>
                </c:pt>
                <c:pt idx="35">
                  <c:v>225</c:v>
                </c:pt>
                <c:pt idx="36">
                  <c:v>230</c:v>
                </c:pt>
                <c:pt idx="37">
                  <c:v>235</c:v>
                </c:pt>
                <c:pt idx="38">
                  <c:v>240</c:v>
                </c:pt>
                <c:pt idx="39">
                  <c:v>245</c:v>
                </c:pt>
                <c:pt idx="40">
                  <c:v>250</c:v>
                </c:pt>
              </c:numCache>
            </c:numRef>
          </c:cat>
          <c:val>
            <c:numRef>
              <c:f>Sheet1!$E$6:$E$46</c:f>
              <c:numCache>
                <c:formatCode>General</c:formatCode>
                <c:ptCount val="41"/>
                <c:pt idx="0">
                  <c:v>2.5000000000000001E-2</c:v>
                </c:pt>
                <c:pt idx="1">
                  <c:v>2.5000000000000001E-2</c:v>
                </c:pt>
                <c:pt idx="2">
                  <c:v>2.5000000000000001E-2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0.61299999999999999</c:v>
                </c:pt>
                <c:pt idx="9">
                  <c:v>0.05</c:v>
                </c:pt>
                <c:pt idx="10">
                  <c:v>0.05</c:v>
                </c:pt>
                <c:pt idx="11">
                  <c:v>0.113</c:v>
                </c:pt>
                <c:pt idx="12">
                  <c:v>0.82499999999999996</c:v>
                </c:pt>
                <c:pt idx="13">
                  <c:v>0.73799999999999999</c:v>
                </c:pt>
                <c:pt idx="14">
                  <c:v>0.76300000000000001</c:v>
                </c:pt>
                <c:pt idx="15">
                  <c:v>7.4999999999999997E-2</c:v>
                </c:pt>
                <c:pt idx="16">
                  <c:v>0.76200000000000001</c:v>
                </c:pt>
                <c:pt idx="17">
                  <c:v>6.2E-2</c:v>
                </c:pt>
                <c:pt idx="18">
                  <c:v>0.9</c:v>
                </c:pt>
                <c:pt idx="19">
                  <c:v>0.875</c:v>
                </c:pt>
                <c:pt idx="20">
                  <c:v>0.16200000000000001</c:v>
                </c:pt>
                <c:pt idx="21">
                  <c:v>0.81200000000000006</c:v>
                </c:pt>
                <c:pt idx="22">
                  <c:v>0.92500000000000004</c:v>
                </c:pt>
                <c:pt idx="23">
                  <c:v>0.82499999999999996</c:v>
                </c:pt>
                <c:pt idx="24">
                  <c:v>0.88800000000000001</c:v>
                </c:pt>
                <c:pt idx="25">
                  <c:v>0.93700000000000006</c:v>
                </c:pt>
                <c:pt idx="26">
                  <c:v>0.91200000000000003</c:v>
                </c:pt>
                <c:pt idx="27">
                  <c:v>0.91200000000000003</c:v>
                </c:pt>
                <c:pt idx="28">
                  <c:v>0.92500000000000004</c:v>
                </c:pt>
                <c:pt idx="29">
                  <c:v>0.92500000000000004</c:v>
                </c:pt>
                <c:pt idx="30">
                  <c:v>0.91200000000000003</c:v>
                </c:pt>
                <c:pt idx="31">
                  <c:v>0.91200000000000003</c:v>
                </c:pt>
                <c:pt idx="32">
                  <c:v>0.91200000000000003</c:v>
                </c:pt>
                <c:pt idx="33">
                  <c:v>0.17499999999999999</c:v>
                </c:pt>
                <c:pt idx="34">
                  <c:v>0.91200000000000003</c:v>
                </c:pt>
                <c:pt idx="35">
                  <c:v>0.95</c:v>
                </c:pt>
                <c:pt idx="36">
                  <c:v>0.91200000000000003</c:v>
                </c:pt>
                <c:pt idx="37">
                  <c:v>0.93700000000000006</c:v>
                </c:pt>
                <c:pt idx="38">
                  <c:v>0.92500000000000004</c:v>
                </c:pt>
                <c:pt idx="39">
                  <c:v>0.93700000000000006</c:v>
                </c:pt>
                <c:pt idx="40">
                  <c:v>0.92500000000000004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91-4C3A-8B5D-5B46B3E6423B}"/>
            </c:ext>
          </c:extLst>
        </c:ser>
        <c:ser>
          <c:idx val="4"/>
          <c:order val="3"/>
          <c:tx>
            <c:strRef>
              <c:f>Sheet1!$F$5</c:f>
              <c:strCache>
                <c:ptCount val="1"/>
                <c:pt idx="0">
                  <c:v>loss_val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Sheet1!$B$6:$B$46</c:f>
              <c:numCache>
                <c:formatCode>General</c:formatCode>
                <c:ptCount val="41"/>
                <c:pt idx="0">
                  <c:v>50</c:v>
                </c:pt>
                <c:pt idx="1">
                  <c:v>55</c:v>
                </c:pt>
                <c:pt idx="2">
                  <c:v>60</c:v>
                </c:pt>
                <c:pt idx="3">
                  <c:v>65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85</c:v>
                </c:pt>
                <c:pt idx="8">
                  <c:v>90</c:v>
                </c:pt>
                <c:pt idx="9">
                  <c:v>95</c:v>
                </c:pt>
                <c:pt idx="10">
                  <c:v>100</c:v>
                </c:pt>
                <c:pt idx="11">
                  <c:v>105</c:v>
                </c:pt>
                <c:pt idx="12">
                  <c:v>110</c:v>
                </c:pt>
                <c:pt idx="13">
                  <c:v>115</c:v>
                </c:pt>
                <c:pt idx="14">
                  <c:v>120</c:v>
                </c:pt>
                <c:pt idx="15">
                  <c:v>125</c:v>
                </c:pt>
                <c:pt idx="16">
                  <c:v>130</c:v>
                </c:pt>
                <c:pt idx="17">
                  <c:v>135</c:v>
                </c:pt>
                <c:pt idx="18">
                  <c:v>140</c:v>
                </c:pt>
                <c:pt idx="19">
                  <c:v>145</c:v>
                </c:pt>
                <c:pt idx="20">
                  <c:v>150</c:v>
                </c:pt>
                <c:pt idx="21">
                  <c:v>155</c:v>
                </c:pt>
                <c:pt idx="22">
                  <c:v>160</c:v>
                </c:pt>
                <c:pt idx="23">
                  <c:v>165</c:v>
                </c:pt>
                <c:pt idx="24">
                  <c:v>170</c:v>
                </c:pt>
                <c:pt idx="25">
                  <c:v>175</c:v>
                </c:pt>
                <c:pt idx="26">
                  <c:v>180</c:v>
                </c:pt>
                <c:pt idx="27">
                  <c:v>185</c:v>
                </c:pt>
                <c:pt idx="28">
                  <c:v>190</c:v>
                </c:pt>
                <c:pt idx="29">
                  <c:v>195</c:v>
                </c:pt>
                <c:pt idx="30">
                  <c:v>200</c:v>
                </c:pt>
                <c:pt idx="31">
                  <c:v>205</c:v>
                </c:pt>
                <c:pt idx="32">
                  <c:v>210</c:v>
                </c:pt>
                <c:pt idx="33">
                  <c:v>215</c:v>
                </c:pt>
                <c:pt idx="34">
                  <c:v>220</c:v>
                </c:pt>
                <c:pt idx="35">
                  <c:v>225</c:v>
                </c:pt>
                <c:pt idx="36">
                  <c:v>230</c:v>
                </c:pt>
                <c:pt idx="37">
                  <c:v>235</c:v>
                </c:pt>
                <c:pt idx="38">
                  <c:v>240</c:v>
                </c:pt>
                <c:pt idx="39">
                  <c:v>245</c:v>
                </c:pt>
                <c:pt idx="40">
                  <c:v>250</c:v>
                </c:pt>
              </c:numCache>
            </c:numRef>
          </c:cat>
          <c:val>
            <c:numRef>
              <c:f>Sheet1!$F$6:$F$46</c:f>
              <c:numCache>
                <c:formatCode>General</c:formatCode>
                <c:ptCount val="41"/>
                <c:pt idx="0">
                  <c:v>3.6890000000000001</c:v>
                </c:pt>
                <c:pt idx="1">
                  <c:v>3.6890000000000001</c:v>
                </c:pt>
                <c:pt idx="2">
                  <c:v>3.6890000000000001</c:v>
                </c:pt>
                <c:pt idx="3">
                  <c:v>3.6890000000000001</c:v>
                </c:pt>
                <c:pt idx="4">
                  <c:v>3.6890000000000001</c:v>
                </c:pt>
                <c:pt idx="5">
                  <c:v>3.3450000000000002</c:v>
                </c:pt>
                <c:pt idx="6">
                  <c:v>3.2949999999999999</c:v>
                </c:pt>
                <c:pt idx="7">
                  <c:v>3.25</c:v>
                </c:pt>
                <c:pt idx="8">
                  <c:v>1.0880000000000001</c:v>
                </c:pt>
                <c:pt idx="9">
                  <c:v>3.27</c:v>
                </c:pt>
                <c:pt idx="10">
                  <c:v>3.5190000000000001</c:v>
                </c:pt>
                <c:pt idx="11">
                  <c:v>2.7919999999999998</c:v>
                </c:pt>
                <c:pt idx="12">
                  <c:v>0.78900000000000003</c:v>
                </c:pt>
                <c:pt idx="13">
                  <c:v>0.96299999999999997</c:v>
                </c:pt>
                <c:pt idx="14">
                  <c:v>0.92400000000000004</c:v>
                </c:pt>
                <c:pt idx="15">
                  <c:v>3.2610000000000001</c:v>
                </c:pt>
                <c:pt idx="16">
                  <c:v>0.91500000000000004</c:v>
                </c:pt>
                <c:pt idx="17">
                  <c:v>3.3079999999999998</c:v>
                </c:pt>
                <c:pt idx="18">
                  <c:v>0.313</c:v>
                </c:pt>
                <c:pt idx="19">
                  <c:v>0.47</c:v>
                </c:pt>
                <c:pt idx="20">
                  <c:v>2.548</c:v>
                </c:pt>
                <c:pt idx="21">
                  <c:v>0.67500000000000004</c:v>
                </c:pt>
                <c:pt idx="22">
                  <c:v>0.35499999999999998</c:v>
                </c:pt>
                <c:pt idx="23">
                  <c:v>0.85199999999999998</c:v>
                </c:pt>
                <c:pt idx="24">
                  <c:v>0.59799999999999998</c:v>
                </c:pt>
                <c:pt idx="25">
                  <c:v>0.34799999999999998</c:v>
                </c:pt>
                <c:pt idx="26">
                  <c:v>0.34599999999999997</c:v>
                </c:pt>
                <c:pt idx="27">
                  <c:v>0.29899999999999999</c:v>
                </c:pt>
                <c:pt idx="28">
                  <c:v>0.28699999999999998</c:v>
                </c:pt>
                <c:pt idx="29">
                  <c:v>0.23100000000000001</c:v>
                </c:pt>
                <c:pt idx="30">
                  <c:v>0.27500000000000002</c:v>
                </c:pt>
                <c:pt idx="31">
                  <c:v>0.38900000000000001</c:v>
                </c:pt>
                <c:pt idx="32">
                  <c:v>0.31900000000000001</c:v>
                </c:pt>
                <c:pt idx="33">
                  <c:v>2.7130000000000001</c:v>
                </c:pt>
                <c:pt idx="34">
                  <c:v>0.24099999999999999</c:v>
                </c:pt>
                <c:pt idx="35">
                  <c:v>0.246</c:v>
                </c:pt>
                <c:pt idx="36">
                  <c:v>0.32200000000000001</c:v>
                </c:pt>
                <c:pt idx="37">
                  <c:v>0.189</c:v>
                </c:pt>
                <c:pt idx="38">
                  <c:v>0.223</c:v>
                </c:pt>
                <c:pt idx="39">
                  <c:v>0.24299999999999999</c:v>
                </c:pt>
                <c:pt idx="40">
                  <c:v>0.26700000000000002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91-4C3A-8B5D-5B46B3E64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7113936"/>
        <c:axId val="-1697107408"/>
      </c:lineChart>
      <c:catAx>
        <c:axId val="-169711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7107408"/>
        <c:crosses val="autoZero"/>
        <c:auto val="1"/>
        <c:lblAlgn val="ctr"/>
        <c:lblOffset val="100"/>
        <c:noMultiLvlLbl val="0"/>
      </c:catAx>
      <c:valAx>
        <c:axId val="-169710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711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16633017026699"/>
          <c:y val="6.4152841078984821E-2"/>
          <c:w val="0.14014990914597211"/>
          <c:h val="0.388380163641800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42090705642522"/>
          <c:y val="5.8346020487467475E-2"/>
          <c:w val="0.87650661276822972"/>
          <c:h val="0.70400930253293403"/>
        </c:manualLayout>
      </c:layout>
      <c:lineChart>
        <c:grouping val="standard"/>
        <c:varyColors val="0"/>
        <c:ser>
          <c:idx val="1"/>
          <c:order val="0"/>
          <c:tx>
            <c:strRef>
              <c:f>Sheet1!$J$30</c:f>
              <c:strCache>
                <c:ptCount val="1"/>
                <c:pt idx="0">
                  <c:v>acc_train</c:v>
                </c:pt>
              </c:strCache>
            </c:strRef>
          </c:tx>
          <c:spPr>
            <a:ln w="28575" cap="rnd">
              <a:solidFill>
                <a:srgbClr val="9A7200"/>
              </a:solidFill>
              <a:round/>
            </a:ln>
            <a:effectLst/>
          </c:spPr>
          <c:marker>
            <c:symbol val="none"/>
          </c:marker>
          <c:cat>
            <c:numRef>
              <c:f>Sheet1!$I$31:$I$41</c:f>
              <c:numCache>
                <c:formatCode>General</c:formatCode>
                <c:ptCount val="11"/>
                <c:pt idx="0">
                  <c:v>230</c:v>
                </c:pt>
                <c:pt idx="1">
                  <c:v>231</c:v>
                </c:pt>
                <c:pt idx="2">
                  <c:v>232</c:v>
                </c:pt>
                <c:pt idx="3">
                  <c:v>233</c:v>
                </c:pt>
                <c:pt idx="4">
                  <c:v>234</c:v>
                </c:pt>
                <c:pt idx="5">
                  <c:v>235</c:v>
                </c:pt>
                <c:pt idx="6">
                  <c:v>236</c:v>
                </c:pt>
                <c:pt idx="7">
                  <c:v>237</c:v>
                </c:pt>
                <c:pt idx="8">
                  <c:v>238</c:v>
                </c:pt>
                <c:pt idx="9">
                  <c:v>239</c:v>
                </c:pt>
                <c:pt idx="10">
                  <c:v>240</c:v>
                </c:pt>
              </c:numCache>
            </c:numRef>
          </c:cat>
          <c:val>
            <c:numRef>
              <c:f>Sheet1!$J$31:$J$41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3E-47E4-9559-BCFE9D8C147F}"/>
            </c:ext>
          </c:extLst>
        </c:ser>
        <c:ser>
          <c:idx val="2"/>
          <c:order val="1"/>
          <c:tx>
            <c:strRef>
              <c:f>Sheet1!$K$30</c:f>
              <c:strCache>
                <c:ptCount val="1"/>
                <c:pt idx="0">
                  <c:v>loss_train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Sheet1!$I$31:$I$41</c:f>
              <c:numCache>
                <c:formatCode>General</c:formatCode>
                <c:ptCount val="11"/>
                <c:pt idx="0">
                  <c:v>230</c:v>
                </c:pt>
                <c:pt idx="1">
                  <c:v>231</c:v>
                </c:pt>
                <c:pt idx="2">
                  <c:v>232</c:v>
                </c:pt>
                <c:pt idx="3">
                  <c:v>233</c:v>
                </c:pt>
                <c:pt idx="4">
                  <c:v>234</c:v>
                </c:pt>
                <c:pt idx="5">
                  <c:v>235</c:v>
                </c:pt>
                <c:pt idx="6">
                  <c:v>236</c:v>
                </c:pt>
                <c:pt idx="7">
                  <c:v>237</c:v>
                </c:pt>
                <c:pt idx="8">
                  <c:v>238</c:v>
                </c:pt>
                <c:pt idx="9">
                  <c:v>239</c:v>
                </c:pt>
                <c:pt idx="10">
                  <c:v>240</c:v>
                </c:pt>
              </c:numCache>
            </c:numRef>
          </c:cat>
          <c:val>
            <c:numRef>
              <c:f>Sheet1!$K$31:$K$41</c:f>
              <c:numCache>
                <c:formatCode>General</c:formatCode>
                <c:ptCount val="11"/>
                <c:pt idx="0">
                  <c:v>1.2999999999999999E-2</c:v>
                </c:pt>
                <c:pt idx="1">
                  <c:v>1.7000000000000001E-2</c:v>
                </c:pt>
                <c:pt idx="2">
                  <c:v>8.0000000000000002E-3</c:v>
                </c:pt>
                <c:pt idx="3">
                  <c:v>2.8000000000000001E-2</c:v>
                </c:pt>
                <c:pt idx="4">
                  <c:v>3.7999999999999999E-2</c:v>
                </c:pt>
                <c:pt idx="5">
                  <c:v>8.9999999999999993E-3</c:v>
                </c:pt>
                <c:pt idx="6">
                  <c:v>1.2999999999999999E-2</c:v>
                </c:pt>
                <c:pt idx="7">
                  <c:v>0.01</c:v>
                </c:pt>
                <c:pt idx="8">
                  <c:v>1.2E-2</c:v>
                </c:pt>
                <c:pt idx="9">
                  <c:v>3.5999999999999997E-2</c:v>
                </c:pt>
                <c:pt idx="10">
                  <c:v>8.7999999999999995E-2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3E-47E4-9559-BCFE9D8C147F}"/>
            </c:ext>
          </c:extLst>
        </c:ser>
        <c:ser>
          <c:idx val="3"/>
          <c:order val="2"/>
          <c:tx>
            <c:strRef>
              <c:f>Sheet1!$L$30</c:f>
              <c:strCache>
                <c:ptCount val="1"/>
                <c:pt idx="0">
                  <c:v>acc_val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Sheet1!$I$31:$I$41</c:f>
              <c:numCache>
                <c:formatCode>General</c:formatCode>
                <c:ptCount val="11"/>
                <c:pt idx="0">
                  <c:v>230</c:v>
                </c:pt>
                <c:pt idx="1">
                  <c:v>231</c:v>
                </c:pt>
                <c:pt idx="2">
                  <c:v>232</c:v>
                </c:pt>
                <c:pt idx="3">
                  <c:v>233</c:v>
                </c:pt>
                <c:pt idx="4">
                  <c:v>234</c:v>
                </c:pt>
                <c:pt idx="5">
                  <c:v>235</c:v>
                </c:pt>
                <c:pt idx="6">
                  <c:v>236</c:v>
                </c:pt>
                <c:pt idx="7">
                  <c:v>237</c:v>
                </c:pt>
                <c:pt idx="8">
                  <c:v>238</c:v>
                </c:pt>
                <c:pt idx="9">
                  <c:v>239</c:v>
                </c:pt>
                <c:pt idx="10">
                  <c:v>240</c:v>
                </c:pt>
              </c:numCache>
            </c:numRef>
          </c:cat>
          <c:val>
            <c:numRef>
              <c:f>Sheet1!$L$31:$L$41</c:f>
              <c:numCache>
                <c:formatCode>General</c:formatCode>
                <c:ptCount val="11"/>
                <c:pt idx="0">
                  <c:v>0.92500000000000004</c:v>
                </c:pt>
                <c:pt idx="1">
                  <c:v>0.92500000000000004</c:v>
                </c:pt>
                <c:pt idx="2">
                  <c:v>0.95</c:v>
                </c:pt>
                <c:pt idx="3">
                  <c:v>0.9</c:v>
                </c:pt>
                <c:pt idx="4">
                  <c:v>0.9</c:v>
                </c:pt>
                <c:pt idx="5">
                  <c:v>0.95</c:v>
                </c:pt>
                <c:pt idx="6">
                  <c:v>0.92500000000000004</c:v>
                </c:pt>
                <c:pt idx="7">
                  <c:v>0.91200000000000003</c:v>
                </c:pt>
                <c:pt idx="8">
                  <c:v>0.91200000000000003</c:v>
                </c:pt>
                <c:pt idx="9">
                  <c:v>0.9</c:v>
                </c:pt>
                <c:pt idx="10">
                  <c:v>0.83699999999999997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3E-47E4-9559-BCFE9D8C147F}"/>
            </c:ext>
          </c:extLst>
        </c:ser>
        <c:ser>
          <c:idx val="4"/>
          <c:order val="3"/>
          <c:tx>
            <c:strRef>
              <c:f>Sheet1!$M$30</c:f>
              <c:strCache>
                <c:ptCount val="1"/>
                <c:pt idx="0">
                  <c:v>loss_val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Sheet1!$I$31:$I$41</c:f>
              <c:numCache>
                <c:formatCode>General</c:formatCode>
                <c:ptCount val="11"/>
                <c:pt idx="0">
                  <c:v>230</c:v>
                </c:pt>
                <c:pt idx="1">
                  <c:v>231</c:v>
                </c:pt>
                <c:pt idx="2">
                  <c:v>232</c:v>
                </c:pt>
                <c:pt idx="3">
                  <c:v>233</c:v>
                </c:pt>
                <c:pt idx="4">
                  <c:v>234</c:v>
                </c:pt>
                <c:pt idx="5">
                  <c:v>235</c:v>
                </c:pt>
                <c:pt idx="6">
                  <c:v>236</c:v>
                </c:pt>
                <c:pt idx="7">
                  <c:v>237</c:v>
                </c:pt>
                <c:pt idx="8">
                  <c:v>238</c:v>
                </c:pt>
                <c:pt idx="9">
                  <c:v>239</c:v>
                </c:pt>
                <c:pt idx="10">
                  <c:v>240</c:v>
                </c:pt>
              </c:numCache>
            </c:numRef>
          </c:cat>
          <c:val>
            <c:numRef>
              <c:f>Sheet1!$M$31:$M$41</c:f>
              <c:numCache>
                <c:formatCode>General</c:formatCode>
                <c:ptCount val="11"/>
                <c:pt idx="0">
                  <c:v>0.28599999999999998</c:v>
                </c:pt>
                <c:pt idx="1">
                  <c:v>0.26700000000000002</c:v>
                </c:pt>
                <c:pt idx="2">
                  <c:v>0.19500000000000001</c:v>
                </c:pt>
                <c:pt idx="3">
                  <c:v>0.44700000000000001</c:v>
                </c:pt>
                <c:pt idx="4">
                  <c:v>0.38600000000000001</c:v>
                </c:pt>
                <c:pt idx="5">
                  <c:v>0.155</c:v>
                </c:pt>
                <c:pt idx="6">
                  <c:v>0.26100000000000001</c:v>
                </c:pt>
                <c:pt idx="7">
                  <c:v>0.23599999999999999</c:v>
                </c:pt>
                <c:pt idx="8">
                  <c:v>0.23899999999999999</c:v>
                </c:pt>
                <c:pt idx="9">
                  <c:v>0.308</c:v>
                </c:pt>
                <c:pt idx="10">
                  <c:v>0.56299999999999994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3E-47E4-9559-BCFE9D8C1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97112848"/>
        <c:axId val="-1697111216"/>
      </c:lineChart>
      <c:catAx>
        <c:axId val="-169711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7111216"/>
        <c:crosses val="autoZero"/>
        <c:auto val="1"/>
        <c:lblAlgn val="ctr"/>
        <c:lblOffset val="100"/>
        <c:noMultiLvlLbl val="0"/>
      </c:catAx>
      <c:valAx>
        <c:axId val="-169711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7112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6111-8691-4768-BF90-AFC985FE8B78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402B-6717-4736-BF7D-A2E8F375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EC3D91-4C2E-4E1E-854F-52E1C004600F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28F7-1C24-4338-BF6C-07A8B874AC4A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F7FE1-D0AE-4633-B9CD-D35A1398AE2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B762-8C76-4174-AD8E-4F34EEFE82AA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85C72-B883-4BA9-975E-769E7D054B0C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188E-D6BA-40B6-AB2D-81E2DA746D6C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6593-4388-40F6-8CBD-8815F725367F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ED7-4BE9-4A06-9A4F-15E8ACA98892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83A0-84AF-4EE4-8DC5-AE73F1B2D03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5D06D-C06B-4CE9-9AA0-83D34191A11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9F170-E632-44FC-A759-3FDAFAFAA20A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1ADA5F-8B59-43EA-BD20-4752C4E46231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9EC-083B-4523-BBB1-B33B55AAF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315" y="682580"/>
            <a:ext cx="7950368" cy="2446986"/>
          </a:xfrm>
        </p:spPr>
        <p:txBody>
          <a:bodyPr/>
          <a:lstStyle/>
          <a:p>
            <a:r>
              <a:rPr lang="en-US" sz="6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Máy học nâng cao</a:t>
            </a:r>
            <a:br>
              <a:rPr lang="en-US" sz="6000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Bài báo cáo số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8269E-02F7-4FD0-A161-6ECF3655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0806" y="3728435"/>
            <a:ext cx="3378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NGUYỄN HỒNG PHÁT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NGUYỄN THANH TUYỀN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PHAN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HUỲNH TÂN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NGUYỄN TẤN 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0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3DC7-DCCE-41D0-BF48-656A162D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6859"/>
            <a:ext cx="9601200" cy="5876365"/>
          </a:xfrm>
        </p:spPr>
        <p:txBody>
          <a:bodyPr>
            <a:normAutofit/>
          </a:bodyPr>
          <a:lstStyle/>
          <a:p>
            <a:pPr marL="987552" lvl="1" indent="-457200">
              <a:buFont typeface="+mj-lt"/>
              <a:buAutoNum type="arabicPeriod" startAt="2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dự đoán phụ thuộc vào số nơ ron trong tầng ẩn.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tìm số nơ ron tầng ẩn chia làm 2 bước: Tìm khoảng ổn định nhất, và tìm mịn từng giá trị trong khoảng.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3015-6DAC-43C6-B701-90A2AD7A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CFDEC3-66FE-4B17-B572-64413716E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214215"/>
              </p:ext>
            </p:extLst>
          </p:nvPr>
        </p:nvGraphicFramePr>
        <p:xfrm>
          <a:off x="2205318" y="2514600"/>
          <a:ext cx="8615082" cy="3684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69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7E8E-00BF-48C0-8A53-14BCE9BA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94" y="748145"/>
            <a:ext cx="9670534" cy="5366328"/>
          </a:xfrm>
        </p:spPr>
        <p:txBody>
          <a:bodyPr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Với tham số 235 sẽ cho mô hình tốt nhất với độ chính xác acc_train: 100%, acc_val: 95%, loss_train: 1%, loss_val: 15,5%.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E0F6F-688B-4667-BD66-62203AB3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C2D89C-1AF5-40EE-BDFA-FFE054A90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102481"/>
              </p:ext>
            </p:extLst>
          </p:nvPr>
        </p:nvGraphicFramePr>
        <p:xfrm>
          <a:off x="1398494" y="831273"/>
          <a:ext cx="9670534" cy="376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59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D459-FE4F-4B53-999B-BBA440F4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0726"/>
            <a:ext cx="9697428" cy="4987637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độ chính xác và lỗi của mô hình với tham số là 235 với 100 epochs.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738-180A-4AF8-9C5D-58699F41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CA2BA-5D52-4FB3-9D78-4D27BEF25D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98497"/>
            <a:ext cx="4724400" cy="359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593AC-17E7-407D-BCD2-69EB24486D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14" y="2298497"/>
            <a:ext cx="4724400" cy="35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2C3F-ADAD-4D56-8DE4-68DE4A1E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16664"/>
            <a:ext cx="9601200" cy="914400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Facenet + SVM: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2F4B-2802-4B01-831D-70201836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1527"/>
            <a:ext cx="9697428" cy="3811033"/>
          </a:xfrm>
        </p:spPr>
        <p:txBody>
          <a:bodyPr>
            <a:normAutofit/>
          </a:bodyPr>
          <a:lstStyle/>
          <a:p>
            <a:pPr marL="1101852" lvl="1" indent="-571500">
              <a:buFont typeface="+mj-lt"/>
              <a:buAutoNum type="arabicPeriod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2 phương pháp trên</a:t>
            </a:r>
          </a:p>
          <a:p>
            <a:pPr marL="1101852" lvl="1" indent="-571500">
              <a:buFont typeface="+mj-lt"/>
              <a:buAutoNum type="arabicPeriod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Chọn phương pháp, cách thực hiện </a:t>
            </a:r>
          </a:p>
          <a:p>
            <a:pPr marL="1101852" lvl="1" indent="-571500">
              <a:buFont typeface="+mj-lt"/>
              <a:buAutoNum type="arabicPeriod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model, train model, đánh giá</a:t>
            </a:r>
          </a:p>
          <a:p>
            <a:pPr marL="571500" indent="-571500">
              <a:buFont typeface="+mj-lt"/>
              <a:buAutoNum type="arabicPeriod"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F2F91-956A-48FC-986A-CDA3710E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5690-ED9D-4BDC-B23B-0639B33E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7127"/>
            <a:ext cx="9601200" cy="4260272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2 phương pháp trên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Sau khi thực hiện qua 2 phương pháp trước là: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GIST + SVM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Nhóm đã rút trích được nhưng vấn đề sau: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ít ( Sử dụng mạng NN không phù hợp vì đặc trưng của NN cần một lượng dữ liệu lớn để đạt được độ chính xác cao).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Với phương pháp sử dụng Deep learning thông thường thì thời gian huấn luyện mô hình lâu, khi có nhãn mới thì phải đào tạo lại toàn bộ mô hình.</a:t>
            </a:r>
          </a:p>
          <a:p>
            <a:pPr marL="530352" lvl="1" indent="0">
              <a:buNone/>
            </a:pP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65838-92FE-490E-A5D2-AABB79E8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C24F-1A7A-4C9A-939D-3678BA59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05394"/>
            <a:ext cx="9601200" cy="574799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Chọn phương pháp, cách thực hiện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Nhóm đã chọn phương pháp Facenet + SVM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B1: Chuẩn hóa dữ liệu.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B2: Đưa vào mô hình Facenet để dự đoán tính ra được các embedding vector.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B3: Sử dụng model SVM hoặc KNN để dự đoán.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 startAt="2"/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D230D-9129-46C9-B8B0-01C51A5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4432E-3FEE-4A95-90B2-843C98A8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41416"/>
            <a:ext cx="8915400" cy="42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5B0C-5CB1-441F-AD5E-350F2037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8655"/>
            <a:ext cx="9601200" cy="4278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FaceNet được giới thiệu vào năm 2015 bởi các nhà nghiên cứu của Google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Facenet sử dụng tập dữ liệu với hơn 3,3 triệu ảnh khuông mặt hơn 9 nghìn lớp.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Được train trong 30 tiếng với card đồ họa titan X. Sau khi train đạt được độ chính xác là 99,65%.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Đặc trưng của Facenet là giảm khoảng cách giữa hai gương mặt giống nhau và khuếch đại khoảng cách giữa hai gương mặt khác nhau.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81E9-7A66-4E4A-B8BA-44919E50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9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A904-E6E3-4FA8-9482-C70EFD0B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ED405-1AFB-4E8D-866A-149397D77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89" y="1274921"/>
            <a:ext cx="1524000" cy="1524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054B7-C575-477F-8822-3FA8F4953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06" y="1274921"/>
            <a:ext cx="15240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8A3DE-FADB-4A8E-8784-59402CCD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89" y="3823063"/>
            <a:ext cx="15240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2313F-1DE7-41C8-81D9-049A9B48F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06" y="3823063"/>
            <a:ext cx="1524000" cy="1524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919250-FCC2-431E-B706-F557052E2505}"/>
              </a:ext>
            </a:extLst>
          </p:cNvPr>
          <p:cNvSpPr/>
          <p:nvPr/>
        </p:nvSpPr>
        <p:spPr>
          <a:xfrm>
            <a:off x="2724728" y="1191492"/>
            <a:ext cx="1865745" cy="1717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4B1BD5-F8FD-41EC-BF8F-DC0698F42280}"/>
              </a:ext>
            </a:extLst>
          </p:cNvPr>
          <p:cNvSpPr/>
          <p:nvPr/>
        </p:nvSpPr>
        <p:spPr>
          <a:xfrm>
            <a:off x="7342910" y="1191491"/>
            <a:ext cx="1764146" cy="17179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D5ED5D-13DA-4709-A14F-B8F840FE82EC}"/>
              </a:ext>
            </a:extLst>
          </p:cNvPr>
          <p:cNvSpPr/>
          <p:nvPr/>
        </p:nvSpPr>
        <p:spPr>
          <a:xfrm>
            <a:off x="2724728" y="3814353"/>
            <a:ext cx="1865745" cy="15544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F45286-55C9-44C5-A38E-8B193B3053DB}"/>
              </a:ext>
            </a:extLst>
          </p:cNvPr>
          <p:cNvSpPr/>
          <p:nvPr/>
        </p:nvSpPr>
        <p:spPr>
          <a:xfrm>
            <a:off x="7342910" y="3823063"/>
            <a:ext cx="1764146" cy="152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22903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0.1763 -0.001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19805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16719 -0.002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-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20182 0.003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17799 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17799 0.00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20143 0.003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20143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2675-D4E1-46C2-AB25-7D5EB0C6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EDE4A6-2091-4C13-A247-6C849AC1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109" y="1440873"/>
            <a:ext cx="9110919" cy="44704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Đặt trưng Facenet: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a1-a2 : lần lượt là ảnh gương mặt của người a.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b1-b2 : lần lượt là ảnh gương mặt của người b.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0.3819: là khoảng cách Euclid của của các vector sau khi sử dụng dặt trưng Facenet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 hai bức ảnh của cùng 1 người rất thấp.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 giữa hai bức ảnh của hai người khác nhau được khuếch đại rất lớn.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352CE-0B71-4FBD-87CC-35A09C1099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18" y="2152073"/>
            <a:ext cx="2124364" cy="1801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7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BC2F1-99DD-4D4E-9F48-CB970792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7FA6B-98A3-473F-A3FD-90834C40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036" y="1143000"/>
            <a:ext cx="9230991" cy="483292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Đặt trưng GIST: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 giữa hai bức ảnh giống nhau và khác nhau có độ lớn gần bằng nhau.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 Sử dụng đặt trưng Facenet sẽ tốt hơn cho quá trình huấn luyện và dự đoán.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60F71-32C3-4A84-A7DB-8DD2C4E8DE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4" y="1856509"/>
            <a:ext cx="3251200" cy="196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C9A3-1C93-422C-8CC7-95A867E7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860998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en-US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GIST + SVM </a:t>
            </a:r>
            <a:r>
              <a:rPr 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(Phát)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Neural Network </a:t>
            </a:r>
            <a:r>
              <a:rPr 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(Tuyền)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Facenet + SVM </a:t>
            </a:r>
            <a:r>
              <a:rPr 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(Tân + Thành)</a:t>
            </a:r>
          </a:p>
          <a:p>
            <a:pPr marL="987552" lvl="1" indent="-457200">
              <a:buFont typeface="+mj-lt"/>
              <a:buAutoNum type="arabicPeriod"/>
            </a:pPr>
            <a:endParaRPr lang="en-US" sz="32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78A3F-145C-4130-97DD-54B70486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2821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7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8093-A4BE-4024-8915-3C2E7E24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246909"/>
            <a:ext cx="10002983" cy="45258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chia tập dữ liệu, xây dựng model, train model, đánh giá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chia tập dữ liệu: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8 ảnh đầu để train và 2 ảnh cuối để test.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ứng với 40 lớp ta có: 320 ảnh train và 80 ảnh test.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3BAC-102A-4950-ADD1-D04633B6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B37DE-C61D-4DA7-9A3A-625D6622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80" y="2399144"/>
            <a:ext cx="6333840" cy="11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8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D743-D47E-4A8D-A963-B3679785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64" y="1468581"/>
            <a:ext cx="8848436" cy="44981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model, train model và dự báo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SVM: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model_svc = SVC(C=1.0, kernel="rbf", gamma=0.001, probability=True)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Sừ dụng hàm SVC trong thư viện sklearn với thông số sau: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C: 1.0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Kernel : RBF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Gamma: 0.001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True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 là: 100%</a:t>
            </a:r>
          </a:p>
          <a:p>
            <a:pPr marL="457200" lvl="1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9AB0E-1D2C-4DA1-BA2A-C0BDA97F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0CF5-A7B0-4B8B-A61D-DF1E333B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29" y="1524000"/>
            <a:ext cx="9448799" cy="438034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KNN: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model_knn = KNeighborsClassifier(n_neighbors=5, p=2, weights="distance")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Sừ dụng hàm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trong thư viện sklearn với thông số sau: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n_neighbors: 5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P: 2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Weights: distance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 là : 100%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9C0B4-E3E8-437A-B359-183FF379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75ED-F26F-48B4-AA80-79A81407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831272"/>
            <a:ext cx="9067800" cy="50361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cross-validated metrics: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3F6BC-D8FD-41DD-8546-5F0FC64B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4167-6CC2-499B-A748-78F5404E71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995054"/>
            <a:ext cx="8229600" cy="38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C6FE-81D2-4C8D-B7AA-759DDE28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1562"/>
            <a:ext cx="9601200" cy="4518891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VD Fold đầu tiên: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 sau khi thực hiện lần lượt 5 Fold: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SVC: [1. 1. 1. 1. 1.]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KNN: [1. 1. 1. 1. 1.]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3D490-AE7A-47FF-B181-5FFF5BFF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64CF9-6137-42C6-80A6-0B1A9073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5" y="2004289"/>
            <a:ext cx="7274481" cy="20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D754-C29C-459C-9A11-C47041A2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1775" y="777975"/>
            <a:ext cx="10856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GIST + SVM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3411" y="3365351"/>
            <a:ext cx="1648495" cy="124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images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78970" y="3813642"/>
            <a:ext cx="588371" cy="352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98006" y="3590731"/>
            <a:ext cx="1803042" cy="798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GIST DESCRIPTOR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140777" y="3813644"/>
            <a:ext cx="622000" cy="352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1307" y="3492901"/>
            <a:ext cx="2246879" cy="994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Matrix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05623" y="3590731"/>
            <a:ext cx="1803042" cy="798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182152" y="3849802"/>
            <a:ext cx="588371" cy="352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62821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52" y="2790898"/>
            <a:ext cx="1168400" cy="142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8504" y="4240962"/>
            <a:ext cx="160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 x 112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45" y="2486098"/>
            <a:ext cx="2032000" cy="20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8074" y="45333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 x 160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8274" y="3132641"/>
            <a:ext cx="1803042" cy="798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GIST DESCRIPTOR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45122" y="32510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[3.13, -1.31, 5.32...]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91507" y="37126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960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602340" y="3312559"/>
            <a:ext cx="695460" cy="40011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24490" y="3331831"/>
            <a:ext cx="695460" cy="40011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759640" y="3312559"/>
            <a:ext cx="695460" cy="40011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DC16BC0-0890-4370-9DEE-E2D4FC0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 animBg="1"/>
      <p:bldP spid="16" grpId="0"/>
      <p:bldP spid="18" grpId="0"/>
      <p:bldP spid="2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Callout 33"/>
          <p:cNvSpPr/>
          <p:nvPr/>
        </p:nvSpPr>
        <p:spPr>
          <a:xfrm>
            <a:off x="981110" y="1519465"/>
            <a:ext cx="6753700" cy="4457311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4080" y="1720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[3.13, -1.31, 5.32...]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7638" y="21510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960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62821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92" y="3537889"/>
            <a:ext cx="1168400" cy="142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6192" y="509451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32213" y="351728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[3.13, -1.31, 5.32...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2486" y="400973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x 961</a:t>
            </a: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3271234" y="4021004"/>
            <a:ext cx="7547020" cy="1273569"/>
          </a:xfrm>
          <a:prstGeom prst="curvedConnector3">
            <a:avLst>
              <a:gd name="adj1" fmla="val 99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 Arrow 36"/>
          <p:cNvSpPr/>
          <p:nvPr/>
        </p:nvSpPr>
        <p:spPr>
          <a:xfrm>
            <a:off x="2282668" y="2672975"/>
            <a:ext cx="334851" cy="618186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0E3697-0D06-46FB-AF3B-46AC66DA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  <p:bldP spid="4" grpId="0"/>
      <p:bldP spid="7" grpId="0"/>
      <p:bldP spid="9" grpId="0"/>
      <p:bldP spid="10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4400" y="262821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97025" y="1893194"/>
            <a:ext cx="2910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[1.1, -1.4,...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[-4.1, 2.1,...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[5.2, -3.1,...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3644" y="2541106"/>
            <a:ext cx="1648495" cy="124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images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006107" y="2989396"/>
            <a:ext cx="855254" cy="352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22276" y="4365938"/>
            <a:ext cx="4069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MATRIX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x 961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7401" y="2766484"/>
            <a:ext cx="1803042" cy="798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GIST DESCRIPTOR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387143" y="2989396"/>
            <a:ext cx="855254" cy="35266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E8F9C5-752B-40BA-9C36-025C1CE6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37063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432" y="1265820"/>
            <a:ext cx="1648495" cy="124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6" name="Oval 5"/>
          <p:cNvSpPr/>
          <p:nvPr/>
        </p:nvSpPr>
        <p:spPr>
          <a:xfrm>
            <a:off x="4716887" y="1287246"/>
            <a:ext cx="2614411" cy="1112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(SVM)</a:t>
            </a:r>
          </a:p>
        </p:txBody>
      </p:sp>
      <p:sp>
        <p:nvSpPr>
          <p:cNvPr id="8" name="Oval 7"/>
          <p:cNvSpPr/>
          <p:nvPr/>
        </p:nvSpPr>
        <p:spPr>
          <a:xfrm>
            <a:off x="4755524" y="3094897"/>
            <a:ext cx="2575774" cy="1300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Parameters</a:t>
            </a:r>
          </a:p>
        </p:txBody>
      </p:sp>
      <p:sp>
        <p:nvSpPr>
          <p:cNvPr id="9" name="Oval 8"/>
          <p:cNvSpPr/>
          <p:nvPr/>
        </p:nvSpPr>
        <p:spPr>
          <a:xfrm>
            <a:off x="4755524" y="5091123"/>
            <a:ext cx="2575774" cy="1300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85581" y="1720757"/>
            <a:ext cx="888642" cy="30512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845986" y="2610957"/>
            <a:ext cx="394849" cy="3331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826667" y="4546456"/>
            <a:ext cx="394849" cy="33314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85581" y="5506093"/>
            <a:ext cx="888642" cy="30512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2431" y="5030332"/>
            <a:ext cx="1648495" cy="1249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951519" y="5526168"/>
            <a:ext cx="888642" cy="30512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50062" y="5424124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97.5 %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39EB7-584F-4D44-92AD-6234412B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8039" y="844757"/>
            <a:ext cx="10124035" cy="5465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98426"/>
            <a:ext cx="108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F0FD-5F4A-4CE9-A18B-26861020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1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F9F-A311-4A33-8C68-8A6054CB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494"/>
            <a:ext cx="9601200" cy="1485900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Mạng nơ ron nhận 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9DE7-11C7-4A50-80FC-F861E160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4525"/>
            <a:ext cx="9601200" cy="5537981"/>
          </a:xfrm>
        </p:spPr>
        <p:txBody>
          <a:bodyPr>
            <a:normAutofit/>
          </a:bodyPr>
          <a:lstStyle/>
          <a:p>
            <a:pPr marL="987552" lvl="1" indent="-457200">
              <a:buFont typeface="+mj-lt"/>
              <a:buAutoNum type="arabicPeriod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thực hiện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Đọc và tiền xử lý ảnh về ảnh xám và chuẩn hóa.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nhãn, dùng 8 ảnh để train, 2 ảnh để kiểm chứng. Được lưu vào 4 biến x_train, y_train, x_test, y_test.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sử dụng 1 tầng ẩn, với hàm kích hoạt là ReLU, đầu ra gồm 40 nhãn và sử dụng hàm Softmax.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47635-D47A-4BF2-9CD3-8904C58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BA7E0-57B1-412F-B03F-DC51C62C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59" y="3616657"/>
            <a:ext cx="6998477" cy="28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96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302</TotalTime>
  <Words>937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Franklin Gothic Book</vt:lpstr>
      <vt:lpstr>Times New Roman</vt:lpstr>
      <vt:lpstr>Wingdings</vt:lpstr>
      <vt:lpstr>Crop</vt:lpstr>
      <vt:lpstr>Máy học nâng cao Bài báo cáo số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Mạng nơ ron nhận tạo</vt:lpstr>
      <vt:lpstr>PowerPoint Presentation</vt:lpstr>
      <vt:lpstr>PowerPoint Presentation</vt:lpstr>
      <vt:lpstr>PowerPoint Presentation</vt:lpstr>
      <vt:lpstr> Facenet + SVM: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Phat Nguyen</dc:creator>
  <cp:lastModifiedBy>thanh-pc</cp:lastModifiedBy>
  <cp:revision>148</cp:revision>
  <dcterms:created xsi:type="dcterms:W3CDTF">2019-04-18T09:05:59Z</dcterms:created>
  <dcterms:modified xsi:type="dcterms:W3CDTF">2019-04-24T09:04:24Z</dcterms:modified>
</cp:coreProperties>
</file>