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9" r:id="rId3"/>
    <p:sldId id="260" r:id="rId4"/>
    <p:sldId id="264" r:id="rId5"/>
    <p:sldId id="265" r:id="rId6"/>
    <p:sldId id="286" r:id="rId7"/>
    <p:sldId id="287" r:id="rId8"/>
    <p:sldId id="266" r:id="rId9"/>
    <p:sldId id="273" r:id="rId10"/>
    <p:sldId id="274" r:id="rId11"/>
    <p:sldId id="267" r:id="rId12"/>
    <p:sldId id="268" r:id="rId13"/>
    <p:sldId id="270" r:id="rId14"/>
    <p:sldId id="271" r:id="rId15"/>
    <p:sldId id="269" r:id="rId16"/>
    <p:sldId id="272" r:id="rId17"/>
    <p:sldId id="285"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66"/>
  </p:normalViewPr>
  <p:slideViewPr>
    <p:cSldViewPr snapToGrid="0" snapToObjects="1">
      <p:cViewPr varScale="1">
        <p:scale>
          <a:sx n="189" d="100"/>
          <a:sy n="189" d="100"/>
        </p:scale>
        <p:origin x="13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3344032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3447910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464496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1670712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3892860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4225417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721490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26858723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26858723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ee46128e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ee46128e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590087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1961916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1367511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475212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677802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d3056a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d3056a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Resume Aug 21st</a:t>
            </a:r>
            <a:endParaRPr/>
          </a:p>
        </p:txBody>
      </p:sp>
    </p:spTree>
    <p:extLst>
      <p:ext uri="{BB962C8B-B14F-4D97-AF65-F5344CB8AC3E}">
        <p14:creationId xmlns:p14="http://schemas.microsoft.com/office/powerpoint/2010/main" val="203951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types-of-cloud-comput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cs.gitlab.com/ee/ci/pipelin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t>LaunchCode</a:t>
            </a:r>
            <a:r>
              <a:rPr lang="en" dirty="0"/>
              <a:t> Liftoff</a:t>
            </a:r>
            <a:endParaRPr dirty="0"/>
          </a:p>
        </p:txBody>
      </p:sp>
      <p:sp>
        <p:nvSpPr>
          <p:cNvPr id="68" name="Google Shape;68;p13"/>
          <p:cNvSpPr txBox="1">
            <a:spLocks noGrp="1"/>
          </p:cNvSpPr>
          <p:nvPr>
            <p:ph type="subTitle" idx="1"/>
          </p:nvPr>
        </p:nvSpPr>
        <p:spPr>
          <a:xfrm>
            <a:off x="390525" y="27129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Class 5</a:t>
            </a:r>
            <a:endParaRPr sz="2400"/>
          </a:p>
        </p:txBody>
      </p:sp>
      <p:pic>
        <p:nvPicPr>
          <p:cNvPr id="69" name="Google Shape;69;p13"/>
          <p:cNvPicPr preferRelativeResize="0"/>
          <p:nvPr/>
        </p:nvPicPr>
        <p:blipFill>
          <a:blip r:embed="rId3">
            <a:alphaModFix/>
          </a:blip>
          <a:stretch>
            <a:fillRect/>
          </a:stretch>
        </p:blipFill>
        <p:spPr>
          <a:xfrm>
            <a:off x="6046725" y="855287"/>
            <a:ext cx="2861575" cy="2861575"/>
          </a:xfrm>
          <a:prstGeom prst="rect">
            <a:avLst/>
          </a:prstGeom>
          <a:noFill/>
          <a:ln>
            <a:noFill/>
          </a:ln>
        </p:spPr>
      </p:pic>
      <p:sp>
        <p:nvSpPr>
          <p:cNvPr id="70" name="Google Shape;70;p13"/>
          <p:cNvSpPr txBox="1">
            <a:spLocks noGrp="1"/>
          </p:cNvSpPr>
          <p:nvPr>
            <p:ph type="subTitle" idx="1"/>
          </p:nvPr>
        </p:nvSpPr>
        <p:spPr>
          <a:xfrm>
            <a:off x="390525" y="341068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Hank </a:t>
            </a:r>
            <a:r>
              <a:rPr lang="en" dirty="0" err="1"/>
              <a:t>DeDona</a:t>
            </a:r>
            <a:endParaRPr lang="en" dirty="0"/>
          </a:p>
          <a:p>
            <a:pPr marL="0" lvl="0" indent="0" algn="l" rtl="0">
              <a:spcBef>
                <a:spcPts val="0"/>
              </a:spcBef>
              <a:spcAft>
                <a:spcPts val="0"/>
              </a:spcAft>
              <a:buNone/>
            </a:pPr>
            <a:r>
              <a:rPr lang="en" dirty="0"/>
              <a:t>8/30/2021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Deployments (rolling and blue/green) continued…</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718184"/>
            <a:ext cx="8222100" cy="3345652"/>
          </a:xfrm>
          <a:prstGeom prst="rect">
            <a:avLst/>
          </a:prstGeom>
        </p:spPr>
        <p:txBody>
          <a:bodyPr spcFirstLastPara="1" wrap="square" lIns="91425" tIns="91425" rIns="91425" bIns="91425" anchor="t" anchorCtr="0">
            <a:noAutofit/>
          </a:bodyPr>
          <a:lstStyle/>
          <a:p>
            <a:pPr lvl="0" indent="-342900">
              <a:buSzPts val="1800"/>
            </a:pPr>
            <a:r>
              <a:rPr lang="en-US" dirty="0"/>
              <a:t>Blue/Green deployments requires two clusters of nodes for each environment, one called </a:t>
            </a:r>
            <a:r>
              <a:rPr lang="en-US" dirty="0">
                <a:solidFill>
                  <a:srgbClr val="0070C0"/>
                </a:solidFill>
              </a:rPr>
              <a:t>blue</a:t>
            </a:r>
            <a:r>
              <a:rPr lang="en-US" dirty="0"/>
              <a:t>, and one called </a:t>
            </a:r>
            <a:r>
              <a:rPr lang="en-US" dirty="0">
                <a:solidFill>
                  <a:srgbClr val="00B050"/>
                </a:solidFill>
              </a:rPr>
              <a:t>green</a:t>
            </a:r>
            <a:r>
              <a:rPr lang="en-US" dirty="0"/>
              <a:t>. </a:t>
            </a:r>
          </a:p>
          <a:p>
            <a:pPr lvl="0" indent="-342900">
              <a:buSzPts val="1800"/>
            </a:pPr>
            <a:r>
              <a:rPr lang="en-US" dirty="0"/>
              <a:t>At any given time, only ONE cluster (</a:t>
            </a:r>
            <a:r>
              <a:rPr lang="en-US" dirty="0">
                <a:solidFill>
                  <a:srgbClr val="0070C0"/>
                </a:solidFill>
              </a:rPr>
              <a:t>blue</a:t>
            </a:r>
            <a:r>
              <a:rPr lang="en-US" dirty="0"/>
              <a:t> or </a:t>
            </a:r>
            <a:r>
              <a:rPr lang="en-US" dirty="0">
                <a:solidFill>
                  <a:srgbClr val="00B050"/>
                </a:solidFill>
              </a:rPr>
              <a:t>green</a:t>
            </a:r>
            <a:r>
              <a:rPr lang="en-US" dirty="0"/>
              <a:t>) is live in the environment. </a:t>
            </a:r>
          </a:p>
          <a:p>
            <a:pPr lvl="0" indent="-342900">
              <a:buSzPts val="1800"/>
            </a:pPr>
            <a:r>
              <a:rPr lang="en-US" dirty="0"/>
              <a:t>When it’s time to deploy new code, the new code is deployed to the cluster that is </a:t>
            </a:r>
            <a:r>
              <a:rPr lang="en-US" b="1" dirty="0"/>
              <a:t>not live</a:t>
            </a:r>
            <a:r>
              <a:rPr lang="en-US" dirty="0"/>
              <a:t>. Once the deploy is complete, the load balancer is switched to the non-live cluster.</a:t>
            </a:r>
          </a:p>
          <a:p>
            <a:pPr lvl="0" indent="-342900">
              <a:buSzPts val="1800"/>
            </a:pPr>
            <a:r>
              <a:rPr lang="en-US" dirty="0"/>
              <a:t>e.g. If we wanted to deploy code version 2.0 and </a:t>
            </a:r>
            <a:r>
              <a:rPr lang="en-US" dirty="0">
                <a:solidFill>
                  <a:srgbClr val="00B050"/>
                </a:solidFill>
              </a:rPr>
              <a:t>green</a:t>
            </a:r>
            <a:r>
              <a:rPr lang="en-US" dirty="0"/>
              <a:t> was live with code version 1.1 and </a:t>
            </a:r>
            <a:r>
              <a:rPr lang="en-US" dirty="0">
                <a:solidFill>
                  <a:srgbClr val="0070C0"/>
                </a:solidFill>
              </a:rPr>
              <a:t>blue</a:t>
            </a:r>
            <a:r>
              <a:rPr lang="en-US" dirty="0"/>
              <a:t> was not live with version 1.0, we would deploy version 2.0 to </a:t>
            </a:r>
            <a:r>
              <a:rPr lang="en-US" dirty="0">
                <a:solidFill>
                  <a:srgbClr val="0070C0"/>
                </a:solidFill>
              </a:rPr>
              <a:t>blue</a:t>
            </a:r>
            <a:r>
              <a:rPr lang="en-US" dirty="0"/>
              <a:t> and update the load balancer to make the </a:t>
            </a:r>
            <a:r>
              <a:rPr lang="en-US" dirty="0">
                <a:solidFill>
                  <a:srgbClr val="0070C0"/>
                </a:solidFill>
              </a:rPr>
              <a:t>blue</a:t>
            </a:r>
            <a:r>
              <a:rPr lang="en-US" dirty="0"/>
              <a:t> collection live.</a:t>
            </a:r>
          </a:p>
          <a:p>
            <a:pPr lvl="0" indent="-342900">
              <a:buSzPts val="1800"/>
            </a:pPr>
            <a:r>
              <a:rPr lang="en-US" dirty="0"/>
              <a:t>Benefit of blue/green deployments is the easy rollback if the updated code proves to be a failure.</a:t>
            </a:r>
          </a:p>
          <a:p>
            <a:pPr lvl="0" indent="-342900">
              <a:buSzPts val="1800"/>
            </a:pPr>
            <a:r>
              <a:rPr lang="en-US" dirty="0"/>
              <a:t>The downfall is the necessity of multiple clusters, which costs $$$</a:t>
            </a:r>
          </a:p>
          <a:p>
            <a:pPr lvl="0" indent="-342900">
              <a:buSzPts val="1800"/>
            </a:pPr>
            <a:endParaRPr lang="en-US" dirty="0"/>
          </a:p>
        </p:txBody>
      </p:sp>
    </p:spTree>
    <p:extLst>
      <p:ext uri="{BB962C8B-B14F-4D97-AF65-F5344CB8AC3E}">
        <p14:creationId xmlns:p14="http://schemas.microsoft.com/office/powerpoint/2010/main" val="1468977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REST</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REST – </a:t>
            </a:r>
            <a:r>
              <a:rPr lang="en-US" b="1" dirty="0"/>
              <a:t>Re</a:t>
            </a:r>
            <a:r>
              <a:rPr lang="en-US" dirty="0"/>
              <a:t>presentational </a:t>
            </a:r>
            <a:r>
              <a:rPr lang="en-US" b="1" dirty="0"/>
              <a:t>S</a:t>
            </a:r>
            <a:r>
              <a:rPr lang="en-US" dirty="0"/>
              <a:t>tate </a:t>
            </a:r>
            <a:r>
              <a:rPr lang="en-US" b="1" dirty="0"/>
              <a:t>T</a:t>
            </a:r>
            <a:r>
              <a:rPr lang="en-US" dirty="0"/>
              <a:t>ransfer</a:t>
            </a:r>
          </a:p>
          <a:p>
            <a:pPr marL="457200" lvl="0" indent="-342900" algn="l" rtl="0">
              <a:spcBef>
                <a:spcPts val="0"/>
              </a:spcBef>
              <a:spcAft>
                <a:spcPts val="0"/>
              </a:spcAft>
              <a:buSzPts val="1800"/>
              <a:buChar char="●"/>
            </a:pPr>
            <a:r>
              <a:rPr lang="en-US" dirty="0"/>
              <a:t>Some interviewers will ask you to define REST, a lot of people fail on this, they can provide examples, but fail to explain what it is.</a:t>
            </a:r>
          </a:p>
          <a:p>
            <a:pPr marL="457200" lvl="0" indent="-342900" algn="l" rtl="0">
              <a:spcBef>
                <a:spcPts val="0"/>
              </a:spcBef>
              <a:spcAft>
                <a:spcPts val="0"/>
              </a:spcAft>
              <a:buSzPts val="1800"/>
              <a:buChar char="●"/>
            </a:pPr>
            <a:r>
              <a:rPr lang="en-US" dirty="0"/>
              <a:t>REST in its simplest form is a design paradigm for web services built on top of HTTP.</a:t>
            </a:r>
          </a:p>
          <a:p>
            <a:pPr marL="457200" lvl="0" indent="-342900" algn="l" rtl="0">
              <a:spcBef>
                <a:spcPts val="0"/>
              </a:spcBef>
              <a:spcAft>
                <a:spcPts val="0"/>
              </a:spcAft>
              <a:buSzPts val="1800"/>
              <a:buChar char="●"/>
            </a:pPr>
            <a:r>
              <a:rPr lang="en-US" dirty="0"/>
              <a:t>HTTP Verbs</a:t>
            </a:r>
          </a:p>
          <a:p>
            <a:pPr lvl="1" indent="-342900">
              <a:spcBef>
                <a:spcPts val="0"/>
              </a:spcBef>
              <a:buSzPts val="1800"/>
              <a:buChar char="●"/>
            </a:pPr>
            <a:r>
              <a:rPr lang="en-US" dirty="0"/>
              <a:t>GET</a:t>
            </a:r>
          </a:p>
          <a:p>
            <a:pPr lvl="1" indent="-342900">
              <a:spcBef>
                <a:spcPts val="0"/>
              </a:spcBef>
              <a:buSzPts val="1800"/>
              <a:buChar char="●"/>
            </a:pPr>
            <a:r>
              <a:rPr lang="en-US" dirty="0"/>
              <a:t>POST</a:t>
            </a:r>
          </a:p>
          <a:p>
            <a:pPr lvl="1" indent="-342900">
              <a:spcBef>
                <a:spcPts val="0"/>
              </a:spcBef>
              <a:buSzPts val="1800"/>
              <a:buChar char="●"/>
            </a:pPr>
            <a:r>
              <a:rPr lang="en-US" dirty="0"/>
              <a:t>PUT</a:t>
            </a:r>
          </a:p>
          <a:p>
            <a:pPr lvl="1" indent="-342900">
              <a:spcBef>
                <a:spcPts val="0"/>
              </a:spcBef>
              <a:buSzPts val="1800"/>
              <a:buChar char="●"/>
            </a:pPr>
            <a:r>
              <a:rPr lang="en-US" dirty="0"/>
              <a:t>DELETE</a:t>
            </a:r>
          </a:p>
          <a:p>
            <a:pPr indent="-342900">
              <a:buSzPts val="1800"/>
            </a:pPr>
            <a:r>
              <a:rPr lang="en-US" dirty="0"/>
              <a:t>RESTful services should be client-server based stateless web services usually using JSON as the data type. </a:t>
            </a:r>
          </a:p>
          <a:p>
            <a:pPr indent="-342900">
              <a:buSzPts val="1800"/>
            </a:pP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629303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Public Clouds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You’ve probably heard of them before, AWS, Azure, GCP, etc.</a:t>
            </a:r>
          </a:p>
          <a:p>
            <a:pPr marL="457200" lvl="0" indent="-342900" algn="l" rtl="0">
              <a:spcBef>
                <a:spcPts val="0"/>
              </a:spcBef>
              <a:spcAft>
                <a:spcPts val="0"/>
              </a:spcAft>
              <a:buSzPts val="1800"/>
              <a:buChar char="●"/>
            </a:pPr>
            <a:r>
              <a:rPr lang="en-US" dirty="0"/>
              <a:t>These are the public clouds many companies are using to run their businesses!</a:t>
            </a:r>
          </a:p>
          <a:p>
            <a:pPr marL="457200" lvl="0" indent="-342900" algn="l" rtl="0">
              <a:spcBef>
                <a:spcPts val="0"/>
              </a:spcBef>
              <a:spcAft>
                <a:spcPts val="0"/>
              </a:spcAft>
              <a:buSzPts val="1800"/>
              <a:buChar char="●"/>
            </a:pPr>
            <a:r>
              <a:rPr lang="en-US" dirty="0"/>
              <a:t>These public clouds provide many services at various layers including</a:t>
            </a:r>
          </a:p>
          <a:p>
            <a:pPr lvl="1" indent="-342900">
              <a:spcBef>
                <a:spcPts val="0"/>
              </a:spcBef>
              <a:buSzPts val="1800"/>
              <a:buChar char="●"/>
            </a:pPr>
            <a:r>
              <a:rPr lang="en-US" dirty="0"/>
              <a:t>IAAS – Infrastructure as a service – Basic building blocks of IT – Servers, network, data storage, etc.</a:t>
            </a:r>
          </a:p>
          <a:p>
            <a:pPr lvl="1" indent="-342900">
              <a:spcBef>
                <a:spcPts val="0"/>
              </a:spcBef>
              <a:buSzPts val="1800"/>
              <a:buChar char="●"/>
            </a:pPr>
            <a:r>
              <a:rPr lang="en-US" dirty="0"/>
              <a:t>PAAS – Platform as a service – Hardware and OS, allows for focus on deployment. No need to worry about OS level concerns (patches, </a:t>
            </a:r>
            <a:r>
              <a:rPr lang="en-US" dirty="0" err="1"/>
              <a:t>etc</a:t>
            </a:r>
            <a:r>
              <a:rPr lang="en-US" dirty="0"/>
              <a:t>)</a:t>
            </a:r>
          </a:p>
          <a:p>
            <a:pPr lvl="1" indent="-342900">
              <a:spcBef>
                <a:spcPts val="0"/>
              </a:spcBef>
              <a:buSzPts val="1800"/>
              <a:buChar char="●"/>
            </a:pPr>
            <a:r>
              <a:rPr lang="en-US" dirty="0"/>
              <a:t>SAAS – Software as a service – Completed product that can be run and is managed by the cloud provider. E.g. – Web-based email</a:t>
            </a:r>
          </a:p>
          <a:p>
            <a:pPr indent="-342900">
              <a:buSzPts val="1800"/>
            </a:pPr>
            <a:r>
              <a:rPr lang="en-US" dirty="0"/>
              <a:t>The layer of public cloud services you use will depend on your needs, as you go from IAAS -&gt; SAAS, your low-level control disappears.</a:t>
            </a:r>
          </a:p>
          <a:p>
            <a:pPr indent="-342900">
              <a:buSzPts val="1800"/>
            </a:pPr>
            <a:r>
              <a:rPr lang="en-US" dirty="0">
                <a:hlinkClick r:id="rId3"/>
              </a:rPr>
              <a:t>https://aws.amazon.com/types-of-cloud-computing/</a:t>
            </a:r>
            <a:endParaRPr lang="en-US" dirty="0"/>
          </a:p>
          <a:p>
            <a:pPr indent="-342900">
              <a:buSzPts val="1800"/>
            </a:pP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163093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Containerization</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indent="-342900">
              <a:buSzPts val="1800"/>
            </a:pPr>
            <a:r>
              <a:rPr lang="en-US" dirty="0"/>
              <a:t>Back in the day, all web services were deployed to purchased, physical hardware as monolith servers/applications.</a:t>
            </a:r>
          </a:p>
          <a:p>
            <a:pPr marL="457200" lvl="0" indent="-342900" algn="l" rtl="0">
              <a:spcBef>
                <a:spcPts val="0"/>
              </a:spcBef>
              <a:spcAft>
                <a:spcPts val="0"/>
              </a:spcAft>
              <a:buSzPts val="1800"/>
              <a:buChar char="●"/>
            </a:pPr>
            <a:r>
              <a:rPr lang="en-US" dirty="0"/>
              <a:t>This was very expensive and left a lot of unused hardware as usually only 1 application was running per server.</a:t>
            </a:r>
          </a:p>
          <a:p>
            <a:pPr marL="457200" lvl="0" indent="-342900" algn="l" rtl="0">
              <a:spcBef>
                <a:spcPts val="0"/>
              </a:spcBef>
              <a:spcAft>
                <a:spcPts val="0"/>
              </a:spcAft>
              <a:buSzPts val="1800"/>
              <a:buChar char="●"/>
            </a:pPr>
            <a:r>
              <a:rPr lang="en-US" dirty="0"/>
              <a:t>Then we were introduced to virtual machines. This allowed us to split up a single server into multiple (virtual) servers, each with their own operating system and hardware resources</a:t>
            </a:r>
          </a:p>
          <a:p>
            <a:pPr marL="457200" lvl="0" indent="-342900" algn="l" rtl="0">
              <a:spcBef>
                <a:spcPts val="0"/>
              </a:spcBef>
              <a:spcAft>
                <a:spcPts val="0"/>
              </a:spcAft>
              <a:buSzPts val="1800"/>
              <a:buChar char="●"/>
            </a:pPr>
            <a:r>
              <a:rPr lang="en-US" dirty="0"/>
              <a:t>This was an improvement, but required each virtual machine to be updated</a:t>
            </a:r>
          </a:p>
          <a:p>
            <a:pPr marL="457200" lvl="0" indent="-342900" algn="l" rtl="0">
              <a:spcBef>
                <a:spcPts val="0"/>
              </a:spcBef>
              <a:spcAft>
                <a:spcPts val="0"/>
              </a:spcAft>
              <a:buSzPts val="1800"/>
              <a:buChar char="●"/>
            </a:pPr>
            <a:r>
              <a:rPr lang="en-US" dirty="0"/>
              <a:t>And lastly, we come to containers. Containers allowed multiple applications on a single machine with a single operating system (usually Linux :P) </a:t>
            </a: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3335204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Containerization Vs VM</a:t>
            </a:r>
            <a:endParaRPr dirty="0"/>
          </a:p>
        </p:txBody>
      </p:sp>
      <p:sp>
        <p:nvSpPr>
          <p:cNvPr id="3" name="Text Placeholder 2">
            <a:extLst>
              <a:ext uri="{FF2B5EF4-FFF2-40B4-BE49-F238E27FC236}">
                <a16:creationId xmlns:a16="http://schemas.microsoft.com/office/drawing/2014/main" id="{EC85E240-3A06-E34E-8D5F-294738518061}"/>
              </a:ext>
            </a:extLst>
          </p:cNvPr>
          <p:cNvSpPr>
            <a:spLocks noGrp="1"/>
          </p:cNvSpPr>
          <p:nvPr>
            <p:ph type="body" idx="1"/>
          </p:nvPr>
        </p:nvSpPr>
        <p:spPr>
          <a:xfrm>
            <a:off x="2473882" y="1694575"/>
            <a:ext cx="712663" cy="322128"/>
          </a:xfrm>
        </p:spPr>
        <p:txBody>
          <a:bodyPr/>
          <a:lstStyle/>
          <a:p>
            <a:pPr marL="139700" indent="0">
              <a:buNone/>
            </a:pPr>
            <a:r>
              <a:rPr lang="en-US" dirty="0"/>
              <a:t>VM</a:t>
            </a:r>
          </a:p>
        </p:txBody>
      </p:sp>
      <p:pic>
        <p:nvPicPr>
          <p:cNvPr id="5" name="Picture 4" descr="Graphical user interface, website&#10;&#10;Description automatically generated">
            <a:extLst>
              <a:ext uri="{FF2B5EF4-FFF2-40B4-BE49-F238E27FC236}">
                <a16:creationId xmlns:a16="http://schemas.microsoft.com/office/drawing/2014/main" id="{2AD17ABC-5AFA-004B-97DD-96B93DDF8925}"/>
              </a:ext>
            </a:extLst>
          </p:cNvPr>
          <p:cNvPicPr>
            <a:picLocks noChangeAspect="1"/>
          </p:cNvPicPr>
          <p:nvPr/>
        </p:nvPicPr>
        <p:blipFill>
          <a:blip r:embed="rId3"/>
          <a:stretch>
            <a:fillRect/>
          </a:stretch>
        </p:blipFill>
        <p:spPr>
          <a:xfrm>
            <a:off x="901398" y="2016703"/>
            <a:ext cx="7341204" cy="3025222"/>
          </a:xfrm>
          <a:prstGeom prst="rect">
            <a:avLst/>
          </a:prstGeom>
        </p:spPr>
      </p:pic>
      <p:sp>
        <p:nvSpPr>
          <p:cNvPr id="8" name="Text Placeholder 2">
            <a:extLst>
              <a:ext uri="{FF2B5EF4-FFF2-40B4-BE49-F238E27FC236}">
                <a16:creationId xmlns:a16="http://schemas.microsoft.com/office/drawing/2014/main" id="{261194EE-9C90-1B48-9BB1-6CE5D3ACB816}"/>
              </a:ext>
            </a:extLst>
          </p:cNvPr>
          <p:cNvSpPr txBox="1">
            <a:spLocks/>
          </p:cNvSpPr>
          <p:nvPr/>
        </p:nvSpPr>
        <p:spPr>
          <a:xfrm>
            <a:off x="5832766" y="1694575"/>
            <a:ext cx="1198416" cy="322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2"/>
              </a:buClr>
              <a:buSzPts val="1200"/>
              <a:buFont typeface="Roboto"/>
              <a:buChar char="■"/>
              <a:defRPr sz="1200" b="0" i="0" u="none" strike="noStrike" cap="none">
                <a:solidFill>
                  <a:schemeClr val="lt2"/>
                </a:solidFill>
                <a:latin typeface="Roboto"/>
                <a:ea typeface="Roboto"/>
                <a:cs typeface="Roboto"/>
                <a:sym typeface="Roboto"/>
              </a:defRPr>
            </a:lvl9pPr>
          </a:lstStyle>
          <a:p>
            <a:pPr marL="139700" indent="0">
              <a:buFont typeface="Roboto"/>
              <a:buNone/>
            </a:pPr>
            <a:r>
              <a:rPr lang="en-US" dirty="0"/>
              <a:t>Containers</a:t>
            </a:r>
          </a:p>
        </p:txBody>
      </p:sp>
    </p:spTree>
    <p:extLst>
      <p:ext uri="{BB962C8B-B14F-4D97-AF65-F5344CB8AC3E}">
        <p14:creationId xmlns:p14="http://schemas.microsoft.com/office/powerpoint/2010/main" val="2943863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Microservices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454948"/>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Back in the day web services and applications were large, monolithic blobs.</a:t>
            </a:r>
          </a:p>
          <a:p>
            <a:pPr marL="457200" lvl="0" indent="-342900" algn="l" rtl="0">
              <a:spcBef>
                <a:spcPts val="0"/>
              </a:spcBef>
              <a:spcAft>
                <a:spcPts val="0"/>
              </a:spcAft>
              <a:buSzPts val="1800"/>
              <a:buChar char="●"/>
            </a:pPr>
            <a:r>
              <a:rPr lang="en-US" dirty="0"/>
              <a:t>With the introduction of containers, microservices started to emerge</a:t>
            </a:r>
          </a:p>
          <a:p>
            <a:pPr marL="457200" lvl="0" indent="-342900" algn="l" rtl="0">
              <a:spcBef>
                <a:spcPts val="0"/>
              </a:spcBef>
              <a:spcAft>
                <a:spcPts val="0"/>
              </a:spcAft>
              <a:buSzPts val="1800"/>
              <a:buChar char="●"/>
            </a:pPr>
            <a:endParaRPr dirty="0"/>
          </a:p>
        </p:txBody>
      </p:sp>
      <p:pic>
        <p:nvPicPr>
          <p:cNvPr id="3" name="Picture 2" descr="Diagram&#10;&#10;Description automatically generated">
            <a:extLst>
              <a:ext uri="{FF2B5EF4-FFF2-40B4-BE49-F238E27FC236}">
                <a16:creationId xmlns:a16="http://schemas.microsoft.com/office/drawing/2014/main" id="{5C52F83D-3684-4D41-87C3-41C5732698F6}"/>
              </a:ext>
            </a:extLst>
          </p:cNvPr>
          <p:cNvPicPr>
            <a:picLocks noChangeAspect="1"/>
          </p:cNvPicPr>
          <p:nvPr/>
        </p:nvPicPr>
        <p:blipFill>
          <a:blip r:embed="rId3"/>
          <a:stretch>
            <a:fillRect/>
          </a:stretch>
        </p:blipFill>
        <p:spPr>
          <a:xfrm>
            <a:off x="2464954" y="2382426"/>
            <a:ext cx="4214091" cy="2509300"/>
          </a:xfrm>
          <a:prstGeom prst="rect">
            <a:avLst/>
          </a:prstGeom>
        </p:spPr>
      </p:pic>
    </p:spTree>
    <p:extLst>
      <p:ext uri="{BB962C8B-B14F-4D97-AF65-F5344CB8AC3E}">
        <p14:creationId xmlns:p14="http://schemas.microsoft.com/office/powerpoint/2010/main" val="11680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Microservices Vs Monolith</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912148"/>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Microservices sound great but are not always the answer.</a:t>
            </a:r>
          </a:p>
          <a:p>
            <a:pPr marL="457200" lvl="0" indent="-342900" algn="l" rtl="0">
              <a:spcBef>
                <a:spcPts val="0"/>
              </a:spcBef>
              <a:spcAft>
                <a:spcPts val="0"/>
              </a:spcAft>
              <a:buSzPts val="1800"/>
              <a:buChar char="●"/>
            </a:pPr>
            <a:r>
              <a:rPr lang="en-US" dirty="0"/>
              <a:t>Microservices require more collaboration and well-defined contracts between microservices</a:t>
            </a:r>
          </a:p>
          <a:p>
            <a:pPr marL="457200" lvl="0" indent="-342900" algn="l" rtl="0">
              <a:spcBef>
                <a:spcPts val="0"/>
              </a:spcBef>
              <a:spcAft>
                <a:spcPts val="0"/>
              </a:spcAft>
              <a:buSzPts val="1800"/>
              <a:buChar char="●"/>
            </a:pPr>
            <a:r>
              <a:rPr lang="en-US" dirty="0"/>
              <a:t>Monitoring of the microservices is a MUST</a:t>
            </a:r>
          </a:p>
          <a:p>
            <a:pPr marL="457200" lvl="0" indent="-342900" algn="l" rtl="0">
              <a:spcBef>
                <a:spcPts val="0"/>
              </a:spcBef>
              <a:spcAft>
                <a:spcPts val="0"/>
              </a:spcAft>
              <a:buSzPts val="1800"/>
              <a:buChar char="●"/>
            </a:pPr>
            <a:r>
              <a:rPr lang="en-US" dirty="0"/>
              <a:t>Monoliths are usually easier to deploy (as there is just one), however, if there are well defined contracts that support BOTH backward and forward compatibility, microservices SHOULD be able to deployed on-demand at any time.</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1302870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Recap and Q&amp;A</a:t>
            </a:r>
            <a:endParaRPr/>
          </a:p>
        </p:txBody>
      </p:sp>
      <p:sp>
        <p:nvSpPr>
          <p:cNvPr id="309" name="Google Shape;309;p4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Tonight’s Objectives:</a:t>
            </a:r>
            <a:endParaRPr sz="1900" dirty="0"/>
          </a:p>
          <a:p>
            <a:pPr marL="457200" lvl="0" indent="-342900" algn="l" rtl="0">
              <a:spcBef>
                <a:spcPts val="1600"/>
              </a:spcBef>
              <a:spcAft>
                <a:spcPts val="0"/>
              </a:spcAft>
              <a:buSzPts val="1800"/>
              <a:buChar char="●"/>
            </a:pPr>
            <a:r>
              <a:rPr lang="en-US" dirty="0"/>
              <a:t>Have a high-level understanding of some topics not covered in LC101</a:t>
            </a:r>
          </a:p>
          <a:p>
            <a:pPr marL="457200" lvl="0" indent="-342900" algn="l" rtl="0">
              <a:spcBef>
                <a:spcPts val="1600"/>
              </a:spcBef>
              <a:spcAft>
                <a:spcPts val="0"/>
              </a:spcAft>
              <a:buSzPts val="1800"/>
              <a:buChar char="●"/>
            </a:pPr>
            <a:r>
              <a:rPr lang="en-US" dirty="0"/>
              <a:t>Pique your interest </a:t>
            </a:r>
            <a:r>
              <a:rPr lang="en-US" dirty="0">
                <a:sym typeface="Wingdings" pitchFamily="2" charset="2"/>
              </a:rPr>
              <a:t></a:t>
            </a:r>
          </a:p>
          <a:p>
            <a:pPr marL="457200" lvl="0" indent="-342900" algn="l" rtl="0">
              <a:spcBef>
                <a:spcPts val="1600"/>
              </a:spcBef>
              <a:spcAft>
                <a:spcPts val="0"/>
              </a:spcAft>
              <a:buSzPts val="1800"/>
              <a:buChar cha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Agenda</a:t>
            </a:r>
            <a:endParaRPr/>
          </a:p>
        </p:txBody>
      </p:sp>
      <p:sp>
        <p:nvSpPr>
          <p:cNvPr id="89" name="Google Shape;89;p16"/>
          <p:cNvSpPr txBox="1">
            <a:spLocks noGrp="1"/>
          </p:cNvSpPr>
          <p:nvPr>
            <p:ph type="body" idx="1"/>
          </p:nvPr>
        </p:nvSpPr>
        <p:spPr>
          <a:xfrm>
            <a:off x="471900" y="1919075"/>
            <a:ext cx="45705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Objectives and Timeline</a:t>
            </a:r>
            <a:endParaRPr dirty="0"/>
          </a:p>
          <a:p>
            <a:pPr marL="457200" lvl="0" indent="-342900" algn="l" rtl="0">
              <a:spcBef>
                <a:spcPts val="0"/>
              </a:spcBef>
              <a:spcAft>
                <a:spcPts val="0"/>
              </a:spcAft>
              <a:buSzPts val="1800"/>
              <a:buChar char="●"/>
            </a:pPr>
            <a:r>
              <a:rPr lang="en-US" dirty="0"/>
              <a:t>Lecture:</a:t>
            </a:r>
          </a:p>
          <a:p>
            <a:pPr lvl="1" indent="-342900">
              <a:spcBef>
                <a:spcPts val="0"/>
              </a:spcBef>
              <a:buSzPts val="1800"/>
              <a:buChar char="●"/>
            </a:pPr>
            <a:r>
              <a:rPr lang="en-US" dirty="0"/>
              <a:t>Liftoff Completion Requirements</a:t>
            </a:r>
          </a:p>
          <a:p>
            <a:pPr lvl="1" indent="-342900">
              <a:spcBef>
                <a:spcPts val="0"/>
              </a:spcBef>
              <a:buSzPts val="1800"/>
              <a:buChar char="●"/>
            </a:pPr>
            <a:endParaRPr lang="en-US" dirty="0"/>
          </a:p>
          <a:p>
            <a:pPr lvl="1" indent="-342900">
              <a:spcBef>
                <a:spcPts val="0"/>
              </a:spcBef>
              <a:buSzPts val="1800"/>
              <a:buChar char="●"/>
            </a:pPr>
            <a:r>
              <a:rPr lang="en-US" dirty="0"/>
              <a:t>Additional fun topics </a:t>
            </a:r>
            <a:r>
              <a:rPr lang="en-US" dirty="0">
                <a:sym typeface="Wingdings" pitchFamily="2" charset="2"/>
              </a:rPr>
              <a:t></a:t>
            </a:r>
          </a:p>
          <a:p>
            <a:pPr lvl="1" indent="-342900">
              <a:spcBef>
                <a:spcPts val="0"/>
              </a:spcBef>
              <a:buSzPts val="1800"/>
              <a:buChar char="●"/>
            </a:pPr>
            <a:endParaRPr lang="en-US" dirty="0"/>
          </a:p>
          <a:p>
            <a:pPr marL="457200" lvl="0" indent="-342900" algn="l" rtl="0">
              <a:spcBef>
                <a:spcPts val="0"/>
              </a:spcBef>
              <a:spcAft>
                <a:spcPts val="0"/>
              </a:spcAft>
              <a:buSzPts val="1800"/>
              <a:buChar char="●"/>
            </a:pPr>
            <a:endParaRPr dirty="0"/>
          </a:p>
        </p:txBody>
      </p:sp>
      <p:pic>
        <p:nvPicPr>
          <p:cNvPr id="90" name="Google Shape;90;p16"/>
          <p:cNvPicPr preferRelativeResize="0"/>
          <p:nvPr/>
        </p:nvPicPr>
        <p:blipFill>
          <a:blip r:embed="rId3">
            <a:alphaModFix/>
          </a:blip>
          <a:stretch>
            <a:fillRect/>
          </a:stretch>
        </p:blipFill>
        <p:spPr>
          <a:xfrm>
            <a:off x="5450425" y="1763075"/>
            <a:ext cx="3243574" cy="3243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Liftoff Project Timeline</a:t>
            </a:r>
            <a:endParaRPr/>
          </a:p>
        </p:txBody>
      </p:sp>
      <p:sp>
        <p:nvSpPr>
          <p:cNvPr id="96" name="Google Shape;96;p17"/>
          <p:cNvSpPr/>
          <p:nvPr/>
        </p:nvSpPr>
        <p:spPr>
          <a:xfrm rot="-656177">
            <a:off x="677883" y="3380189"/>
            <a:ext cx="1714131" cy="6775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rot="656177" flipH="1">
            <a:off x="5589469" y="3380189"/>
            <a:ext cx="1714131" cy="6775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17"/>
          <p:cNvGrpSpPr/>
          <p:nvPr/>
        </p:nvGrpSpPr>
        <p:grpSpPr>
          <a:xfrm>
            <a:off x="6102131" y="3445772"/>
            <a:ext cx="2180096" cy="1442644"/>
            <a:chOff x="5796625" y="2541798"/>
            <a:chExt cx="1712700" cy="1230715"/>
          </a:xfrm>
        </p:grpSpPr>
        <p:sp>
          <p:nvSpPr>
            <p:cNvPr id="99" name="Google Shape;99;p17"/>
            <p:cNvSpPr/>
            <p:nvPr/>
          </p:nvSpPr>
          <p:spPr>
            <a:xfrm rot="-1789476">
              <a:off x="6572742"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txBox="1"/>
            <p:nvPr/>
          </p:nvSpPr>
          <p:spPr>
            <a:xfrm>
              <a:off x="6296613"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8</a:t>
              </a:r>
              <a:endParaRPr sz="800" b="1">
                <a:solidFill>
                  <a:srgbClr val="5E5E5E"/>
                </a:solidFill>
                <a:latin typeface="Roboto"/>
                <a:ea typeface="Roboto"/>
                <a:cs typeface="Roboto"/>
                <a:sym typeface="Roboto"/>
              </a:endParaRPr>
            </a:p>
          </p:txBody>
        </p:sp>
        <p:sp>
          <p:nvSpPr>
            <p:cNvPr id="101" name="Google Shape;101;p17"/>
            <p:cNvSpPr/>
            <p:nvPr/>
          </p:nvSpPr>
          <p:spPr>
            <a:xfrm>
              <a:off x="5796625" y="3069013"/>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2" name="Google Shape;102;p17"/>
            <p:cNvSpPr txBox="1"/>
            <p:nvPr/>
          </p:nvSpPr>
          <p:spPr>
            <a:xfrm>
              <a:off x="5840875" y="3106213"/>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rgbClr val="5E5E5E"/>
                  </a:solidFill>
                  <a:latin typeface="Roboto"/>
                  <a:ea typeface="Roboto"/>
                  <a:cs typeface="Roboto"/>
                  <a:sym typeface="Roboto"/>
                </a:rPr>
                <a:t>Final Review</a:t>
              </a:r>
              <a:endParaRPr b="1">
                <a:solidFill>
                  <a:srgbClr val="5E5E5E"/>
                </a:solidFill>
              </a:endParaRPr>
            </a:p>
          </p:txBody>
        </p:sp>
        <p:sp>
          <p:nvSpPr>
            <p:cNvPr id="103" name="Google Shape;103;p17"/>
            <p:cNvSpPr/>
            <p:nvPr/>
          </p:nvSpPr>
          <p:spPr>
            <a:xfrm>
              <a:off x="6607975" y="3004364"/>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7"/>
          <p:cNvSpPr/>
          <p:nvPr/>
        </p:nvSpPr>
        <p:spPr>
          <a:xfrm rot="-656177">
            <a:off x="3958754" y="3380189"/>
            <a:ext cx="1714131" cy="6775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17"/>
          <p:cNvGrpSpPr/>
          <p:nvPr/>
        </p:nvGrpSpPr>
        <p:grpSpPr>
          <a:xfrm>
            <a:off x="4507100" y="1920540"/>
            <a:ext cx="2180096" cy="1461444"/>
            <a:chOff x="4409300" y="1219942"/>
            <a:chExt cx="1712700" cy="1246754"/>
          </a:xfrm>
        </p:grpSpPr>
        <p:sp>
          <p:nvSpPr>
            <p:cNvPr id="106" name="Google Shape;106;p17"/>
            <p:cNvSpPr/>
            <p:nvPr/>
          </p:nvSpPr>
          <p:spPr>
            <a:xfrm rot="-1789476">
              <a:off x="5185416" y="2276970"/>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p:nvPr/>
          </p:nvSpPr>
          <p:spPr>
            <a:xfrm>
              <a:off x="4921731"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7</a:t>
              </a:r>
              <a:endParaRPr sz="800" b="1">
                <a:solidFill>
                  <a:srgbClr val="5E5E5E"/>
                </a:solidFill>
                <a:latin typeface="Roboto"/>
                <a:ea typeface="Roboto"/>
                <a:cs typeface="Roboto"/>
                <a:sym typeface="Roboto"/>
              </a:endParaRPr>
            </a:p>
          </p:txBody>
        </p:sp>
        <p:sp>
          <p:nvSpPr>
            <p:cNvPr id="108" name="Google Shape;108;p17"/>
            <p:cNvSpPr/>
            <p:nvPr/>
          </p:nvSpPr>
          <p:spPr>
            <a:xfrm>
              <a:off x="4409300" y="1219942"/>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9" name="Google Shape;109;p17"/>
            <p:cNvSpPr/>
            <p:nvPr/>
          </p:nvSpPr>
          <p:spPr>
            <a:xfrm rot="10800000">
              <a:off x="5220625" y="1919036"/>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txBox="1"/>
            <p:nvPr/>
          </p:nvSpPr>
          <p:spPr>
            <a:xfrm>
              <a:off x="4453550" y="1257142"/>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a:solidFill>
                    <a:srgbClr val="5E5E5E"/>
                  </a:solidFill>
                  <a:latin typeface="Roboto"/>
                  <a:ea typeface="Roboto"/>
                  <a:cs typeface="Roboto"/>
                  <a:sym typeface="Roboto"/>
                </a:rPr>
                <a:t>Next Features</a:t>
              </a:r>
              <a:br>
                <a:rPr lang="en">
                  <a:solidFill>
                    <a:srgbClr val="5E5E5E"/>
                  </a:solidFill>
                  <a:latin typeface="Roboto"/>
                  <a:ea typeface="Roboto"/>
                  <a:cs typeface="Roboto"/>
                  <a:sym typeface="Roboto"/>
                </a:rPr>
              </a:br>
              <a:r>
                <a:rPr lang="en">
                  <a:solidFill>
                    <a:srgbClr val="5E5E5E"/>
                  </a:solidFill>
                  <a:latin typeface="Roboto"/>
                  <a:ea typeface="Roboto"/>
                  <a:cs typeface="Roboto"/>
                  <a:sym typeface="Roboto"/>
                </a:rPr>
                <a:t>Behavioral Interview</a:t>
              </a:r>
              <a:endParaRPr>
                <a:solidFill>
                  <a:srgbClr val="5E5E5E"/>
                </a:solidFill>
              </a:endParaRPr>
            </a:p>
          </p:txBody>
        </p:sp>
      </p:grpSp>
      <p:sp>
        <p:nvSpPr>
          <p:cNvPr id="111" name="Google Shape;111;p17"/>
          <p:cNvSpPr/>
          <p:nvPr/>
        </p:nvSpPr>
        <p:spPr>
          <a:xfrm rot="656177" flipH="1">
            <a:off x="2314454" y="3380189"/>
            <a:ext cx="1714131" cy="6775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7"/>
          <p:cNvGrpSpPr/>
          <p:nvPr/>
        </p:nvGrpSpPr>
        <p:grpSpPr>
          <a:xfrm>
            <a:off x="2907821" y="3445772"/>
            <a:ext cx="2180096" cy="1442644"/>
            <a:chOff x="3021975" y="2541798"/>
            <a:chExt cx="1712700" cy="1230715"/>
          </a:xfrm>
        </p:grpSpPr>
        <p:sp>
          <p:nvSpPr>
            <p:cNvPr id="113" name="Google Shape;113;p17"/>
            <p:cNvSpPr txBox="1"/>
            <p:nvPr/>
          </p:nvSpPr>
          <p:spPr>
            <a:xfrm>
              <a:off x="3529877"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6</a:t>
              </a:r>
              <a:endParaRPr sz="800" b="1">
                <a:solidFill>
                  <a:srgbClr val="5E5E5E"/>
                </a:solidFill>
                <a:latin typeface="Roboto"/>
                <a:ea typeface="Roboto"/>
                <a:cs typeface="Roboto"/>
                <a:sym typeface="Roboto"/>
              </a:endParaRPr>
            </a:p>
          </p:txBody>
        </p:sp>
        <p:sp>
          <p:nvSpPr>
            <p:cNvPr id="114" name="Google Shape;114;p17"/>
            <p:cNvSpPr/>
            <p:nvPr/>
          </p:nvSpPr>
          <p:spPr>
            <a:xfrm rot="-1789476">
              <a:off x="3798091"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E5E5E"/>
                </a:solidFill>
              </a:endParaRPr>
            </a:p>
          </p:txBody>
        </p:sp>
        <p:sp>
          <p:nvSpPr>
            <p:cNvPr id="115" name="Google Shape;115;p17"/>
            <p:cNvSpPr/>
            <p:nvPr/>
          </p:nvSpPr>
          <p:spPr>
            <a:xfrm>
              <a:off x="3021975" y="3069013"/>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6" name="Google Shape;116;p17"/>
            <p:cNvSpPr txBox="1"/>
            <p:nvPr/>
          </p:nvSpPr>
          <p:spPr>
            <a:xfrm>
              <a:off x="3066225" y="3106213"/>
              <a:ext cx="1624200" cy="624600"/>
            </a:xfrm>
            <a:prstGeom prst="rect">
              <a:avLst/>
            </a:prstGeom>
            <a:solidFill>
              <a:srgbClr val="D9D9D9"/>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a:solidFill>
                    <a:srgbClr val="5E5E5E"/>
                  </a:solidFill>
                  <a:latin typeface="Roboto"/>
                  <a:ea typeface="Roboto"/>
                  <a:cs typeface="Roboto"/>
                  <a:sym typeface="Roboto"/>
                </a:rPr>
                <a:t>Next Features</a:t>
              </a:r>
              <a:endParaRPr>
                <a:solidFill>
                  <a:srgbClr val="5E5E5E"/>
                </a:solidFill>
              </a:endParaRPr>
            </a:p>
          </p:txBody>
        </p:sp>
        <p:sp>
          <p:nvSpPr>
            <p:cNvPr id="117" name="Google Shape;117;p17"/>
            <p:cNvSpPr/>
            <p:nvPr/>
          </p:nvSpPr>
          <p:spPr>
            <a:xfrm>
              <a:off x="3833325" y="3004364"/>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17"/>
          <p:cNvGrpSpPr/>
          <p:nvPr/>
        </p:nvGrpSpPr>
        <p:grpSpPr>
          <a:xfrm>
            <a:off x="1271525" y="1920540"/>
            <a:ext cx="2180096" cy="1461444"/>
            <a:chOff x="4409300" y="1219942"/>
            <a:chExt cx="1712700" cy="1246754"/>
          </a:xfrm>
        </p:grpSpPr>
        <p:sp>
          <p:nvSpPr>
            <p:cNvPr id="119" name="Google Shape;119;p17"/>
            <p:cNvSpPr/>
            <p:nvPr/>
          </p:nvSpPr>
          <p:spPr>
            <a:xfrm rot="-1789476">
              <a:off x="5185416" y="2276970"/>
              <a:ext cx="160451" cy="160451"/>
            </a:xfrm>
            <a:prstGeom prst="ellipse">
              <a:avLst/>
            </a:prstGeom>
            <a:solidFill>
              <a:srgbClr val="FFFFF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txBox="1"/>
            <p:nvPr/>
          </p:nvSpPr>
          <p:spPr>
            <a:xfrm>
              <a:off x="4921731"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5E5E5E"/>
                  </a:solidFill>
                  <a:latin typeface="Roboto"/>
                  <a:ea typeface="Roboto"/>
                  <a:cs typeface="Roboto"/>
                  <a:sym typeface="Roboto"/>
                </a:rPr>
                <a:t>Class 5</a:t>
              </a:r>
              <a:endParaRPr sz="800" b="1">
                <a:solidFill>
                  <a:srgbClr val="5E5E5E"/>
                </a:solidFill>
                <a:latin typeface="Roboto"/>
                <a:ea typeface="Roboto"/>
                <a:cs typeface="Roboto"/>
                <a:sym typeface="Roboto"/>
              </a:endParaRPr>
            </a:p>
          </p:txBody>
        </p:sp>
        <p:sp>
          <p:nvSpPr>
            <p:cNvPr id="121" name="Google Shape;121;p17"/>
            <p:cNvSpPr/>
            <p:nvPr/>
          </p:nvSpPr>
          <p:spPr>
            <a:xfrm>
              <a:off x="4409300" y="1219942"/>
              <a:ext cx="1712700" cy="703500"/>
            </a:xfrm>
            <a:prstGeom prst="roundRect">
              <a:avLst>
                <a:gd name="adj" fmla="val 448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2" name="Google Shape;122;p17"/>
            <p:cNvSpPr/>
            <p:nvPr/>
          </p:nvSpPr>
          <p:spPr>
            <a:xfrm rot="10800000">
              <a:off x="5220625" y="1919036"/>
              <a:ext cx="90000" cy="67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p:nvPr/>
          </p:nvSpPr>
          <p:spPr>
            <a:xfrm>
              <a:off x="4453550" y="1257142"/>
              <a:ext cx="1624200" cy="624600"/>
            </a:xfrm>
            <a:prstGeom prst="rect">
              <a:avLst/>
            </a:prstGeom>
            <a:solidFill>
              <a:schemeClr val="dk1"/>
            </a:solid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rgbClr val="FFFFFF"/>
                  </a:solidFill>
                  <a:latin typeface="Roboto"/>
                  <a:ea typeface="Roboto"/>
                  <a:cs typeface="Roboto"/>
                  <a:sym typeface="Roboto"/>
                </a:rPr>
                <a:t>Address Feedback</a:t>
              </a:r>
              <a:endParaRPr b="1">
                <a:solidFill>
                  <a:srgbClr val="FFFF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does it take to finish Lift Off?</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Mock Interview Module</a:t>
            </a:r>
          </a:p>
          <a:p>
            <a:pPr marL="457200" lvl="0" indent="-342900" algn="l" rtl="0">
              <a:spcBef>
                <a:spcPts val="0"/>
              </a:spcBef>
              <a:spcAft>
                <a:spcPts val="0"/>
              </a:spcAft>
              <a:buSzPts val="1800"/>
              <a:buChar char="●"/>
            </a:pPr>
            <a:r>
              <a:rPr lang="en-US" dirty="0"/>
              <a:t>Live Coding Module</a:t>
            </a:r>
          </a:p>
          <a:p>
            <a:pPr marL="457200" lvl="0" indent="-342900" algn="l" rtl="0">
              <a:spcBef>
                <a:spcPts val="0"/>
              </a:spcBef>
              <a:spcAft>
                <a:spcPts val="0"/>
              </a:spcAft>
              <a:buSzPts val="1800"/>
              <a:buChar char="●"/>
            </a:pPr>
            <a:r>
              <a:rPr lang="en-US" dirty="0" err="1"/>
              <a:t>LaunchCode</a:t>
            </a:r>
            <a:r>
              <a:rPr lang="en-US" dirty="0"/>
              <a:t> Resume (Submitted via Canvas)</a:t>
            </a:r>
          </a:p>
          <a:p>
            <a:pPr marL="457200" lvl="0" indent="-342900" algn="l" rtl="0">
              <a:spcBef>
                <a:spcPts val="0"/>
              </a:spcBef>
              <a:spcAft>
                <a:spcPts val="0"/>
              </a:spcAft>
              <a:buSzPts val="1800"/>
              <a:buChar char="●"/>
            </a:pPr>
            <a:r>
              <a:rPr lang="en-US" dirty="0"/>
              <a:t>Final Project Review</a:t>
            </a:r>
          </a:p>
          <a:p>
            <a:pPr marL="457200" lvl="0" indent="-342900" algn="l" rtl="0">
              <a:spcBef>
                <a:spcPts val="0"/>
              </a:spcBef>
              <a:spcAft>
                <a:spcPts val="0"/>
              </a:spcAft>
              <a:buSzPts val="1800"/>
              <a:buChar char="●"/>
            </a:pPr>
            <a:r>
              <a:rPr lang="en-US" dirty="0" err="1"/>
              <a:t>LiftOff</a:t>
            </a:r>
            <a:r>
              <a:rPr lang="en-US" dirty="0"/>
              <a:t> “Ready For Placement” Survey</a:t>
            </a:r>
          </a:p>
          <a:p>
            <a:pPr marL="457200" lvl="0" indent="-342900" algn="l" rtl="0">
              <a:spcBef>
                <a:spcPts val="0"/>
              </a:spcBef>
              <a:spcAft>
                <a:spcPts val="0"/>
              </a:spcAft>
              <a:buSzPts val="1800"/>
              <a:buChar char="●"/>
            </a:pPr>
            <a:r>
              <a:rPr lang="en-US" dirty="0"/>
              <a:t>Demographic Form (if not completed)</a:t>
            </a: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866737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LiftOff</a:t>
            </a:r>
            <a:r>
              <a:rPr lang="en-US" dirty="0"/>
              <a:t> Fun Topics!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We decided to add a few fun topics of discussion tonight outside of the normal </a:t>
            </a:r>
            <a:r>
              <a:rPr lang="en-US" dirty="0" err="1"/>
              <a:t>LiftOff</a:t>
            </a:r>
            <a:r>
              <a:rPr lang="en-US" dirty="0"/>
              <a:t> curriculum </a:t>
            </a:r>
            <a:r>
              <a:rPr lang="en-US" dirty="0">
                <a:sym typeface="Wingdings" pitchFamily="2" charset="2"/>
              </a:rPr>
              <a:t></a:t>
            </a:r>
          </a:p>
          <a:p>
            <a:pPr marL="457200" lvl="0" indent="-342900" algn="l" rtl="0">
              <a:spcBef>
                <a:spcPts val="0"/>
              </a:spcBef>
              <a:spcAft>
                <a:spcPts val="0"/>
              </a:spcAft>
              <a:buSzPts val="1800"/>
              <a:buChar char="●"/>
            </a:pPr>
            <a:endParaRPr lang="en-US" dirty="0">
              <a:sym typeface="Wingdings" pitchFamily="2" charset="2"/>
            </a:endParaRPr>
          </a:p>
          <a:p>
            <a:pPr lvl="0" indent="-342900">
              <a:buSzPts val="1800"/>
            </a:pPr>
            <a:r>
              <a:rPr lang="en-US" b="1" dirty="0">
                <a:sym typeface="Wingdings" pitchFamily="2" charset="2"/>
              </a:rPr>
              <a:t>Note</a:t>
            </a:r>
            <a:r>
              <a:rPr lang="en-US" dirty="0">
                <a:sym typeface="Wingdings" pitchFamily="2" charset="2"/>
              </a:rPr>
              <a:t>: </a:t>
            </a:r>
            <a:r>
              <a:rPr lang="en-US" dirty="0"/>
              <a:t>All these things are items that from one lecture you will not be proficient in. This is mainly to introduce you to other technologies </a:t>
            </a:r>
            <a:r>
              <a:rPr lang="en-US" b="1" dirty="0"/>
              <a:t>for you to explore after graduating </a:t>
            </a:r>
            <a:r>
              <a:rPr lang="en-US" dirty="0"/>
              <a:t>and could be something else you are interested in!</a:t>
            </a:r>
            <a:endParaRPr lang="en-US" dirty="0">
              <a:sym typeface="Wingdings" pitchFamily="2" charset="2"/>
            </a:endParaRPr>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2552909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Datastores (bases) SQL vs NoSQL</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718184"/>
            <a:ext cx="8222100" cy="3172470"/>
          </a:xfrm>
          <a:prstGeom prst="rect">
            <a:avLst/>
          </a:prstGeom>
        </p:spPr>
        <p:txBody>
          <a:bodyPr spcFirstLastPara="1" wrap="square" lIns="91425" tIns="91425" rIns="91425" bIns="91425" anchor="t" anchorCtr="0">
            <a:noAutofit/>
          </a:bodyPr>
          <a:lstStyle/>
          <a:p>
            <a:r>
              <a:rPr lang="en-US" dirty="0"/>
              <a:t>SQL databases are table-based, while NoSQL databases are document, key-value, graph, or wide-column stores. </a:t>
            </a:r>
          </a:p>
          <a:p>
            <a:endParaRPr lang="en-US" dirty="0"/>
          </a:p>
          <a:p>
            <a:r>
              <a:rPr lang="en-US" dirty="0"/>
              <a:t>SQL databases are better for multi-row transactions</a:t>
            </a:r>
          </a:p>
          <a:p>
            <a:endParaRPr lang="en-US" dirty="0"/>
          </a:p>
          <a:p>
            <a:r>
              <a:rPr lang="en-US" dirty="0"/>
              <a:t>NoSQL is better for unstructured data like documents or JSON</a:t>
            </a:r>
          </a:p>
          <a:p>
            <a:endParaRPr lang="en-US" dirty="0"/>
          </a:p>
          <a:p>
            <a:r>
              <a:rPr lang="en-US" dirty="0"/>
              <a:t>NoSQL has a dynamic schema vs SQLs static schema</a:t>
            </a:r>
            <a:br>
              <a:rPr lang="en-US" dirty="0"/>
            </a:br>
            <a:endParaRPr lang="en-US" dirty="0"/>
          </a:p>
          <a:p>
            <a:r>
              <a:rPr lang="en-US" dirty="0"/>
              <a:t>NoSQL works best for companies that are going through rapid growth stages or those with a lot of unstructured data</a:t>
            </a:r>
          </a:p>
        </p:txBody>
      </p:sp>
    </p:spTree>
    <p:extLst>
      <p:ext uri="{BB962C8B-B14F-4D97-AF65-F5344CB8AC3E}">
        <p14:creationId xmlns:p14="http://schemas.microsoft.com/office/powerpoint/2010/main" val="393758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Datastores (bases) SQL vs NoSQL</a:t>
            </a:r>
            <a:endParaRPr dirty="0"/>
          </a:p>
        </p:txBody>
      </p:sp>
      <p:graphicFrame>
        <p:nvGraphicFramePr>
          <p:cNvPr id="2" name="Table 2">
            <a:extLst>
              <a:ext uri="{FF2B5EF4-FFF2-40B4-BE49-F238E27FC236}">
                <a16:creationId xmlns:a16="http://schemas.microsoft.com/office/drawing/2014/main" id="{66680B0D-F9CD-2E41-8FF7-D1A5C71BEE42}"/>
              </a:ext>
            </a:extLst>
          </p:cNvPr>
          <p:cNvGraphicFramePr>
            <a:graphicFrameLocks noGrp="1"/>
          </p:cNvGraphicFramePr>
          <p:nvPr>
            <p:extLst>
              <p:ext uri="{D42A27DB-BD31-4B8C-83A1-F6EECF244321}">
                <p14:modId xmlns:p14="http://schemas.microsoft.com/office/powerpoint/2010/main" val="882659858"/>
              </p:ext>
            </p:extLst>
          </p:nvPr>
        </p:nvGraphicFramePr>
        <p:xfrm>
          <a:off x="1396252" y="2092886"/>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58983483"/>
                    </a:ext>
                  </a:extLst>
                </a:gridCol>
                <a:gridCol w="3048000">
                  <a:extLst>
                    <a:ext uri="{9D8B030D-6E8A-4147-A177-3AD203B41FA5}">
                      <a16:colId xmlns:a16="http://schemas.microsoft.com/office/drawing/2014/main" val="1749862441"/>
                    </a:ext>
                  </a:extLst>
                </a:gridCol>
              </a:tblGrid>
              <a:tr h="370840">
                <a:tc>
                  <a:txBody>
                    <a:bodyPr/>
                    <a:lstStyle/>
                    <a:p>
                      <a:pPr algn="ctr"/>
                      <a:r>
                        <a:rPr lang="en-US" dirty="0"/>
                        <a:t>SQL</a:t>
                      </a:r>
                    </a:p>
                  </a:txBody>
                  <a:tcPr/>
                </a:tc>
                <a:tc>
                  <a:txBody>
                    <a:bodyPr/>
                    <a:lstStyle/>
                    <a:p>
                      <a:pPr algn="ctr"/>
                      <a:r>
                        <a:rPr lang="en-US" dirty="0"/>
                        <a:t>NoSQL</a:t>
                      </a:r>
                    </a:p>
                  </a:txBody>
                  <a:tcPr/>
                </a:tc>
                <a:extLst>
                  <a:ext uri="{0D108BD9-81ED-4DB2-BD59-A6C34878D82A}">
                    <a16:rowId xmlns:a16="http://schemas.microsoft.com/office/drawing/2014/main" val="3625050503"/>
                  </a:ext>
                </a:extLst>
              </a:tr>
              <a:tr h="370840">
                <a:tc>
                  <a:txBody>
                    <a:bodyPr/>
                    <a:lstStyle/>
                    <a:p>
                      <a:pPr algn="ctr"/>
                      <a:r>
                        <a:rPr lang="en-US" dirty="0"/>
                        <a:t>MySQL</a:t>
                      </a:r>
                    </a:p>
                  </a:txBody>
                  <a:tcPr/>
                </a:tc>
                <a:tc>
                  <a:txBody>
                    <a:bodyPr/>
                    <a:lstStyle/>
                    <a:p>
                      <a:pPr algn="ctr"/>
                      <a:r>
                        <a:rPr lang="en-US" dirty="0"/>
                        <a:t>MongoDB</a:t>
                      </a:r>
                    </a:p>
                  </a:txBody>
                  <a:tcPr/>
                </a:tc>
                <a:extLst>
                  <a:ext uri="{0D108BD9-81ED-4DB2-BD59-A6C34878D82A}">
                    <a16:rowId xmlns:a16="http://schemas.microsoft.com/office/drawing/2014/main" val="1263875908"/>
                  </a:ext>
                </a:extLst>
              </a:tr>
              <a:tr h="370840">
                <a:tc>
                  <a:txBody>
                    <a:bodyPr/>
                    <a:lstStyle/>
                    <a:p>
                      <a:pPr algn="ctr"/>
                      <a:r>
                        <a:rPr lang="en-US" dirty="0"/>
                        <a:t>Oracle</a:t>
                      </a:r>
                    </a:p>
                  </a:txBody>
                  <a:tcPr/>
                </a:tc>
                <a:tc>
                  <a:txBody>
                    <a:bodyPr/>
                    <a:lstStyle/>
                    <a:p>
                      <a:pPr algn="ctr"/>
                      <a:r>
                        <a:rPr lang="en-US" dirty="0"/>
                        <a:t>CouchDB</a:t>
                      </a:r>
                    </a:p>
                  </a:txBody>
                  <a:tcPr/>
                </a:tc>
                <a:extLst>
                  <a:ext uri="{0D108BD9-81ED-4DB2-BD59-A6C34878D82A}">
                    <a16:rowId xmlns:a16="http://schemas.microsoft.com/office/drawing/2014/main" val="3614238275"/>
                  </a:ext>
                </a:extLst>
              </a:tr>
              <a:tr h="370840">
                <a:tc>
                  <a:txBody>
                    <a:bodyPr/>
                    <a:lstStyle/>
                    <a:p>
                      <a:pPr algn="ctr"/>
                      <a:r>
                        <a:rPr lang="en-US" dirty="0"/>
                        <a:t>Microsoft SQL Server</a:t>
                      </a:r>
                    </a:p>
                  </a:txBody>
                  <a:tcPr/>
                </a:tc>
                <a:tc>
                  <a:txBody>
                    <a:bodyPr/>
                    <a:lstStyle/>
                    <a:p>
                      <a:pPr algn="ctr"/>
                      <a:endParaRPr lang="en-US" dirty="0"/>
                    </a:p>
                  </a:txBody>
                  <a:tcPr/>
                </a:tc>
                <a:extLst>
                  <a:ext uri="{0D108BD9-81ED-4DB2-BD59-A6C34878D82A}">
                    <a16:rowId xmlns:a16="http://schemas.microsoft.com/office/drawing/2014/main" val="998496567"/>
                  </a:ext>
                </a:extLst>
              </a:tr>
              <a:tr h="370840">
                <a:tc>
                  <a:txBody>
                    <a:bodyPr/>
                    <a:lstStyle/>
                    <a:p>
                      <a:pPr algn="ctr"/>
                      <a:r>
                        <a:rPr lang="en-US" dirty="0" err="1"/>
                        <a:t>PostgresSQL</a:t>
                      </a:r>
                      <a:endParaRPr lang="en-US" dirty="0"/>
                    </a:p>
                  </a:txBody>
                  <a:tcPr/>
                </a:tc>
                <a:tc>
                  <a:txBody>
                    <a:bodyPr/>
                    <a:lstStyle/>
                    <a:p>
                      <a:pPr algn="ctr"/>
                      <a:endParaRPr lang="en-US" dirty="0"/>
                    </a:p>
                  </a:txBody>
                  <a:tcPr/>
                </a:tc>
                <a:extLst>
                  <a:ext uri="{0D108BD9-81ED-4DB2-BD59-A6C34878D82A}">
                    <a16:rowId xmlns:a16="http://schemas.microsoft.com/office/drawing/2014/main" val="766916732"/>
                  </a:ext>
                </a:extLst>
              </a:tr>
            </a:tbl>
          </a:graphicData>
        </a:graphic>
      </p:graphicFrame>
    </p:spTree>
    <p:extLst>
      <p:ext uri="{BB962C8B-B14F-4D97-AF65-F5344CB8AC3E}">
        <p14:creationId xmlns:p14="http://schemas.microsoft.com/office/powerpoint/2010/main" val="292458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DevOps</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718184"/>
            <a:ext cx="8222100" cy="317247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DevOps -&gt; Development Operations; philosophies, practices, and tools that help to deliver software/services to users more efficiently.</a:t>
            </a:r>
          </a:p>
          <a:p>
            <a:pPr marL="457200" lvl="0" indent="-342900" algn="l" rtl="0">
              <a:spcBef>
                <a:spcPts val="0"/>
              </a:spcBef>
              <a:spcAft>
                <a:spcPts val="0"/>
              </a:spcAft>
              <a:buSzPts val="1800"/>
              <a:buChar char="●"/>
            </a:pPr>
            <a:r>
              <a:rPr lang="en-US" dirty="0"/>
              <a:t>Continuous Integration</a:t>
            </a:r>
          </a:p>
          <a:p>
            <a:pPr lvl="1" indent="-342900">
              <a:spcBef>
                <a:spcPts val="0"/>
              </a:spcBef>
              <a:buSzPts val="1800"/>
              <a:buChar char="●"/>
            </a:pPr>
            <a:r>
              <a:rPr lang="en-US" dirty="0"/>
              <a:t>Things such as Jenkins to build code developed by multiple concurrent engineers </a:t>
            </a:r>
          </a:p>
          <a:p>
            <a:pPr lvl="0" indent="-342900">
              <a:buSzPts val="1800"/>
            </a:pPr>
            <a:r>
              <a:rPr lang="en-US" dirty="0"/>
              <a:t>Continuous Delivery</a:t>
            </a:r>
          </a:p>
          <a:p>
            <a:pPr lvl="1" indent="-342900">
              <a:spcBef>
                <a:spcPts val="0"/>
              </a:spcBef>
              <a:buSzPts val="1800"/>
              <a:buChar char="●"/>
            </a:pPr>
            <a:r>
              <a:rPr lang="en-US" dirty="0"/>
              <a:t>Automated code building, testing and preparing for release to production. Takes code from build -&gt; deploy</a:t>
            </a:r>
          </a:p>
          <a:p>
            <a:pPr lvl="0" indent="-342900">
              <a:buSzPts val="1800"/>
            </a:pPr>
            <a:r>
              <a:rPr lang="en-US" dirty="0"/>
              <a:t>Build Pipelines</a:t>
            </a:r>
          </a:p>
          <a:p>
            <a:pPr lvl="1" indent="-342900">
              <a:spcBef>
                <a:spcPts val="0"/>
              </a:spcBef>
              <a:buSzPts val="1800"/>
              <a:buChar char="●"/>
            </a:pPr>
            <a:r>
              <a:rPr lang="en-US" dirty="0"/>
              <a:t>Automated code jobs/stages, a typical pipeline would </a:t>
            </a:r>
            <a:r>
              <a:rPr lang="en-US" b="1" dirty="0"/>
              <a:t>build</a:t>
            </a:r>
            <a:r>
              <a:rPr lang="en-US" dirty="0"/>
              <a:t>, </a:t>
            </a:r>
            <a:r>
              <a:rPr lang="en-US" b="1" dirty="0"/>
              <a:t>test</a:t>
            </a:r>
            <a:r>
              <a:rPr lang="en-US" dirty="0"/>
              <a:t>, </a:t>
            </a:r>
            <a:r>
              <a:rPr lang="en-US" b="1" dirty="0"/>
              <a:t>deploy to staging</a:t>
            </a:r>
            <a:r>
              <a:rPr lang="en-US" dirty="0"/>
              <a:t>, then </a:t>
            </a:r>
            <a:r>
              <a:rPr lang="en-US" b="1" dirty="0"/>
              <a:t>deploy to production</a:t>
            </a:r>
            <a:r>
              <a:rPr lang="en-US" dirty="0"/>
              <a:t>. There are many types of pipelines, see: </a:t>
            </a:r>
            <a:r>
              <a:rPr lang="en-US" dirty="0">
                <a:hlinkClick r:id="rId3"/>
              </a:rPr>
              <a:t>https://docs.gitlab.com/ee/ci/pipelines/</a:t>
            </a:r>
            <a:endParaRPr lang="en-US" dirty="0"/>
          </a:p>
          <a:p>
            <a:pPr lvl="0" indent="-342900">
              <a:buSzPts val="1800"/>
            </a:pPr>
            <a:r>
              <a:rPr lang="en-US" dirty="0"/>
              <a:t>Monitoring and Logging</a:t>
            </a:r>
          </a:p>
          <a:p>
            <a:pPr lvl="1" indent="-342900">
              <a:spcBef>
                <a:spcPts val="0"/>
              </a:spcBef>
              <a:buSzPts val="1800"/>
              <a:buChar char="●"/>
            </a:pPr>
            <a:r>
              <a:rPr lang="en-US" dirty="0"/>
              <a:t>Things critical for high availability and troubleshooting; examples: Splunk, New Relic, etc.</a:t>
            </a:r>
          </a:p>
          <a:p>
            <a:pPr indent="-342900">
              <a:buSzPts val="1800"/>
            </a:pPr>
            <a:endParaRPr lang="en-US" dirty="0"/>
          </a:p>
        </p:txBody>
      </p:sp>
    </p:spTree>
    <p:extLst>
      <p:ext uri="{BB962C8B-B14F-4D97-AF65-F5344CB8AC3E}">
        <p14:creationId xmlns:p14="http://schemas.microsoft.com/office/powerpoint/2010/main" val="221630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Deployments (rolling and blue/green)</a:t>
            </a:r>
            <a:endParaRPr dirty="0"/>
          </a:p>
        </p:txBody>
      </p:sp>
      <p:sp>
        <p:nvSpPr>
          <p:cNvPr id="31" name="Google Shape;89;p16">
            <a:extLst>
              <a:ext uri="{FF2B5EF4-FFF2-40B4-BE49-F238E27FC236}">
                <a16:creationId xmlns:a16="http://schemas.microsoft.com/office/drawing/2014/main" id="{67E34750-AD08-E94A-B9F8-33F50EC2B699}"/>
              </a:ext>
            </a:extLst>
          </p:cNvPr>
          <p:cNvSpPr txBox="1">
            <a:spLocks noGrp="1"/>
          </p:cNvSpPr>
          <p:nvPr>
            <p:ph type="body" idx="1"/>
          </p:nvPr>
        </p:nvSpPr>
        <p:spPr>
          <a:xfrm>
            <a:off x="460950" y="1718184"/>
            <a:ext cx="8222100" cy="334565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We spent all of LC101 and Liftoff (thus far) teaching you how to code, but not how to deploy</a:t>
            </a:r>
          </a:p>
          <a:p>
            <a:pPr marL="457200" lvl="0" indent="-342900" algn="l" rtl="0">
              <a:spcBef>
                <a:spcPts val="0"/>
              </a:spcBef>
              <a:spcAft>
                <a:spcPts val="0"/>
              </a:spcAft>
              <a:buSzPts val="1800"/>
              <a:buChar char="●"/>
            </a:pPr>
            <a:r>
              <a:rPr lang="en-US" dirty="0"/>
              <a:t>The 2 primary types of deployments are in-place (or rolling) deployments and blue/green deployments. They both have their pros/cons</a:t>
            </a:r>
          </a:p>
          <a:p>
            <a:pPr lvl="0" indent="-342900">
              <a:buSzPts val="1800"/>
            </a:pPr>
            <a:r>
              <a:rPr lang="en-US" dirty="0"/>
              <a:t>In-place (aka rolling) deployments go through each server node (or instance) in the , remove it from the load balancer, shut down the web container/app, deploy the new code, restart the web container/app, and add it back into the load balancer. </a:t>
            </a:r>
          </a:p>
          <a:p>
            <a:pPr indent="-342900">
              <a:buSzPts val="1800"/>
            </a:pPr>
            <a:r>
              <a:rPr lang="en-US" dirty="0"/>
              <a:t>Benefit of rolling deployments is that they require only one collection of nodes for each environment (dev/staging/prod)</a:t>
            </a:r>
          </a:p>
          <a:p>
            <a:pPr indent="-342900">
              <a:buSzPts val="1800"/>
            </a:pPr>
            <a:r>
              <a:rPr lang="en-US" dirty="0"/>
              <a:t>Downfall of rolling deployments is rollbacks (going back to previous version of code) is difficult and requires doing another rolling deployment one server at a time.</a:t>
            </a:r>
          </a:p>
          <a:p>
            <a:pPr lvl="0" indent="-342900">
              <a:buSzPts val="1800"/>
            </a:pPr>
            <a:r>
              <a:rPr lang="en-US" dirty="0"/>
              <a:t>Blue/Green deployments requires two collections of nodes for each environment, one called blue, and one called green. At any given time, only ONE collection (blue or green) is live in the environment. When it’s time to deploy new code, the new code is deployed to the collection that is not live. Once the deploy is complete, the load balancer is switched to the non-live environment.</a:t>
            </a:r>
          </a:p>
          <a:p>
            <a:pPr lvl="0" indent="-342900">
              <a:buSzPts val="1800"/>
            </a:pPr>
            <a:endParaRPr lang="en-US" dirty="0"/>
          </a:p>
        </p:txBody>
      </p:sp>
    </p:spTree>
    <p:extLst>
      <p:ext uri="{BB962C8B-B14F-4D97-AF65-F5344CB8AC3E}">
        <p14:creationId xmlns:p14="http://schemas.microsoft.com/office/powerpoint/2010/main" val="1499700365"/>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1285</Words>
  <Application>Microsoft Macintosh PowerPoint</Application>
  <PresentationFormat>On-screen Show (16:9)</PresentationFormat>
  <Paragraphs>151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Roboto</vt:lpstr>
      <vt:lpstr>Arial</vt:lpstr>
      <vt:lpstr>Material</vt:lpstr>
      <vt:lpstr>LaunchCode Liftoff</vt:lpstr>
      <vt:lpstr>Agenda</vt:lpstr>
      <vt:lpstr>Liftoff Project Timeline</vt:lpstr>
      <vt:lpstr>What does it take to finish Lift Off?</vt:lpstr>
      <vt:lpstr>LiftOff Fun Topics!</vt:lpstr>
      <vt:lpstr>Datastores (bases) SQL vs NoSQL</vt:lpstr>
      <vt:lpstr>Datastores (bases) SQL vs NoSQL</vt:lpstr>
      <vt:lpstr>DevOps</vt:lpstr>
      <vt:lpstr>Deployments (rolling and blue/green)</vt:lpstr>
      <vt:lpstr>Deployments (rolling and blue/green) continued…</vt:lpstr>
      <vt:lpstr>REST</vt:lpstr>
      <vt:lpstr>Public Clouds</vt:lpstr>
      <vt:lpstr>Containerization</vt:lpstr>
      <vt:lpstr>Containerization Vs VM</vt:lpstr>
      <vt:lpstr>Microservices</vt:lpstr>
      <vt:lpstr>Microservices Vs Monolith</vt:lpstr>
      <vt:lpstr>Recap and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LaunchCode Liftoff</dc:title>
  <cp:lastModifiedBy>Hank DeDona</cp:lastModifiedBy>
  <cp:revision>107</cp:revision>
  <dcterms:modified xsi:type="dcterms:W3CDTF">2021-08-29T22:08:45Z</dcterms:modified>
</cp:coreProperties>
</file>