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7.xml"/><Relationship Id="rId2" Type="http://schemas.openxmlformats.org/officeDocument/2006/relationships/presProps" Target="presProps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" Type="http://schemas.openxmlformats.org/officeDocument/2006/relationships/theme" Target="theme/theme4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3" Type="http://schemas.openxmlformats.org/officeDocument/2006/relationships/tableStyles" Target="tableStyles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1.xml"/><Relationship Id="rId7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CC02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CC02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CC02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CC02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CC02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CC02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CC02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CC02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CC0202"/>
                </a:solidFill>
              </a:defRPr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CC02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cap="flat" w="50800">
            <a:solidFill>
              <a:srgbClr val="CFD4D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cap="flat" w="50800">
            <a:solidFill>
              <a:srgbClr val="CFD4D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rtl="0" algn="ctr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b="0" baseline="0" i="0" sz="48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b="0" baseline="0" i="0" sz="48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b="0" baseline="0" i="0" sz="48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b="0" baseline="0" i="0" sz="48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b="0" baseline="0" i="0" sz="48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b="0" baseline="0" i="0" sz="48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b="0" baseline="0" i="0" sz="48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b="0" baseline="0" i="0" sz="48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b="0" baseline="0" i="0" sz="4800" u="none" cap="none" strike="noStrik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cap="flat" w="57150">
            <a:solidFill>
              <a:srgbClr val="CC020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cap="flat" w="57150">
            <a:solidFill>
              <a:srgbClr val="CC02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cap="flat" w="50800">
            <a:solidFill>
              <a:srgbClr val="CFD4D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30000">
              <a:srgbClr val="FFFFFF"/>
            </a:gs>
            <a:gs pos="100000">
              <a:srgbClr val="CCCCC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conotc.com/" TargetMode="External"/><Relationship Id="rId3" Type="http://schemas.openxmlformats.org/officeDocument/2006/relationships/hyperlink" Target="http://www.indracompany.com/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3.org/WAI/intro/accessibility.php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WAI/guid-tech" TargetMode="External"/><Relationship Id="rId3" Type="http://schemas.openxmlformats.org/officeDocument/2006/relationships/hyperlink" Target="http://www.w3.org/WAI/intro/components.php" TargetMode="External"/><Relationship Id="rId6" Type="http://schemas.openxmlformats.org/officeDocument/2006/relationships/hyperlink" Target="http://www.w3.org/WAI/ER/tools/" TargetMode="External"/><Relationship Id="rId5" Type="http://schemas.openxmlformats.org/officeDocument/2006/relationships/hyperlink" Target="http://www.w3.org/WAI/impl/Overview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WAI/eval/Overview.html" TargetMode="External"/><Relationship Id="rId3" Type="http://schemas.openxmlformats.org/officeDocument/2006/relationships/hyperlink" Target="http://www.w3.org/WAI/impl/improving.html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sabilityfirst.com/about-usability/accessibility/" TargetMode="External"/><Relationship Id="rId3" Type="http://schemas.openxmlformats.org/officeDocument/2006/relationships/hyperlink" Target="http://www.usabilityfirst.com/about-usability/introduction-to-user-centered-design/" TargetMode="External"/><Relationship Id="rId6" Type="http://schemas.openxmlformats.org/officeDocument/2006/relationships/hyperlink" Target="http://www.usabilityfirst.com/usability-methods/usability-testing/" TargetMode="External"/><Relationship Id="rId5" Type="http://schemas.openxmlformats.org/officeDocument/2006/relationships/hyperlink" Target="http://www.usabilityfirst.com/about-usability/information-architecture/" TargetMode="External"/><Relationship Id="rId7" Type="http://schemas.openxmlformats.org/officeDocument/2006/relationships/hyperlink" Target="http://boxesandarrows.com/competitive-analysis-understanding-the-market-context/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usabilityfirst.com/usability-metho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Accesibilidad y Usabilidad Web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</a:rPr>
              <a:t>Escuela de arquitectura y programación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Especialidad Java/XML/JEE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Indra</a:t>
            </a:r>
            <a:r>
              <a:rPr lang="en-US" sz="1200">
                <a:solidFill>
                  <a:srgbClr val="000000"/>
                </a:solidFill>
              </a:rPr>
              <a:t> &amp;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Icono Training Consulting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Accesibilidad I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Accesibilidad </a:t>
            </a:r>
            <a:r>
              <a:rPr lang="en-US"/>
              <a:t> para una aplicación (sitio) Web significa que personas discapacitadas pueden usarla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También significa que dichas personas pueden interactuar con ella en ambos sentidos, esto es, inspeccionar contenidos y producirlos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La accesibilidad es importante porque intenta promover la igualdad de acceso y la igualdad de oportunidades en la red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Accesibilidad II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Para crear un sitio Web accesible es importante: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Conocer los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elementos esenciales</a:t>
            </a:r>
            <a:r>
              <a:rPr lang="en-US"/>
              <a:t> de la accesibilidad Web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Examinar las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directrices </a:t>
            </a:r>
            <a:r>
              <a:rPr lang="en-US"/>
              <a:t> y técnicas para organizar dichos elementos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Definir y ejecutar un plan de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implementación </a:t>
            </a:r>
            <a:r>
              <a:rPr lang="en-US"/>
              <a:t>de accesibilidad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Evaluar los resultados obtenidos mediante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herramientas </a:t>
            </a:r>
            <a:r>
              <a:rPr lang="en-US"/>
              <a:t>específicas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Accesibilidad III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Para hacer un sitio Web existente accesible es importante: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Disponer de un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método </a:t>
            </a:r>
            <a:r>
              <a:rPr lang="en-US"/>
              <a:t>para abordar el problema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En ambos casos, sitio nuevo o existente, también es importante emplear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estrategias </a:t>
            </a:r>
            <a:r>
              <a:rPr lang="en-US"/>
              <a:t>para la evaluación de la accesibilidad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Usabilidad I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La usabilidad Web se refiere a la facilidad y naturalidad con que una persona interactúa con una aplicación Web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Otra definición: </a:t>
            </a:r>
            <a:r>
              <a:rPr i="1" lang="en-US" sz="2400"/>
              <a:t>La usabilidad se refiere a la capacidad de un software de ser comprendido, aprendido, usado y ser atractivo para el usuario, en condiciones específicas de uso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La usabilidad no puede separarse de un contexto concreto en relación al cual se define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La usabilidad es, esencialmente, una métrica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Usabilidad II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Para hacer una aplicación (sitio) Web usable, hay que considerar cuatro aspectos esenciales: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Diseño centrado en el usuario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Relación con la accesibilidad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Arquitectura de la información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6"/>
              </a:rPr>
              <a:t>Pruebas de usabilidad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y uno más: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Análisis competitivo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que complementa los aspectos 1 y 3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Usabilidad III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Es esencial recabar información sobre nuestros usuarios en tiempo de diseño y en tiempo de pruebas para implementar, y probar, adecuadamente la usabilidad en una aplicación Web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Tenemos algunas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herramientas de investigación</a:t>
            </a:r>
            <a:r>
              <a:rPr lang="en-US"/>
              <a:t> sobre usuarios (</a:t>
            </a:r>
            <a:r>
              <a:rPr i="1" lang="en-US"/>
              <a:t>users research</a:t>
            </a:r>
            <a:r>
              <a:rPr lang="en-US"/>
              <a:t>) disponibles para ello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