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3A22720-C37A-43F6-91DB-15189DC2426A}">
  <a:tblStyle styleId="{93A22720-C37A-43F6-91DB-15189DC2426A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dracompany.com/" TargetMode="External"/><Relationship Id="rId4" Type="http://schemas.openxmlformats.org/officeDocument/2006/relationships/hyperlink" Target="http://iconotc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mazon.com/CSS3-Visual-QuickStart-Guide-5th/dp/0321719638/ref=sr_1_1?ie=UTF8&amp;qid=1286072705&amp;sr=8-1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://www.w3schools.com/css/css3_fonts.asp" TargetMode="External"/><Relationship Id="rId10" Type="http://schemas.openxmlformats.org/officeDocument/2006/relationships/hyperlink" Target="http://www.w3schools.com/css/css3_text_effects.asp" TargetMode="External"/><Relationship Id="rId13" Type="http://schemas.openxmlformats.org/officeDocument/2006/relationships/hyperlink" Target="http://www.w3schools.com/css/css3_3dtransforms.asp" TargetMode="External"/><Relationship Id="rId12" Type="http://schemas.openxmlformats.org/officeDocument/2006/relationships/hyperlink" Target="http://www.w3schools.com/css/css3_2dtransforms.asp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s.com/cssref/css_selectors.asp" TargetMode="External"/><Relationship Id="rId4" Type="http://schemas.openxmlformats.org/officeDocument/2006/relationships/hyperlink" Target="http://www.w3schools.com/cssref/css3_browsersupport.asp" TargetMode="External"/><Relationship Id="rId9" Type="http://schemas.openxmlformats.org/officeDocument/2006/relationships/hyperlink" Target="http://www.w3schools.com/css/css3_backgrounds.asp" TargetMode="External"/><Relationship Id="rId15" Type="http://schemas.openxmlformats.org/officeDocument/2006/relationships/hyperlink" Target="http://www.w3schools.com/css/css3_animations.asp" TargetMode="External"/><Relationship Id="rId14" Type="http://schemas.openxmlformats.org/officeDocument/2006/relationships/hyperlink" Target="http://www.w3schools.com/css/css3_transitions.asp" TargetMode="External"/><Relationship Id="rId17" Type="http://schemas.openxmlformats.org/officeDocument/2006/relationships/hyperlink" Target="http://www.w3schools.com/css/css3_user_interface.asp" TargetMode="External"/><Relationship Id="rId16" Type="http://schemas.openxmlformats.org/officeDocument/2006/relationships/hyperlink" Target="http://www.w3schools.com/css/css3_multiple_columns.asp" TargetMode="External"/><Relationship Id="rId5" Type="http://schemas.openxmlformats.org/officeDocument/2006/relationships/hyperlink" Target="http://www.w3schools.com/cssref/default.asp" TargetMode="External"/><Relationship Id="rId6" Type="http://schemas.openxmlformats.org/officeDocument/2006/relationships/hyperlink" Target="http://www.w3schools.com/cssref/css_colornames.asp" TargetMode="External"/><Relationship Id="rId7" Type="http://schemas.openxmlformats.org/officeDocument/2006/relationships/hyperlink" Target="http://www.w3schools.com/cssref/css_units.asp" TargetMode="External"/><Relationship Id="rId8" Type="http://schemas.openxmlformats.org/officeDocument/2006/relationships/hyperlink" Target="http://www.w3schools.com/css/css3_border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ogle.es/url?sa=t&amp;rct=j&amp;q=&amp;esrc=s&amp;source=web&amp;cd=1&amp;ved=0CDYQFjAA&amp;url=http%3A%2F%2Fwww.whatwg.org%2F&amp;ei=fblhT-TzN8i1hAfDroWJCA&amp;usg=AFQjCNEir_vh5fB0Wt2Adc0gzp1xNxbPT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3.org/TR/html-design-principles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w3schools.com/html/html5_video.asp" TargetMode="External"/><Relationship Id="rId10" Type="http://schemas.openxmlformats.org/officeDocument/2006/relationships/hyperlink" Target="http://www.w3schools.com/html/html5_audio.asp" TargetMode="External"/><Relationship Id="rId13" Type="http://schemas.openxmlformats.org/officeDocument/2006/relationships/hyperlink" Target="http://www.w3schools.com/html/html5_svg.asp" TargetMode="External"/><Relationship Id="rId12" Type="http://schemas.openxmlformats.org/officeDocument/2006/relationships/hyperlink" Target="http://www.w3schools.com/tags/ref_av_dom.asp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html/html5_new_elements.asp" TargetMode="External"/><Relationship Id="rId4" Type="http://schemas.openxmlformats.org/officeDocument/2006/relationships/hyperlink" Target="http://www.w3schools.com/html/html5_semantic_elements.asp" TargetMode="External"/><Relationship Id="rId9" Type="http://schemas.openxmlformats.org/officeDocument/2006/relationships/hyperlink" Target="http://www.w3schools.com/tags/ref_canvas.asp" TargetMode="External"/><Relationship Id="rId15" Type="http://schemas.openxmlformats.org/officeDocument/2006/relationships/hyperlink" Target="http://www.w3schools.com/html/html5_geolocation.asp" TargetMode="External"/><Relationship Id="rId14" Type="http://schemas.openxmlformats.org/officeDocument/2006/relationships/hyperlink" Target="http://www.w3schools.com/svg/" TargetMode="External"/><Relationship Id="rId5" Type="http://schemas.openxmlformats.org/officeDocument/2006/relationships/hyperlink" Target="http://www.w3schools.com/html/html_form_input_types.asp" TargetMode="External"/><Relationship Id="rId6" Type="http://schemas.openxmlformats.org/officeDocument/2006/relationships/hyperlink" Target="http://www.w3schools.com/html/html_form_elements.asp" TargetMode="External"/><Relationship Id="rId7" Type="http://schemas.openxmlformats.org/officeDocument/2006/relationships/hyperlink" Target="http://www.w3schools.com/html/html_form_attributes.asp" TargetMode="External"/><Relationship Id="rId8" Type="http://schemas.openxmlformats.org/officeDocument/2006/relationships/hyperlink" Target="http://www.w3schools.com/html/html5_canvas.asp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w3schools.com/html/html5_app_cache.asp" TargetMode="External"/><Relationship Id="rId10" Type="http://schemas.openxmlformats.org/officeDocument/2006/relationships/hyperlink" Target="http://www.w3schools.com/html/html5_webstorage.asp" TargetMode="External"/><Relationship Id="rId12" Type="http://schemas.openxmlformats.org/officeDocument/2006/relationships/hyperlink" Target="http://www.tutorialspoint.com/html5/html5_web_sql.htm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ebsocket.org/" TargetMode="External"/><Relationship Id="rId4" Type="http://schemas.openxmlformats.org/officeDocument/2006/relationships/hyperlink" Target="http://www.developerfusion.com/article/143158/an-introduction-to-websockets/" TargetMode="External"/><Relationship Id="rId9" Type="http://schemas.openxmlformats.org/officeDocument/2006/relationships/hyperlink" Target="http://www.w3schools.com/html/html5_webworkers.asp" TargetMode="External"/><Relationship Id="rId5" Type="http://schemas.openxmlformats.org/officeDocument/2006/relationships/hyperlink" Target="http://www.w3.org/TR/2011/WD-websockets-20110419/" TargetMode="External"/><Relationship Id="rId6" Type="http://schemas.openxmlformats.org/officeDocument/2006/relationships/hyperlink" Target="http://docs.oracle.com/javaee/7/tutorial/websocket.htm#GKJIQ5" TargetMode="External"/><Relationship Id="rId7" Type="http://schemas.openxmlformats.org/officeDocument/2006/relationships/hyperlink" Target="http://www.w3schools.com/html/html5_serversentevents.asp" TargetMode="External"/><Relationship Id="rId8" Type="http://schemas.openxmlformats.org/officeDocument/2006/relationships/hyperlink" Target="http://www.html5rocks.com/en/tutorials/eventsource/basics/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w3schools.com/tags/ref_av_dom.asp" TargetMode="External"/><Relationship Id="rId10" Type="http://schemas.openxmlformats.org/officeDocument/2006/relationships/hyperlink" Target="http://www.w3schools.com/html/html5_audio.asp" TargetMode="External"/><Relationship Id="rId13" Type="http://schemas.openxmlformats.org/officeDocument/2006/relationships/hyperlink" Target="http://www.w3schools.com/tags/ref_eventattributes.asp" TargetMode="External"/><Relationship Id="rId1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html/html5_new_elements.asp" TargetMode="External"/><Relationship Id="rId4" Type="http://schemas.openxmlformats.org/officeDocument/2006/relationships/hyperlink" Target="http://www.w3schools.com/tags/default.asp" TargetMode="External"/><Relationship Id="rId9" Type="http://schemas.openxmlformats.org/officeDocument/2006/relationships/hyperlink" Target="http://www.w3schools.com/html/html5_video.asp" TargetMode="External"/><Relationship Id="rId5" Type="http://schemas.openxmlformats.org/officeDocument/2006/relationships/hyperlink" Target="http://www.w3schools.com/tags/ref_standardattributes.asp" TargetMode="External"/><Relationship Id="rId6" Type="http://schemas.openxmlformats.org/officeDocument/2006/relationships/hyperlink" Target="http://www.w3schools.com/html/html_form_input_types.asp" TargetMode="External"/><Relationship Id="rId7" Type="http://schemas.openxmlformats.org/officeDocument/2006/relationships/hyperlink" Target="http://www.w3schools.com/html/html_form_elements.asp" TargetMode="External"/><Relationship Id="rId8" Type="http://schemas.openxmlformats.org/officeDocument/2006/relationships/hyperlink" Target="http://www.w3schools.com/html/html_form_attribute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w3.org/Style/CSS/" TargetMode="External"/><Relationship Id="rId4" Type="http://schemas.openxmlformats.org/officeDocument/2006/relationships/image" Target="../media/image00.jpg"/><Relationship Id="rId5" Type="http://schemas.openxmlformats.org/officeDocument/2006/relationships/hyperlink" Target="http://www.amazon.com/CSS3-Visual-QuickStart-Guide-5th/dp/0321719638/ref=sr_1_1?ie=UTF8&amp;qid=1286072705&amp;sr=8-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HTML5 y CSS3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500">
                <a:solidFill>
                  <a:srgbClr val="000000"/>
                </a:solidFill>
                <a:highlight>
                  <a:srgbClr val="FFFFFF"/>
                </a:highlight>
              </a:rPr>
              <a:t>Escuela de arquitectura y programación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</a:rPr>
              <a:t>Especialidad Java/XML/JEE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Indra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</a:rPr>
              <a:t> &amp; </a:t>
            </a: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Icono Training Consulting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CSS: Reglas 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La estructura de una regla CSS es la siguiente: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selector {propiedad:valor;}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En donde "selector" puede ser (simplificando un poco):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un elemento HTML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2400"/>
              <a:t>h1 {color:blue;}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una "clase"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2400"/>
              <a:t>.unaClase { color:blue;}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2400"/>
              <a:t>&lt;h1 class="unaClase"&gt;...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s" sz="2400"/>
              <a:t>un "id" HTML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2400"/>
              <a:t>#unId { color:blue;}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2400"/>
              <a:t>&lt;h1 id="unId"&gt;...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CSS: Reglas 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Un selector es una secuencia alfanumérica que identifica una regla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Una propiedad es símbolo que precisa lo que estamos definiendo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Un valor es el contenido asignado a una propiedad que especifica su naturaleza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Es posible, a veces necesario, usar propiedades ligadas a un navegador concreto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-moz-box-shadow: 10px 10px 5px #888; /* Firefox */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ourier New"/>
              <a:buChar char="o"/>
            </a:pPr>
            <a:r>
              <a:rPr lang="es" sz="1800"/>
              <a:t>-webkit-box-shadow: 10px 10px 5px #888;  /* Safari y Chrome */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box-shadow: 10px 10px 5px #888; /* Opera */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CSS: Reglas III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Información tomada de "</a:t>
            </a:r>
            <a:r>
              <a:rPr lang="es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CSS3 Visual Quick Start Guide</a:t>
            </a:r>
            <a:r>
              <a:rPr lang="es" sz="1400">
                <a:solidFill>
                  <a:srgbClr val="000000"/>
                </a:solidFill>
              </a:rPr>
              <a:t>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952500" y="23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{93A22720-C37A-43F6-91DB-15189DC2426A}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Extensión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Renderizador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Navegador(es)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Ejemplo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-moz-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Mozilla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Firefox, Camino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-moz-border-radius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-ms-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Trident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Internet Explorer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-ms-layout-grid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-o-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Presto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Opera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-o-border-radius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-webkit-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Webkit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Chrome, Safari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-webkit-border-radius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CSS3: Recorrido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En general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Selectores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Compatibilidad con navegadores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Grupos de propiedades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Colores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Unidades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Módulos principales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8"/>
              </a:rPr>
              <a:t>Bordes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9"/>
              </a:rPr>
              <a:t>Fondos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/>
              <a:t>Texto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400" u="sng">
                <a:solidFill>
                  <a:schemeClr val="hlink"/>
                </a:solidFill>
                <a:hlinkClick r:id="rId10"/>
              </a:rPr>
              <a:t>Efectos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400" u="sng">
                <a:solidFill>
                  <a:schemeClr val="hlink"/>
                </a:solidFill>
                <a:hlinkClick r:id="rId11"/>
              </a:rPr>
              <a:t>Fuentes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/>
              <a:t>Transformaciones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400" u="sng">
                <a:solidFill>
                  <a:schemeClr val="hlink"/>
                </a:solidFill>
                <a:hlinkClick r:id="rId12"/>
              </a:rPr>
              <a:t>Dos dimensiones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400" u="sng">
                <a:solidFill>
                  <a:schemeClr val="hlink"/>
                </a:solidFill>
                <a:hlinkClick r:id="rId13"/>
              </a:rPr>
              <a:t>Tres dimensiones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4"/>
              </a:rPr>
              <a:t>Transiciones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5"/>
              </a:rPr>
              <a:t>Animaciones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6"/>
              </a:rPr>
              <a:t>Estructura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7"/>
              </a:rPr>
              <a:t>Interfaz  de usuario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703421"/>
            <a:ext cx="7772400" cy="8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HTML5: Orígenes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1849662"/>
            <a:ext cx="77724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1998, el W3C congela HTML en su versión 4.01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Comienza el desarrollo de XHTML (Transicional)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Comienza el desarrollo de XHTML 2.0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Algunos grupos (gente de Ópera) no creen que el XML substituya en la Web a HTML. Nace WHATWG 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b="1" lang="es" sz="1000" u="sng">
                <a:solidFill>
                  <a:srgbClr val="1122CC"/>
                </a:solidFill>
                <a:hlinkClick r:id="rId3"/>
              </a:rPr>
              <a:t>Web Hypertext Application Technology Working Group</a:t>
            </a:r>
            <a:r>
              <a:rPr b="1" lang="es" sz="1000">
                <a:solidFill>
                  <a:srgbClr val="1122CC"/>
                </a:solidFill>
              </a:rPr>
              <a:t>)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En 2006, el W3C decide hacer evolucionar HTML. El XHTML 2.0 no ha cuajado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El WHATWG da nacimiento (extraoficialmente) al HTML5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En 2009, el W3C abandona XHTML 2.0 y acepta oficialmente el HTML5 (primera especificación, borrador más bien, en octubre)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En 2012, debe aparecer la especificación "candidata"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En 2022 (!!!) la especificación "propuesta" (</a:t>
            </a:r>
            <a:r>
              <a:rPr i="1" lang="es" sz="1800"/>
              <a:t>proposed</a:t>
            </a:r>
            <a:r>
              <a:rPr lang="es" sz="1800"/>
              <a:t>)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A pesar de este horizonte tan lejano, el caso es que podemos usar HTML5 ahora con </a:t>
            </a:r>
            <a:r>
              <a:rPr i="1" lang="es" sz="1800"/>
              <a:t>cierta </a:t>
            </a:r>
            <a:r>
              <a:rPr lang="es" sz="1800"/>
              <a:t>confianza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HTML5: </a:t>
            </a:r>
            <a:r>
              <a:rPr lang="es" u="sng">
                <a:solidFill>
                  <a:schemeClr val="hlink"/>
                </a:solidFill>
                <a:hlinkClick r:id="rId3"/>
              </a:rPr>
              <a:t>Principios de diseño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Compatibilidad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Evolución del HTML 4.X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Utilidad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Énfasis en lo que la gente usa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Seguridad desde el diseño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Separación estricta de presentación y contenido (con CSS, preferiblemente CSS3)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Interoperabilidad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Simplificación a ultranza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El mismo código en todos los navegadores (para 2022)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s" sz="1800"/>
              <a:t>Funcionalidades nuevas a través de APIs bien definidas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s"/>
              <a:t>Acceso universal:</a:t>
            </a:r>
            <a:r>
              <a:rPr lang="es" sz="1800"/>
              <a:t>accesibilidad, independencia del dispositivo y soporte para todos los lenguajes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HTML5: Componentes principales I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Los componentes siguientes poseen un cierto soporte en los navegadores más conocidos. Algunos se manejan a través de sus APIs (JavaScript), otros implican etiquetas nuevas, aunque también generan eventos y poseen sus propias APIs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Nuevas etiquetas</a:t>
            </a:r>
            <a:r>
              <a:rPr lang="es" sz="1800"/>
              <a:t> y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elementos semánticos</a:t>
            </a:r>
            <a:r>
              <a:rPr lang="es" sz="1800"/>
              <a:t>: section, article, header, footer, etc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Interfaz de usuario</a:t>
            </a:r>
          </a:p>
          <a:p>
            <a:pPr indent="-342900" lvl="1" marL="914400" rtl="0">
              <a:spcBef>
                <a:spcPts val="480"/>
              </a:spcBef>
              <a:buSzPct val="100000"/>
              <a:buFont typeface="Courier New"/>
              <a:buChar char="o"/>
            </a:pPr>
            <a:r>
              <a:rPr lang="es" sz="1800"/>
              <a:t>Forms: nuevos campos de tipo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input</a:t>
            </a:r>
            <a:r>
              <a:rPr lang="es" sz="1800"/>
              <a:t>, 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elementos </a:t>
            </a:r>
            <a:r>
              <a:rPr lang="es" sz="1800"/>
              <a:t>y </a:t>
            </a:r>
            <a:r>
              <a:rPr lang="es" sz="1800" u="sng">
                <a:solidFill>
                  <a:schemeClr val="hlink"/>
                </a:solidFill>
                <a:hlinkClick r:id="rId7"/>
              </a:rPr>
              <a:t>atributos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/>
              <a:t>Multimedia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800"/>
              <a:t>Generación dinámica de gráficos con </a:t>
            </a:r>
            <a:r>
              <a:rPr lang="es" sz="1800" u="sng">
                <a:solidFill>
                  <a:schemeClr val="hlink"/>
                </a:solidFill>
                <a:hlinkClick r:id="rId8"/>
              </a:rPr>
              <a:t>Canvas </a:t>
            </a:r>
            <a:r>
              <a:rPr lang="es" sz="1800"/>
              <a:t>(Ver </a:t>
            </a:r>
            <a:r>
              <a:rPr lang="es" sz="1800" u="sng">
                <a:solidFill>
                  <a:schemeClr val="hlink"/>
                </a:solidFill>
                <a:hlinkClick r:id="rId9"/>
              </a:rPr>
              <a:t>referencia</a:t>
            </a:r>
            <a:r>
              <a:rPr lang="es" sz="1800"/>
              <a:t>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800" u="sng">
                <a:solidFill>
                  <a:schemeClr val="hlink"/>
                </a:solidFill>
                <a:hlinkClick r:id="rId10"/>
              </a:rPr>
              <a:t>Audio </a:t>
            </a:r>
            <a:r>
              <a:rPr lang="es" sz="1800"/>
              <a:t>y </a:t>
            </a:r>
            <a:r>
              <a:rPr lang="es" sz="1800" u="sng">
                <a:solidFill>
                  <a:schemeClr val="hlink"/>
                </a:solidFill>
                <a:hlinkClick r:id="rId11"/>
              </a:rPr>
              <a:t>vídeo</a:t>
            </a:r>
            <a:r>
              <a:rPr lang="es" sz="1800"/>
              <a:t> (Ver </a:t>
            </a:r>
            <a:r>
              <a:rPr lang="es" sz="1800" u="sng">
                <a:solidFill>
                  <a:schemeClr val="hlink"/>
                </a:solidFill>
                <a:hlinkClick r:id="rId12"/>
              </a:rPr>
              <a:t>referencia</a:t>
            </a:r>
            <a:r>
              <a:rPr lang="es" sz="1800"/>
              <a:t>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1800" u="sng">
                <a:solidFill>
                  <a:schemeClr val="hlink"/>
                </a:solidFill>
                <a:hlinkClick r:id="rId13"/>
              </a:rPr>
              <a:t>Soporte para SVG</a:t>
            </a:r>
            <a:r>
              <a:rPr lang="es" sz="1800"/>
              <a:t> (</a:t>
            </a:r>
            <a:r>
              <a:rPr lang="es" sz="1800" u="sng">
                <a:solidFill>
                  <a:schemeClr val="hlink"/>
                </a:solidFill>
                <a:hlinkClick r:id="rId14"/>
              </a:rPr>
              <a:t>Tutorial</a:t>
            </a:r>
            <a:r>
              <a:rPr lang="es" sz="1800"/>
              <a:t> de SVG)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1800" u="sng">
                <a:solidFill>
                  <a:schemeClr val="hlink"/>
                </a:solidFill>
                <a:hlinkClick r:id="rId15"/>
              </a:rPr>
              <a:t>Geolocalización</a:t>
            </a:r>
            <a:r>
              <a:rPr lang="es" sz="1800"/>
              <a:t>: básicamente, longitud y latitud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HTML5: Componentes principales II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Comunicaciones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Hacia aplicaciones en tiempo real con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Web Sockets</a:t>
            </a:r>
            <a:r>
              <a:rPr lang="es" sz="1800"/>
              <a:t>. Ver </a:t>
            </a:r>
            <a:r>
              <a:rPr lang="es" sz="1800" u="sng">
                <a:solidFill>
                  <a:schemeClr val="hlink"/>
                </a:solidFill>
                <a:hlinkClick r:id="rId4"/>
              </a:rPr>
              <a:t>esta documentación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s" sz="1800" u="sng">
                <a:solidFill>
                  <a:schemeClr val="hlink"/>
                </a:solidFill>
                <a:hlinkClick r:id="rId5"/>
              </a:rPr>
              <a:t>API JavaScript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s" sz="1800" u="sng">
                <a:solidFill>
                  <a:schemeClr val="hlink"/>
                </a:solidFill>
                <a:hlinkClick r:id="rId6"/>
              </a:rPr>
              <a:t>API Java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Uso de </a:t>
            </a:r>
            <a:r>
              <a:rPr lang="es" sz="1800" u="sng">
                <a:solidFill>
                  <a:schemeClr val="hlink"/>
                </a:solidFill>
                <a:hlinkClick r:id="rId7"/>
              </a:rPr>
              <a:t>SSE </a:t>
            </a:r>
            <a:r>
              <a:rPr lang="es" sz="1800"/>
              <a:t>(Server Sent Events) (</a:t>
            </a:r>
            <a:r>
              <a:rPr lang="es" sz="1800" u="sng">
                <a:solidFill>
                  <a:schemeClr val="hlink"/>
                </a:solidFill>
                <a:hlinkClick r:id="rId8"/>
              </a:rPr>
              <a:t>Tutorial</a:t>
            </a:r>
            <a:r>
              <a:rPr lang="es" sz="1800"/>
              <a:t> de SSE)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Utilidades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/>
              <a:t>Multitarea con </a:t>
            </a:r>
            <a:r>
              <a:rPr lang="es" sz="1800" u="sng">
                <a:solidFill>
                  <a:schemeClr val="hlink"/>
                </a:solidFill>
                <a:hlinkClick r:id="rId9"/>
              </a:rPr>
              <a:t>Web Workers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" sz="1800"/>
              <a:t>Almacenamiento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 u="sng">
                <a:solidFill>
                  <a:schemeClr val="hlink"/>
                </a:solidFill>
                <a:hlinkClick r:id="rId10"/>
              </a:rPr>
              <a:t>Web Storage</a:t>
            </a:r>
            <a:r>
              <a:rPr lang="es" sz="1800"/>
              <a:t>: guardar información localmente o asociada a una sesión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s" sz="1800" u="sng">
                <a:solidFill>
                  <a:schemeClr val="hlink"/>
                </a:solidFill>
                <a:hlinkClick r:id="rId11"/>
              </a:rPr>
              <a:t>Aplicaciones offline</a:t>
            </a:r>
            <a:r>
              <a:rPr lang="es" sz="1800"/>
              <a:t>: almacenar una aplicación web entera en caché local, y ejecutarla sin conexión a la red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s" sz="1800"/>
              <a:t>Web SQL: ver este </a:t>
            </a:r>
            <a:r>
              <a:rPr lang="es" sz="1800" u="sng">
                <a:solidFill>
                  <a:schemeClr val="hlink"/>
                </a:solidFill>
                <a:hlinkClick r:id="rId12"/>
              </a:rPr>
              <a:t>ejemplo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HTML5: Recorrido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lang="es" sz="2400"/>
              <a:t>En General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Etiquetas nuevas</a:t>
            </a:r>
            <a:r>
              <a:rPr lang="es" sz="1400"/>
              <a:t> clasificadas por categoría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Todas las etiquetas</a:t>
            </a:r>
            <a:r>
              <a:rPr lang="es" sz="1400"/>
              <a:t> clasificadas por orden alfabético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Atributos globales</a:t>
            </a:r>
          </a:p>
          <a:p>
            <a:pPr indent="0" lvl="0" marL="0" rtl="0">
              <a:spcBef>
                <a:spcPts val="480"/>
              </a:spcBef>
              <a:buNone/>
            </a:pPr>
            <a:r>
              <a:rPr lang="es" sz="2400"/>
              <a:t>Formularios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Nuevos tipos para la etiqueta input</a:t>
            </a:r>
            <a:r>
              <a:rPr lang="es" sz="1400"/>
              <a:t> (mejor ver los ejemplos en el navegador Opera)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Nuevos elementos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8"/>
              </a:rPr>
              <a:t>Nuevos Atributos</a:t>
            </a:r>
          </a:p>
          <a:p>
            <a:pPr indent="0" lvl="0" marL="0" rtl="0">
              <a:spcBef>
                <a:spcPts val="480"/>
              </a:spcBef>
              <a:buNone/>
            </a:pPr>
            <a:r>
              <a:rPr lang="es" sz="2400"/>
              <a:t>Multimedia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9"/>
              </a:rPr>
              <a:t>Vídeo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0"/>
              </a:rPr>
              <a:t>Audio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1"/>
              </a:rPr>
              <a:t>Referencia DOM Vídeo y Audio</a:t>
            </a:r>
          </a:p>
          <a:p>
            <a: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" sz="2400"/>
              <a:t>En particular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2"/>
              </a:rPr>
              <a:t>Atributos específicos de cada etiqueta</a:t>
            </a:r>
          </a:p>
          <a:p>
            <a:pPr indent="-317500" lvl="0" marL="457200" rtl="0">
              <a:spcBef>
                <a:spcPts val="480"/>
              </a:spcBef>
              <a:buSzPct val="100000"/>
              <a:buFont typeface="Arial"/>
              <a:buChar char="●"/>
            </a:pPr>
            <a:r>
              <a:rPr lang="es" sz="1400" u="sng">
                <a:solidFill>
                  <a:schemeClr val="hlink"/>
                </a:solidFill>
                <a:hlinkClick r:id="rId13"/>
              </a:rPr>
              <a:t>Eventos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CSS3</a:t>
            </a:r>
            <a:r>
              <a:rPr lang="es"/>
              <a:t>: Orígenes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480175"/>
            <a:ext cx="8229600" cy="45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1673425"/>
            <a:ext cx="514350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05325" y="6292525"/>
            <a:ext cx="8253599" cy="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Gráfico tomado de "</a:t>
            </a:r>
            <a:r>
              <a:rPr lang="es" sz="11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CSS3 Visual Quick Start Guide</a:t>
            </a:r>
            <a:r>
              <a:rPr lang="es"/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CSS3: Definiciones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Las hojas de estilo en cascada (</a:t>
            </a:r>
            <a:r>
              <a:rPr lang="es">
                <a:solidFill>
                  <a:srgbClr val="660000"/>
                </a:solidFill>
              </a:rPr>
              <a:t>C</a:t>
            </a:r>
            <a:r>
              <a:rPr lang="es"/>
              <a:t>ascading </a:t>
            </a:r>
            <a:r>
              <a:rPr lang="es">
                <a:solidFill>
                  <a:srgbClr val="660000"/>
                </a:solidFill>
              </a:rPr>
              <a:t>S</a:t>
            </a:r>
            <a:r>
              <a:rPr lang="es"/>
              <a:t>tyle </a:t>
            </a:r>
            <a:r>
              <a:rPr lang="es">
                <a:solidFill>
                  <a:srgbClr val="660000"/>
                </a:solidFill>
              </a:rPr>
              <a:t>S</a:t>
            </a:r>
            <a:r>
              <a:rPr lang="es"/>
              <a:t>heets) definen un lenguaje para especificar la apariencia visual de una página web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CSS3 es la especificación más moderna de este lenguaje, que integra las versiones anteriores (CSS1 y CSS2) y las mejora con funcionalidades nuevas (animaciones, transformaciones, etc)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s"/>
              <a:t>Complementa a HTML5, aunque puede usarse con otras versiones de 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CSS3: Estilos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Un estilo es un conjunto de características visuales que pueden aplicarse a uno o muchos elementos 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/>
              <a:t>Una hoja de estilo es un lugar donde centralizar las definiciones de estilos con idea de aplicarlos a una o a muchas páginas 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