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7620000" cx="10160000"/>
  <p:notesSz cx="7620000" cy="10160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762000" y="4826000"/>
            <a:ext cx="6096000" cy="45720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 name="Shape 25"/>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7" name="Shape 97"/>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3" name="Shape 113"/>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1" name="Shape 121"/>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9" name="Shape 129"/>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7" name="Shape 137"/>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5" name="Shape 145"/>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3" name="Shape 153"/>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1" name="Shape 161"/>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9" name="Shape 169"/>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 name="Shape 33"/>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7" name="Shape 177"/>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5" name="Shape 185"/>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9" name="Shape 49"/>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3" name="Shape 73"/>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 name="Shape 89"/>
          <p:cNvSpPr txBox="1"/>
          <p:nvPr>
            <p:ph idx="1" type="body"/>
          </p:nvPr>
        </p:nvSpPr>
        <p:spPr>
          <a:xfrm>
            <a:off x="762000" y="4826000"/>
            <a:ext cx="6096000" cy="4572000"/>
          </a:xfrm>
          <a:prstGeom prst="rect">
            <a:avLst/>
          </a:prstGeom>
        </p:spPr>
        <p:txBody>
          <a:bodyPr anchorCtr="0" anchor="t" bIns="91425" lIns="91425" rIns="91425" tIns="91425">
            <a:noAutofit/>
          </a:bodyPr>
          <a:lstStyle/>
          <a:p>
            <a:pPr>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 name="Shape 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 name="Shape 6"/>
        <p:cNvGrpSpPr/>
        <p:nvPr/>
      </p:nvGrpSpPr>
      <p:grpSpPr>
        <a:xfrm>
          <a:off x="0" y="0"/>
          <a:ext cx="0" cy="0"/>
          <a:chOff x="0" y="0"/>
          <a:chExt cx="0" cy="0"/>
        </a:xfrm>
      </p:grpSpPr>
      <p:sp>
        <p:nvSpPr>
          <p:cNvPr id="7" name="Shape 7"/>
          <p:cNvSpPr txBox="1"/>
          <p:nvPr>
            <p:ph type="ctrTitle"/>
          </p:nvPr>
        </p:nvSpPr>
        <p:spPr>
          <a:xfrm>
            <a:off x="914400" y="3048000"/>
            <a:ext cx="8331200" cy="1219199"/>
          </a:xfrm>
          <a:prstGeom prst="rect">
            <a:avLst/>
          </a:prstGeom>
          <a:noFill/>
          <a:ln>
            <a:noFill/>
          </a:ln>
        </p:spPr>
        <p:txBody>
          <a:bodyPr anchorCtr="0" anchor="t"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8" name="Shape 8"/>
          <p:cNvSpPr txBox="1"/>
          <p:nvPr>
            <p:ph idx="1" type="subTitle"/>
          </p:nvPr>
        </p:nvSpPr>
        <p:spPr>
          <a:xfrm>
            <a:off x="1828800" y="4572000"/>
            <a:ext cx="6502399" cy="914400"/>
          </a:xfrm>
          <a:prstGeom prst="rect">
            <a:avLst/>
          </a:prstGeom>
          <a:noFill/>
          <a:ln>
            <a:noFill/>
          </a:ln>
        </p:spPr>
        <p:txBody>
          <a:bodyPr anchorCtr="0" anchor="t" bIns="91425" lIns="91425" rIns="91425" tIns="91425"/>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x="0" y="0"/>
          <a:ext cx="0" cy="0"/>
          <a:chOff x="0" y="0"/>
          <a:chExt cx="0" cy="0"/>
        </a:xfrm>
      </p:grpSpPr>
      <p:sp>
        <p:nvSpPr>
          <p:cNvPr id="10" name="Shape 10"/>
          <p:cNvSpPr txBox="1"/>
          <p:nvPr>
            <p:ph type="title"/>
          </p:nvPr>
        </p:nvSpPr>
        <p:spPr>
          <a:xfrm>
            <a:off x="304800" y="304800"/>
            <a:ext cx="9550400" cy="914400"/>
          </a:xfrm>
          <a:prstGeom prst="rect">
            <a:avLst/>
          </a:prstGeom>
          <a:noFill/>
          <a:ln>
            <a:noFill/>
          </a:ln>
        </p:spPr>
        <p:txBody>
          <a:bodyPr anchorCtr="0" anchor="t" bIns="91425" lIns="91425" rIns="91425" tIns="91425"/>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1" name="Shape 11"/>
          <p:cNvSpPr txBox="1"/>
          <p:nvPr>
            <p:ph idx="1" type="body"/>
          </p:nvPr>
        </p:nvSpPr>
        <p:spPr>
          <a:xfrm>
            <a:off x="304800" y="1828800"/>
            <a:ext cx="9550400" cy="5486399"/>
          </a:xfrm>
          <a:prstGeom prst="rect">
            <a:avLst/>
          </a:prstGeom>
          <a:noFill/>
          <a:ln>
            <a:noFill/>
          </a:ln>
        </p:spPr>
        <p:txBody>
          <a:bodyPr anchorCtr="0" anchor="t" bIns="91425" lIns="91425" rIns="91425" tIns="91425"/>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 name="Shape 12"/>
        <p:cNvGrpSpPr/>
        <p:nvPr/>
      </p:nvGrpSpPr>
      <p:grpSpPr>
        <a:xfrm>
          <a:off x="0" y="0"/>
          <a:ext cx="0" cy="0"/>
          <a:chOff x="0" y="0"/>
          <a:chExt cx="0" cy="0"/>
        </a:xfrm>
      </p:grpSpPr>
      <p:sp>
        <p:nvSpPr>
          <p:cNvPr id="13" name="Shape 13"/>
          <p:cNvSpPr txBox="1"/>
          <p:nvPr>
            <p:ph type="title"/>
          </p:nvPr>
        </p:nvSpPr>
        <p:spPr>
          <a:xfrm>
            <a:off x="304800" y="304800"/>
            <a:ext cx="9550400" cy="914400"/>
          </a:xfrm>
          <a:prstGeom prst="rect">
            <a:avLst/>
          </a:prstGeom>
          <a:noFill/>
          <a:ln>
            <a:noFill/>
          </a:ln>
        </p:spPr>
        <p:txBody>
          <a:bodyPr anchorCtr="0" anchor="t" bIns="91425" lIns="91425" rIns="91425" tIns="91425"/>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4" name="Shape 14"/>
          <p:cNvSpPr txBox="1"/>
          <p:nvPr>
            <p:ph idx="1" type="body"/>
          </p:nvPr>
        </p:nvSpPr>
        <p:spPr>
          <a:xfrm>
            <a:off x="304800" y="1828800"/>
            <a:ext cx="4470399" cy="5486399"/>
          </a:xfrm>
          <a:prstGeom prst="rect">
            <a:avLst/>
          </a:prstGeom>
          <a:noFill/>
          <a:ln>
            <a:noFill/>
          </a:ln>
        </p:spPr>
        <p:txBody>
          <a:bodyPr anchorCtr="0" anchor="t" bIns="91425" lIns="91425" rIns="91425" tIns="91425"/>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
        <p:nvSpPr>
          <p:cNvPr id="15" name="Shape 15"/>
          <p:cNvSpPr txBox="1"/>
          <p:nvPr>
            <p:ph idx="2" type="body"/>
          </p:nvPr>
        </p:nvSpPr>
        <p:spPr>
          <a:xfrm>
            <a:off x="5384800" y="1828800"/>
            <a:ext cx="4470399" cy="5486399"/>
          </a:xfrm>
          <a:prstGeom prst="rect">
            <a:avLst/>
          </a:prstGeom>
          <a:noFill/>
          <a:ln>
            <a:noFill/>
          </a:ln>
        </p:spPr>
        <p:txBody>
          <a:bodyPr anchorCtr="0" anchor="t" bIns="91425" lIns="91425" rIns="91425" tIns="91425"/>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 name="Shape 16"/>
        <p:cNvGrpSpPr/>
        <p:nvPr/>
      </p:nvGrpSpPr>
      <p:grpSpPr>
        <a:xfrm>
          <a:off x="0" y="0"/>
          <a:ext cx="0" cy="0"/>
          <a:chOff x="0" y="0"/>
          <a:chExt cx="0" cy="0"/>
        </a:xfrm>
      </p:grpSpPr>
      <p:sp>
        <p:nvSpPr>
          <p:cNvPr id="17" name="Shape 17"/>
          <p:cNvSpPr txBox="1"/>
          <p:nvPr>
            <p:ph idx="1" type="body"/>
          </p:nvPr>
        </p:nvSpPr>
        <p:spPr>
          <a:xfrm>
            <a:off x="304800" y="6705600"/>
            <a:ext cx="9550400" cy="609599"/>
          </a:xfrm>
          <a:prstGeom prst="rect">
            <a:avLst/>
          </a:prstGeom>
          <a:noFill/>
          <a:ln>
            <a:noFill/>
          </a:ln>
        </p:spPr>
        <p:txBody>
          <a:bodyPr anchorCtr="0" anchor="t" bIns="91425" lIns="91425" rIns="91425" tIns="91425"/>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00.png"/><Relationship Id="rId3" Type="http://schemas.openxmlformats.org/officeDocument/2006/relationships/image" Target="../media/image03.png"/><Relationship Id="rId6" Type="http://schemas.openxmlformats.org/officeDocument/2006/relationships/hyperlink" Target="http://iconotc.com/" TargetMode="External"/><Relationship Id="rId5" Type="http://schemas.openxmlformats.org/officeDocument/2006/relationships/hyperlink" Target="http://www.indracompany.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6" Type="http://schemas.openxmlformats.org/officeDocument/2006/relationships/hyperlink" Target="http://www.cristalab.com/tutoriales/154/insertar-swf-de-flash-en-xhtml-valido" TargetMode="External"/><Relationship Id="rId5" Type="http://schemas.openxmlformats.org/officeDocument/2006/relationships/hyperlink" Target="http://www.programacion.com/html/tutorial/curso/20/" TargetMode="External"/><Relationship Id="rId7" Type="http://schemas.openxmlformats.org/officeDocument/2006/relationships/hyperlink" Target="http://jmarco2000.wanadooadsl.net/hagaloustedmismo/internet/html/html5.ht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6" Type="http://schemas.openxmlformats.org/officeDocument/2006/relationships/hyperlink" Target="http://www.programacion.com/html/tutorial/curso/17/" TargetMode="External"/><Relationship Id="rId5" Type="http://schemas.openxmlformats.org/officeDocument/2006/relationships/hyperlink" Target="http://www.programacion.com/html/tutorial/curso/16/" TargetMode="External"/><Relationship Id="rId7" Type="http://schemas.openxmlformats.org/officeDocument/2006/relationships/hyperlink" Target="http://www.w3.org/Style/CS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5" Type="http://schemas.openxmlformats.org/officeDocument/2006/relationships/hyperlink" Target="http://www.planetpdf.com/codecuts/pdfs/tutorial/jsspec.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6" Type="http://schemas.openxmlformats.org/officeDocument/2006/relationships/hyperlink" Target="http://www.programacion.com/html/tutorial/js/18/" TargetMode="External"/><Relationship Id="rId5" Type="http://schemas.openxmlformats.org/officeDocument/2006/relationships/hyperlink" Target="http://www.programacion.com/html/tutorial/js/1/"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5" Type="http://schemas.openxmlformats.org/officeDocument/2006/relationships/hyperlink" Target="http://www.programacion.com/html/tutorial/js/3/"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9" Type="http://schemas.openxmlformats.org/officeDocument/2006/relationships/hyperlink" Target="http://www.programacion.com/html/tutorial/js/7/" TargetMode="External"/><Relationship Id="rId6" Type="http://schemas.openxmlformats.org/officeDocument/2006/relationships/hyperlink" Target="http://www.programacion.com/html/tutorial/js/5/" TargetMode="External"/><Relationship Id="rId5" Type="http://schemas.openxmlformats.org/officeDocument/2006/relationships/hyperlink" Target="http://www.programacion.com/html/tutorial/js/4/" TargetMode="External"/><Relationship Id="rId8" Type="http://schemas.openxmlformats.org/officeDocument/2006/relationships/hyperlink" Target="http://www.programacion.com/html/tutorial/js/8/" TargetMode="External"/><Relationship Id="rId7" Type="http://schemas.openxmlformats.org/officeDocument/2006/relationships/hyperlink" Target="http://www.programacion.com/html/tutorial/js/6/"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5" Type="http://schemas.openxmlformats.org/officeDocument/2006/relationships/hyperlink" Target="http://www.programacion.com/html/tutorial/js/9/"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6" Type="http://schemas.openxmlformats.org/officeDocument/2006/relationships/hyperlink" Target="http://www.w3.org/DOM/" TargetMode="External"/><Relationship Id="rId5" Type="http://schemas.openxmlformats.org/officeDocument/2006/relationships/hyperlink" Target="http://www.programacion.com/html/tutorial/js/1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5" Type="http://schemas.openxmlformats.org/officeDocument/2006/relationships/hyperlink" Target="http://www.w3.org/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 Id="rId10" Type="http://schemas.openxmlformats.org/officeDocument/2006/relationships/hyperlink" Target="http://www.programacion.com/html/tutorial/js/13/" TargetMode="External"/><Relationship Id="rId4" Type="http://schemas.openxmlformats.org/officeDocument/2006/relationships/image" Target="../media/image02.png"/><Relationship Id="rId11" Type="http://schemas.openxmlformats.org/officeDocument/2006/relationships/hyperlink" Target="http://www.programacion.com/html/tutorial/js/16/" TargetMode="External"/><Relationship Id="rId3" Type="http://schemas.openxmlformats.org/officeDocument/2006/relationships/image" Target="../media/image01.png"/><Relationship Id="rId9" Type="http://schemas.openxmlformats.org/officeDocument/2006/relationships/hyperlink" Target="http://www.programacion.com/html/tutorial/js/17/" TargetMode="External"/><Relationship Id="rId6" Type="http://schemas.openxmlformats.org/officeDocument/2006/relationships/hyperlink" Target="http://www.programacion.com/html/tutorial/js/12/" TargetMode="External"/><Relationship Id="rId5" Type="http://schemas.openxmlformats.org/officeDocument/2006/relationships/hyperlink" Target="http://www.programacion.com/html/tutorial/js/11/" TargetMode="External"/><Relationship Id="rId8" Type="http://schemas.openxmlformats.org/officeDocument/2006/relationships/hyperlink" Target="http://www.programacion.com/html/tutorial/js/14/" TargetMode="External"/><Relationship Id="rId7" Type="http://schemas.openxmlformats.org/officeDocument/2006/relationships/hyperlink" Target="http://www.programacion.com/html/tutorial/js/15/"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5" Type="http://schemas.openxmlformats.org/officeDocument/2006/relationships/hyperlink" Target="http://www.w3.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 Id="rId10" Type="http://schemas.openxmlformats.org/officeDocument/2006/relationships/hyperlink" Target="http://java.sun.com/" TargetMode="External"/><Relationship Id="rId4" Type="http://schemas.openxmlformats.org/officeDocument/2006/relationships/image" Target="../media/image02.png"/><Relationship Id="rId3" Type="http://schemas.openxmlformats.org/officeDocument/2006/relationships/image" Target="../media/image01.png"/><Relationship Id="rId9" Type="http://schemas.openxmlformats.org/officeDocument/2006/relationships/hyperlink" Target="http://msdn2.microsoft.com/es-es/netframework/default.aspx" TargetMode="External"/><Relationship Id="rId6" Type="http://schemas.openxmlformats.org/officeDocument/2006/relationships/hyperlink" Target="http://www.w3.org/Style/CSS/" TargetMode="External"/><Relationship Id="rId5" Type="http://schemas.openxmlformats.org/officeDocument/2006/relationships/hyperlink" Target="http://www.w3.org/html/" TargetMode="External"/><Relationship Id="rId8" Type="http://schemas.openxmlformats.org/officeDocument/2006/relationships/hyperlink" Target="http://www.php.net/" TargetMode="External"/><Relationship Id="rId7" Type="http://schemas.openxmlformats.org/officeDocument/2006/relationships/hyperlink" Target="http://www.w3schools.com/j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5" Type="http://schemas.openxmlformats.org/officeDocument/2006/relationships/hyperlink" Target="http://www.programacion.com/html/tutorial/curso/1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 Id="rId10" Type="http://schemas.openxmlformats.org/officeDocument/2006/relationships/hyperlink" Target="http://www.programacion.com/html/tutorial/curso/7/" TargetMode="External"/><Relationship Id="rId4" Type="http://schemas.openxmlformats.org/officeDocument/2006/relationships/image" Target="../media/image02.png"/><Relationship Id="rId3" Type="http://schemas.openxmlformats.org/officeDocument/2006/relationships/image" Target="../media/image01.png"/><Relationship Id="rId9" Type="http://schemas.openxmlformats.org/officeDocument/2006/relationships/hyperlink" Target="http://www.programacion.com/html/tutorial/curso/6/" TargetMode="External"/><Relationship Id="rId6" Type="http://schemas.openxmlformats.org/officeDocument/2006/relationships/hyperlink" Target="http://www.programacion.com/html/tutorial/curso/4/" TargetMode="External"/><Relationship Id="rId5" Type="http://schemas.openxmlformats.org/officeDocument/2006/relationships/hyperlink" Target="http://www.programacion.com/html/tutorial/curso/5/" TargetMode="External"/><Relationship Id="rId8" Type="http://schemas.openxmlformats.org/officeDocument/2006/relationships/hyperlink" Target="http://www.programacion.com/html/tutorial/curso/8/" TargetMode="External"/><Relationship Id="rId7" Type="http://schemas.openxmlformats.org/officeDocument/2006/relationships/hyperlink" Target="http://www.programacion.com/html/tutorial/curso/9/"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 Id="rId10" Type="http://schemas.openxmlformats.org/officeDocument/2006/relationships/hyperlink" Target="http://www.programacion.com/html/tutorial/curso/19/" TargetMode="External"/><Relationship Id="rId4" Type="http://schemas.openxmlformats.org/officeDocument/2006/relationships/image" Target="../media/image02.png"/><Relationship Id="rId3" Type="http://schemas.openxmlformats.org/officeDocument/2006/relationships/image" Target="../media/image01.png"/><Relationship Id="rId9" Type="http://schemas.openxmlformats.org/officeDocument/2006/relationships/hyperlink" Target="http://www.programacion.com/html/tutorial/curso/14/" TargetMode="External"/><Relationship Id="rId6" Type="http://schemas.openxmlformats.org/officeDocument/2006/relationships/hyperlink" Target="http://www.programacion.com/html/tutorial/curso/12/" TargetMode="External"/><Relationship Id="rId5" Type="http://schemas.openxmlformats.org/officeDocument/2006/relationships/hyperlink" Target="http://www.programacion.com/html/tutorial/curso/11/" TargetMode="External"/><Relationship Id="rId8" Type="http://schemas.openxmlformats.org/officeDocument/2006/relationships/hyperlink" Target="http://www.programacion.com/html/tutorial/curso/15/" TargetMode="External"/><Relationship Id="rId7" Type="http://schemas.openxmlformats.org/officeDocument/2006/relationships/hyperlink" Target="http://www.programacion.com/html/tutorial/curso/1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 name="Shape 18"/>
        <p:cNvGrpSpPr/>
        <p:nvPr/>
      </p:nvGrpSpPr>
      <p:grpSpPr>
        <a:xfrm>
          <a:off x="0" y="0"/>
          <a:ext cx="0" cy="0"/>
          <a:chOff x="0" y="0"/>
          <a:chExt cx="0" cy="0"/>
        </a:xfrm>
      </p:grpSpPr>
      <p:pic>
        <p:nvPicPr>
          <p:cNvPr id="19" name="Shape 19"/>
          <p:cNvPicPr preferRelativeResize="0"/>
          <p:nvPr/>
        </p:nvPicPr>
        <p:blipFill>
          <a:blip r:embed="rId3">
            <a:alphaModFix/>
          </a:blip>
          <a:stretch>
            <a:fillRect/>
          </a:stretch>
        </p:blipFill>
        <p:spPr>
          <a:xfrm>
            <a:off x="656150" y="1333500"/>
            <a:ext cx="8826500" cy="1037150"/>
          </a:xfrm>
          <a:prstGeom prst="rect">
            <a:avLst/>
          </a:prstGeom>
          <a:noFill/>
          <a:ln>
            <a:noFill/>
          </a:ln>
        </p:spPr>
      </p:pic>
      <p:pic>
        <p:nvPicPr>
          <p:cNvPr id="20" name="Shape 20"/>
          <p:cNvPicPr preferRelativeResize="0"/>
          <p:nvPr/>
        </p:nvPicPr>
        <p:blipFill>
          <a:blip r:embed="rId4">
            <a:alphaModFix/>
          </a:blip>
          <a:stretch>
            <a:fillRect/>
          </a:stretch>
        </p:blipFill>
        <p:spPr>
          <a:xfrm>
            <a:off x="2201325" y="4392075"/>
            <a:ext cx="7239000" cy="21150"/>
          </a:xfrm>
          <a:prstGeom prst="rect">
            <a:avLst/>
          </a:prstGeom>
          <a:noFill/>
          <a:ln>
            <a:noFill/>
          </a:ln>
        </p:spPr>
      </p:pic>
      <p:sp>
        <p:nvSpPr>
          <p:cNvPr id="21" name="Shape 21"/>
          <p:cNvSpPr txBox="1"/>
          <p:nvPr>
            <p:ph type="ctrTitle"/>
          </p:nvPr>
        </p:nvSpPr>
        <p:spPr>
          <a:xfrm>
            <a:off x="1118300" y="1744475"/>
            <a:ext cx="8341775" cy="1921225"/>
          </a:xfrm>
          <a:prstGeom prst="rect">
            <a:avLst/>
          </a:prstGeom>
          <a:noFill/>
          <a:ln>
            <a:noFill/>
          </a:ln>
        </p:spPr>
        <p:txBody>
          <a:bodyPr anchorCtr="0" anchor="t" bIns="38100" lIns="38100" rIns="38100" tIns="38100">
            <a:noAutofit/>
          </a:bodyPr>
          <a:lstStyle/>
          <a:p>
            <a:pPr indent="0" marL="0" marR="0" algn="l">
              <a:lnSpc>
                <a:spcPct val="120000"/>
              </a:lnSpc>
              <a:spcBef>
                <a:spcPts val="0"/>
              </a:spcBef>
              <a:spcAft>
                <a:spcPts val="0"/>
              </a:spcAft>
              <a:buNone/>
            </a:pPr>
            <a:r>
              <a:rPr lang="en-US" sz="6666">
                <a:solidFill>
                  <a:srgbClr val="006633"/>
                </a:solidFill>
                <a:latin typeface="Arial"/>
                <a:ea typeface="Arial"/>
                <a:cs typeface="Arial"/>
                <a:sym typeface="Arial"/>
              </a:rPr>
              <a:t>Html y JavaScript</a:t>
            </a:r>
          </a:p>
        </p:txBody>
      </p:sp>
      <p:sp>
        <p:nvSpPr>
          <p:cNvPr id="22" name="Shape 22"/>
          <p:cNvSpPr txBox="1"/>
          <p:nvPr>
            <p:ph idx="1" type="subTitle"/>
          </p:nvPr>
        </p:nvSpPr>
        <p:spPr>
          <a:xfrm>
            <a:off x="1982600" y="4453800"/>
            <a:ext cx="7712074" cy="1921225"/>
          </a:xfrm>
          <a:prstGeom prst="rect">
            <a:avLst/>
          </a:prstGeom>
          <a:noFill/>
          <a:ln>
            <a:noFill/>
          </a:ln>
        </p:spPr>
        <p:txBody>
          <a:bodyPr anchorCtr="0" anchor="t" bIns="38100" lIns="38100" rIns="38100" tIns="38100">
            <a:noAutofit/>
          </a:bodyPr>
          <a:lstStyle/>
          <a:p>
            <a:pPr indent="0" lvl="0" marL="0" marR="0" rtl="0" algn="ctr">
              <a:lnSpc>
                <a:spcPct val="120089"/>
              </a:lnSpc>
              <a:spcBef>
                <a:spcPts val="0"/>
              </a:spcBef>
              <a:spcAft>
                <a:spcPts val="0"/>
              </a:spcAft>
              <a:buNone/>
            </a:pPr>
            <a:r>
              <a:rPr lang="en-US" sz="3111">
                <a:solidFill>
                  <a:srgbClr val="000000"/>
                </a:solidFill>
                <a:latin typeface="Arial"/>
                <a:ea typeface="Arial"/>
                <a:cs typeface="Arial"/>
                <a:sym typeface="Arial"/>
              </a:rPr>
              <a:t>Visión general de los contenidos del curso</a:t>
            </a:r>
          </a:p>
          <a:p>
            <a:pPr indent="0" lvl="0" marL="0" marR="0" rtl="0" algn="ctr">
              <a:lnSpc>
                <a:spcPct val="120089"/>
              </a:lnSpc>
              <a:spcBef>
                <a:spcPts val="0"/>
              </a:spcBef>
              <a:spcAft>
                <a:spcPts val="0"/>
              </a:spcAft>
              <a:buNone/>
            </a:pPr>
            <a:r>
              <a:rPr lang="en-US" sz="3111"/>
              <a:t>Escuela de programación Java</a:t>
            </a:r>
          </a:p>
          <a:p>
            <a:pPr lvl="0" rtl="0" algn="ctr">
              <a:lnSpc>
                <a:spcPct val="115000"/>
              </a:lnSpc>
              <a:spcBef>
                <a:spcPts val="0"/>
              </a:spcBef>
              <a:buClr>
                <a:schemeClr val="dk1"/>
              </a:buClr>
              <a:buSzPct val="91666"/>
              <a:buFont typeface="Arial"/>
              <a:buNone/>
            </a:pPr>
            <a:r>
              <a:rPr lang="en-US" sz="1200">
                <a:solidFill>
                  <a:schemeClr val="dk1"/>
                </a:solidFill>
              </a:rPr>
              <a:t>Especialidad Java/XML/JEE</a:t>
            </a:r>
          </a:p>
          <a:p>
            <a:pPr lvl="0" algn="ctr">
              <a:lnSpc>
                <a:spcPct val="115000"/>
              </a:lnSpc>
              <a:spcBef>
                <a:spcPts val="0"/>
              </a:spcBef>
              <a:buClr>
                <a:schemeClr val="dk1"/>
              </a:buClr>
              <a:buSzPct val="91666"/>
              <a:buFont typeface="Arial"/>
              <a:buNone/>
            </a:pPr>
            <a:r>
              <a:rPr lang="en-US" sz="1200" u="sng">
                <a:solidFill>
                  <a:srgbClr val="1155CC"/>
                </a:solidFill>
                <a:hlinkClick r:id="rId5"/>
              </a:rPr>
              <a:t>Indra</a:t>
            </a:r>
            <a:r>
              <a:rPr lang="en-US" sz="1200">
                <a:solidFill>
                  <a:schemeClr val="dk1"/>
                </a:solidFill>
              </a:rPr>
              <a:t> &amp; </a:t>
            </a:r>
            <a:r>
              <a:rPr lang="en-US" sz="1200" u="sng">
                <a:solidFill>
                  <a:srgbClr val="1155CC"/>
                </a:solidFill>
                <a:hlinkClick r:id="rId6"/>
              </a:rPr>
              <a:t>Icono Training Consulting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92" name="Shape 92"/>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93" name="Shape 93"/>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94" name="Shape 94"/>
          <p:cNvSpPr txBox="1"/>
          <p:nvPr>
            <p:ph idx="1" type="body"/>
          </p:nvPr>
        </p:nvSpPr>
        <p:spPr>
          <a:xfrm>
            <a:off x="622650" y="1541625"/>
            <a:ext cx="9015574" cy="53272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000000"/>
              </a:buClr>
              <a:buSzPct val="100358"/>
              <a:buFont typeface="Arial"/>
              <a:buChar char="●"/>
            </a:pPr>
            <a:r>
              <a:rPr b="1" lang="en-US" sz="3111">
                <a:solidFill>
                  <a:srgbClr val="000000"/>
                </a:solidFill>
                <a:latin typeface="Arial"/>
                <a:ea typeface="Arial"/>
                <a:cs typeface="Arial"/>
                <a:sym typeface="Arial"/>
              </a:rPr>
              <a:t>En cuanto al soporte multimedia de Html, nos interesa saber cómo:</a:t>
            </a:r>
          </a:p>
          <a:p>
            <a:pPr indent="-191911" lvl="1" marL="762000" marR="0" algn="l">
              <a:lnSpc>
                <a:spcPct val="120089"/>
              </a:lnSpc>
              <a:spcBef>
                <a:spcPts val="396"/>
              </a:spcBef>
              <a:spcAft>
                <a:spcPts val="0"/>
              </a:spcAft>
              <a:buClr>
                <a:srgbClr val="996600"/>
              </a:buClr>
              <a:buSzPct val="101010"/>
              <a:buFont typeface="Courier New"/>
              <a:buChar char="o"/>
            </a:pPr>
            <a:r>
              <a:rPr lang="en-US" sz="2222" u="sng">
                <a:solidFill>
                  <a:srgbClr val="996600"/>
                </a:solidFill>
                <a:latin typeface="Arial"/>
                <a:ea typeface="Arial"/>
                <a:cs typeface="Arial"/>
                <a:sym typeface="Arial"/>
                <a:hlinkClick r:id="rId5"/>
              </a:rPr>
              <a:t>Incluir </a:t>
            </a:r>
            <a:r>
              <a:rPr lang="en-US" sz="2222">
                <a:solidFill>
                  <a:srgbClr val="000000"/>
                </a:solidFill>
                <a:latin typeface="Arial"/>
                <a:ea typeface="Arial"/>
                <a:cs typeface="Arial"/>
                <a:sym typeface="Arial"/>
              </a:rPr>
              <a:t>sonidos en una página</a:t>
            </a:r>
          </a:p>
          <a:p>
            <a:pPr indent="-191911" lvl="1" marL="762000" marR="0" algn="l">
              <a:lnSpc>
                <a:spcPct val="120089"/>
              </a:lnSpc>
              <a:spcBef>
                <a:spcPts val="396"/>
              </a:spcBef>
              <a:spcAft>
                <a:spcPts val="0"/>
              </a:spcAft>
              <a:buClr>
                <a:srgbClr val="000000"/>
              </a:buClr>
              <a:buSzPct val="101010"/>
              <a:buFont typeface="Courier New"/>
              <a:buChar char="o"/>
            </a:pPr>
            <a:r>
              <a:rPr lang="en-US" sz="2222">
                <a:solidFill>
                  <a:srgbClr val="000000"/>
                </a:solidFill>
                <a:latin typeface="Arial"/>
                <a:ea typeface="Arial"/>
                <a:cs typeface="Arial"/>
                <a:sym typeface="Arial"/>
              </a:rPr>
              <a:t>Usar </a:t>
            </a:r>
            <a:r>
              <a:rPr lang="en-US" sz="2222" u="sng">
                <a:solidFill>
                  <a:srgbClr val="996600"/>
                </a:solidFill>
                <a:latin typeface="Arial"/>
                <a:ea typeface="Arial"/>
                <a:cs typeface="Arial"/>
                <a:sym typeface="Arial"/>
                <a:hlinkClick r:id="rId6"/>
              </a:rPr>
              <a:t>animaciones flash </a:t>
            </a:r>
            <a:r>
              <a:rPr lang="en-US" sz="2222">
                <a:solidFill>
                  <a:srgbClr val="000000"/>
                </a:solidFill>
                <a:latin typeface="Arial"/>
                <a:ea typeface="Arial"/>
                <a:cs typeface="Arial"/>
                <a:sym typeface="Arial"/>
              </a:rPr>
              <a:t>en nuestro sitio. Además de la forma manual, aplicaciones como Dreamweaver lo hacen visualmente</a:t>
            </a:r>
          </a:p>
          <a:p>
            <a:pPr indent="-191911" lvl="1" marL="762000" marR="0" algn="l">
              <a:lnSpc>
                <a:spcPct val="120089"/>
              </a:lnSpc>
              <a:spcBef>
                <a:spcPts val="396"/>
              </a:spcBef>
              <a:spcAft>
                <a:spcPts val="0"/>
              </a:spcAft>
              <a:buClr>
                <a:srgbClr val="000000"/>
              </a:buClr>
              <a:buSzPct val="101010"/>
              <a:buFont typeface="Courier New"/>
              <a:buChar char="o"/>
            </a:pPr>
            <a:r>
              <a:rPr lang="en-US" sz="2222">
                <a:solidFill>
                  <a:srgbClr val="000000"/>
                </a:solidFill>
                <a:latin typeface="Arial"/>
                <a:ea typeface="Arial"/>
                <a:cs typeface="Arial"/>
                <a:sym typeface="Arial"/>
              </a:rPr>
              <a:t>Emplear </a:t>
            </a:r>
            <a:r>
              <a:rPr lang="en-US" sz="2222">
                <a:latin typeface="Arial"/>
                <a:ea typeface="Arial"/>
                <a:cs typeface="Arial"/>
                <a:sym typeface="Arial"/>
              </a:rPr>
              <a:t>vídeos </a:t>
            </a:r>
            <a:r>
              <a:rPr lang="en-US" sz="2222">
                <a:solidFill>
                  <a:srgbClr val="000000"/>
                </a:solidFill>
                <a:latin typeface="Arial"/>
                <a:ea typeface="Arial"/>
                <a:cs typeface="Arial"/>
                <a:sym typeface="Arial"/>
              </a:rPr>
              <a:t>en los formatos estándar “avi” y “mpeg”. Más </a:t>
            </a:r>
            <a:r>
              <a:rPr lang="en-US" sz="2222" u="sng">
                <a:solidFill>
                  <a:srgbClr val="996600"/>
                </a:solidFill>
                <a:latin typeface="Arial"/>
                <a:ea typeface="Arial"/>
                <a:cs typeface="Arial"/>
                <a:sym typeface="Arial"/>
                <a:hlinkClick r:id="rId7"/>
              </a:rPr>
              <a:t>información</a:t>
            </a:r>
            <a:r>
              <a:rPr lang="en-US" sz="2222">
                <a:solidFill>
                  <a:srgbClr val="000000"/>
                </a:solidFill>
                <a:latin typeface="Arial"/>
                <a:ea typeface="Arial"/>
                <a:cs typeface="Arial"/>
                <a:sym typeface="Arial"/>
              </a:rPr>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pic>
        <p:nvPicPr>
          <p:cNvPr id="99" name="Shape 99"/>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100" name="Shape 100"/>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101" name="Shape 101"/>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102" name="Shape 102"/>
          <p:cNvSpPr txBox="1"/>
          <p:nvPr>
            <p:ph idx="1" type="body"/>
          </p:nvPr>
        </p:nvSpPr>
        <p:spPr>
          <a:xfrm>
            <a:off x="610300" y="1460475"/>
            <a:ext cx="9015574" cy="5376675"/>
          </a:xfrm>
          <a:prstGeom prst="rect">
            <a:avLst/>
          </a:prstGeom>
          <a:noFill/>
          <a:ln>
            <a:noFill/>
          </a:ln>
        </p:spPr>
        <p:txBody>
          <a:bodyPr anchorCtr="0" anchor="t" bIns="38100" lIns="38100" rIns="38100" tIns="38100">
            <a:noAutofit/>
          </a:bodyPr>
          <a:lstStyle/>
          <a:p>
            <a:pPr indent="-220133" lvl="0" marL="381000" marR="0" algn="l">
              <a:lnSpc>
                <a:spcPct val="119791"/>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Las hojas de estilo en cascada (CSS) son los artefactos más utilizados en páginas web para separar el contenido del aspecto</a:t>
            </a:r>
          </a:p>
          <a:p>
            <a:pPr indent="-220133" lvl="0" marL="381000" marR="0" algn="l">
              <a:lnSpc>
                <a:spcPct val="119791"/>
              </a:lnSpc>
              <a:spcBef>
                <a:spcPts val="479"/>
              </a:spcBef>
              <a:spcAft>
                <a:spcPts val="0"/>
              </a:spcAft>
              <a:buClr>
                <a:srgbClr val="000000"/>
              </a:buClr>
              <a:buSzPct val="98765"/>
              <a:buFont typeface="Arial"/>
              <a:buChar char="●"/>
            </a:pPr>
            <a:r>
              <a:rPr lang="en-US" sz="2666">
                <a:solidFill>
                  <a:srgbClr val="000000"/>
                </a:solidFill>
                <a:latin typeface="Arial"/>
                <a:ea typeface="Arial"/>
                <a:cs typeface="Arial"/>
                <a:sym typeface="Arial"/>
              </a:rPr>
              <a:t>¿Por qué nos interesa, como desarrolladores, esta separación?</a:t>
            </a:r>
          </a:p>
          <a:p>
            <a:pPr indent="-191911" lvl="1" marL="762000" marR="0" algn="l">
              <a:lnSpc>
                <a:spcPct val="120000"/>
              </a:lnSpc>
              <a:spcBef>
                <a:spcPts val="396"/>
              </a:spcBef>
              <a:spcAft>
                <a:spcPts val="0"/>
              </a:spcAft>
              <a:buClr>
                <a:srgbClr val="000000"/>
              </a:buClr>
              <a:buSzPct val="101010"/>
              <a:buFont typeface="Courier New"/>
              <a:buChar char="o"/>
            </a:pPr>
            <a:r>
              <a:rPr lang="en-US" sz="2222">
                <a:solidFill>
                  <a:srgbClr val="000000"/>
                </a:solidFill>
                <a:latin typeface="Arial"/>
                <a:ea typeface="Arial"/>
                <a:cs typeface="Arial"/>
                <a:sym typeface="Arial"/>
              </a:rPr>
              <a:t>Personas sin perfil técnico pueden fabricar contenidos en texto plano y/o html (con un editor adecuado, claro)</a:t>
            </a:r>
          </a:p>
          <a:p>
            <a:pPr indent="-191911" lvl="1" marL="762000" marR="0" algn="l">
              <a:lnSpc>
                <a:spcPct val="120000"/>
              </a:lnSpc>
              <a:spcBef>
                <a:spcPts val="396"/>
              </a:spcBef>
              <a:spcAft>
                <a:spcPts val="0"/>
              </a:spcAft>
              <a:buClr>
                <a:srgbClr val="000000"/>
              </a:buClr>
              <a:buSzPct val="101010"/>
              <a:buFont typeface="Courier New"/>
              <a:buChar char="o"/>
            </a:pPr>
            <a:r>
              <a:rPr lang="en-US" sz="2222">
                <a:solidFill>
                  <a:srgbClr val="000000"/>
                </a:solidFill>
                <a:latin typeface="Arial"/>
                <a:ea typeface="Arial"/>
                <a:cs typeface="Arial"/>
                <a:sym typeface="Arial"/>
              </a:rPr>
              <a:t>En un sitio web, existen elementos de aspecto comunes a muchas páginas. En lugar de repetir su código n veces (el color de un texto) puede definirse una sóla vez en la hoja de estilo, y aplicarlo a tantas páginas como se desee</a:t>
            </a:r>
          </a:p>
          <a:p>
            <a:pPr indent="-191911" lvl="1" marL="762000" marR="0" algn="l">
              <a:lnSpc>
                <a:spcPct val="120000"/>
              </a:lnSpc>
              <a:spcBef>
                <a:spcPts val="396"/>
              </a:spcBef>
              <a:spcAft>
                <a:spcPts val="0"/>
              </a:spcAft>
              <a:buClr>
                <a:srgbClr val="000000"/>
              </a:buClr>
              <a:buSzPct val="101010"/>
              <a:buFont typeface="Courier New"/>
              <a:buChar char="o"/>
            </a:pPr>
            <a:r>
              <a:rPr lang="en-US" sz="2222">
                <a:solidFill>
                  <a:srgbClr val="000000"/>
                </a:solidFill>
                <a:latin typeface="Arial"/>
                <a:ea typeface="Arial"/>
                <a:cs typeface="Arial"/>
                <a:sym typeface="Arial"/>
              </a:rPr>
              <a:t>Es sencillo cambiar de aspecto una web sin tocar el código Html si esa información se define en hojas de estilo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pic>
        <p:nvPicPr>
          <p:cNvPr id="107" name="Shape 107"/>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108" name="Shape 108"/>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109" name="Shape 109"/>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110" name="Shape 110"/>
          <p:cNvSpPr txBox="1"/>
          <p:nvPr>
            <p:ph idx="1" type="body"/>
          </p:nvPr>
        </p:nvSpPr>
        <p:spPr>
          <a:xfrm>
            <a:off x="610300" y="1460475"/>
            <a:ext cx="9015574" cy="5574225"/>
          </a:xfrm>
          <a:prstGeom prst="rect">
            <a:avLst/>
          </a:prstGeom>
          <a:noFill/>
          <a:ln>
            <a:noFill/>
          </a:ln>
        </p:spPr>
        <p:txBody>
          <a:bodyPr anchorCtr="0" anchor="t" bIns="38100" lIns="38100" rIns="38100" tIns="38100">
            <a:noAutofit/>
          </a:bodyPr>
          <a:lstStyle/>
          <a:p>
            <a:pPr indent="-220133" lvl="0" marL="381000" marR="0" algn="l">
              <a:lnSpc>
                <a:spcPct val="119791"/>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Una hoja CSS es un conjunto de reglas de estilo</a:t>
            </a:r>
          </a:p>
          <a:p>
            <a:pPr indent="-220133" lvl="0" marL="381000" marR="0" algn="l">
              <a:lnSpc>
                <a:spcPct val="119791"/>
              </a:lnSpc>
              <a:spcBef>
                <a:spcPts val="1198"/>
              </a:spcBef>
              <a:spcAft>
                <a:spcPts val="0"/>
              </a:spcAft>
              <a:buClr>
                <a:srgbClr val="000000"/>
              </a:buClr>
              <a:buSzPct val="98765"/>
              <a:buFont typeface="Arial"/>
              <a:buChar char="●"/>
            </a:pPr>
            <a:r>
              <a:rPr lang="en-US" sz="2666">
                <a:solidFill>
                  <a:srgbClr val="000000"/>
                </a:solidFill>
                <a:latin typeface="Arial"/>
                <a:ea typeface="Arial"/>
                <a:cs typeface="Arial"/>
                <a:sym typeface="Arial"/>
              </a:rPr>
              <a:t>Cada regla, a su vez, es una lista de pares atributo-valor. Por ejemplo: font-size:11px, que define un tamaño de fuente de once pixels</a:t>
            </a:r>
          </a:p>
          <a:p>
            <a:pPr indent="-220133" lvl="0" marL="381000" marR="0" algn="l">
              <a:lnSpc>
                <a:spcPct val="119791"/>
              </a:lnSpc>
              <a:spcBef>
                <a:spcPts val="1198"/>
              </a:spcBef>
              <a:spcAft>
                <a:spcPts val="0"/>
              </a:spcAft>
              <a:buClr>
                <a:srgbClr val="000000"/>
              </a:buClr>
              <a:buSzPct val="98765"/>
              <a:buFont typeface="Arial"/>
              <a:buChar char="●"/>
            </a:pPr>
            <a:r>
              <a:rPr lang="en-US" sz="2666">
                <a:solidFill>
                  <a:srgbClr val="000000"/>
                </a:solidFill>
                <a:latin typeface="Arial"/>
                <a:ea typeface="Arial"/>
                <a:cs typeface="Arial"/>
                <a:sym typeface="Arial"/>
              </a:rPr>
              <a:t>El navegador de turno aplica automáticamente las reglas a la página o páginas correspondientes</a:t>
            </a:r>
          </a:p>
          <a:p>
            <a:pPr indent="-220133" lvl="0" marL="381000" marR="0" algn="l">
              <a:lnSpc>
                <a:spcPct val="119791"/>
              </a:lnSpc>
              <a:spcBef>
                <a:spcPts val="1198"/>
              </a:spcBef>
              <a:spcAft>
                <a:spcPts val="0"/>
              </a:spcAft>
              <a:buClr>
                <a:srgbClr val="000000"/>
              </a:buClr>
              <a:buSzPct val="98765"/>
              <a:buFont typeface="Arial"/>
              <a:buChar char="●"/>
            </a:pPr>
            <a:r>
              <a:rPr lang="en-US" sz="2666">
                <a:solidFill>
                  <a:srgbClr val="000000"/>
                </a:solidFill>
                <a:latin typeface="Arial"/>
                <a:ea typeface="Arial"/>
                <a:cs typeface="Arial"/>
                <a:sym typeface="Arial"/>
              </a:rPr>
              <a:t>Se las llama en cascada porque el mismo par atributo-valor puede estar definido más de una vez en hojas distintas o en la misma página Html</a:t>
            </a:r>
          </a:p>
          <a:p>
            <a:pPr indent="-220133" lvl="0" marL="381000" marR="0" algn="l">
              <a:lnSpc>
                <a:spcPct val="119791"/>
              </a:lnSpc>
              <a:spcBef>
                <a:spcPts val="1198"/>
              </a:spcBef>
              <a:spcAft>
                <a:spcPts val="0"/>
              </a:spcAft>
              <a:buClr>
                <a:srgbClr val="000000"/>
              </a:buClr>
              <a:buSzPct val="98765"/>
              <a:buFont typeface="Arial"/>
              <a:buChar char="●"/>
            </a:pPr>
            <a:r>
              <a:rPr lang="en-US" sz="2666">
                <a:solidFill>
                  <a:srgbClr val="000000"/>
                </a:solidFill>
                <a:latin typeface="Arial"/>
                <a:ea typeface="Arial"/>
                <a:cs typeface="Arial"/>
                <a:sym typeface="Arial"/>
              </a:rPr>
              <a:t>Aplica siempre la más cercana</a:t>
            </a:r>
          </a:p>
          <a:p>
            <a:pPr indent="0" marL="0" marR="0" algn="l">
              <a:lnSpc>
                <a:spcPct val="119791"/>
              </a:lnSpc>
              <a:spcBef>
                <a:spcPts val="1198"/>
              </a:spcBef>
              <a:spcAft>
                <a:spcPts val="0"/>
              </a:spcAft>
              <a:buNone/>
            </a:pPr>
            <a:r>
              <a:t/>
            </a:r>
            <a:endParaRPr sz="2666">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116" name="Shape 116"/>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117" name="Shape 117"/>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118" name="Shape 118"/>
          <p:cNvSpPr txBox="1"/>
          <p:nvPr>
            <p:ph idx="1" type="body"/>
          </p:nvPr>
        </p:nvSpPr>
        <p:spPr>
          <a:xfrm>
            <a:off x="610300" y="1381125"/>
            <a:ext cx="9015574" cy="557422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000000"/>
              </a:buClr>
              <a:buSzPct val="100358"/>
              <a:buFont typeface="Arial"/>
              <a:buChar char="●"/>
            </a:pPr>
            <a:r>
              <a:rPr lang="en-US" sz="3111">
                <a:solidFill>
                  <a:srgbClr val="000000"/>
                </a:solidFill>
                <a:latin typeface="Arial"/>
                <a:ea typeface="Arial"/>
                <a:cs typeface="Arial"/>
                <a:sym typeface="Arial"/>
              </a:rPr>
              <a:t>Para manejar las hojas de estilo:</a:t>
            </a:r>
          </a:p>
          <a:p>
            <a:pPr indent="-220133" lvl="1" marL="762000" marR="0" algn="l">
              <a:lnSpc>
                <a:spcPct val="120089"/>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Es imprescindible entender sus </a:t>
            </a:r>
            <a:r>
              <a:rPr lang="en-US" sz="2666" u="sng">
                <a:solidFill>
                  <a:srgbClr val="996600"/>
                </a:solidFill>
                <a:latin typeface="Arial"/>
                <a:ea typeface="Arial"/>
                <a:cs typeface="Arial"/>
                <a:sym typeface="Arial"/>
                <a:hlinkClick r:id="rId5"/>
              </a:rPr>
              <a:t>aspectos básicos</a:t>
            </a:r>
          </a:p>
          <a:p>
            <a:pPr indent="-220133" lvl="1" marL="762000" marR="0" algn="l">
              <a:lnSpc>
                <a:spcPct val="120089"/>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Es necesario tener a mano una referencia de los </a:t>
            </a:r>
            <a:r>
              <a:rPr lang="en-US" sz="2666" u="sng">
                <a:solidFill>
                  <a:srgbClr val="996600"/>
                </a:solidFill>
                <a:latin typeface="Arial"/>
                <a:ea typeface="Arial"/>
                <a:cs typeface="Arial"/>
                <a:sym typeface="Arial"/>
                <a:hlinkClick r:id="rId6"/>
              </a:rPr>
              <a:t>atributos</a:t>
            </a:r>
            <a:r>
              <a:rPr lang="en-US" sz="2666">
                <a:solidFill>
                  <a:srgbClr val="000000"/>
                </a:solidFill>
                <a:latin typeface="Arial"/>
                <a:ea typeface="Arial"/>
                <a:cs typeface="Arial"/>
                <a:sym typeface="Arial"/>
              </a:rPr>
              <a:t> (propiedades), de la especificación CSS</a:t>
            </a:r>
          </a:p>
          <a:p>
            <a:pPr indent="-220133" lvl="1" marL="762000" marR="0" algn="l">
              <a:lnSpc>
                <a:spcPct val="120089"/>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Conviene hojear y tener disponible la </a:t>
            </a:r>
            <a:r>
              <a:rPr lang="en-US" sz="2666" u="sng">
                <a:solidFill>
                  <a:srgbClr val="996600"/>
                </a:solidFill>
                <a:latin typeface="Arial"/>
                <a:ea typeface="Arial"/>
                <a:cs typeface="Arial"/>
                <a:sym typeface="Arial"/>
                <a:hlinkClick r:id="rId7"/>
              </a:rPr>
              <a:t>especificación </a:t>
            </a:r>
            <a:r>
              <a:rPr lang="en-US" sz="2666">
                <a:solidFill>
                  <a:srgbClr val="000000"/>
                </a:solidFill>
                <a:latin typeface="Arial"/>
                <a:ea typeface="Arial"/>
                <a:cs typeface="Arial"/>
                <a:sym typeface="Arial"/>
              </a:rPr>
              <a:t>completa de las versiones CSS 1.0, 2.0 y 3.0</a:t>
            </a:r>
          </a:p>
          <a:p>
            <a:pPr indent="-50800" lvl="1" marL="762000" marR="0" algn="l">
              <a:lnSpc>
                <a:spcPct val="120089"/>
              </a:lnSpc>
              <a:spcBef>
                <a:spcPts val="479"/>
              </a:spcBef>
              <a:spcAft>
                <a:spcPts val="0"/>
              </a:spcAft>
              <a:buClr>
                <a:srgbClr val="000000"/>
              </a:buClr>
              <a:buFont typeface="Arial"/>
              <a:buNone/>
            </a:pPr>
            <a:r>
              <a:t/>
            </a:r>
            <a:endParaRPr sz="2666">
              <a:solidFill>
                <a:srgbClr val="000000"/>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124" name="Shape 124"/>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125" name="Shape 125"/>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126" name="Shape 126"/>
          <p:cNvSpPr txBox="1"/>
          <p:nvPr>
            <p:ph idx="1" type="body"/>
          </p:nvPr>
        </p:nvSpPr>
        <p:spPr>
          <a:xfrm>
            <a:off x="610300" y="1541625"/>
            <a:ext cx="9015574" cy="5253200"/>
          </a:xfrm>
          <a:prstGeom prst="rect">
            <a:avLst/>
          </a:prstGeom>
          <a:noFill/>
          <a:ln>
            <a:noFill/>
          </a:ln>
        </p:spPr>
        <p:txBody>
          <a:bodyPr anchorCtr="0" anchor="t" bIns="38100" lIns="38100" rIns="38100" tIns="38100">
            <a:noAutofit/>
          </a:bodyPr>
          <a:lstStyle/>
          <a:p>
            <a:pPr indent="-220133" lvl="0" marL="381000" marR="0" algn="l">
              <a:lnSpc>
                <a:spcPct val="107812"/>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JavaScript es un lenguaje orientado a objetos de propósito general</a:t>
            </a:r>
          </a:p>
          <a:p>
            <a:pPr indent="-220133" lvl="0" marL="381000" marR="0" algn="l">
              <a:lnSpc>
                <a:spcPct val="107812"/>
              </a:lnSpc>
              <a:spcBef>
                <a:spcPts val="479"/>
              </a:spcBef>
              <a:spcAft>
                <a:spcPts val="0"/>
              </a:spcAft>
              <a:buClr>
                <a:srgbClr val="000000"/>
              </a:buClr>
              <a:buSzPct val="98765"/>
              <a:buFont typeface="Arial"/>
              <a:buChar char="●"/>
            </a:pPr>
            <a:r>
              <a:rPr lang="en-US" sz="2666">
                <a:solidFill>
                  <a:srgbClr val="000000"/>
                </a:solidFill>
                <a:latin typeface="Arial"/>
                <a:ea typeface="Arial"/>
                <a:cs typeface="Arial"/>
                <a:sym typeface="Arial"/>
              </a:rPr>
              <a:t>No tiene nada que ver con Java, aunque posea elementos sintácticos comunes</a:t>
            </a:r>
          </a:p>
          <a:p>
            <a:pPr indent="-220133" lvl="0" marL="381000" marR="0" algn="l">
              <a:lnSpc>
                <a:spcPct val="107812"/>
              </a:lnSpc>
              <a:spcBef>
                <a:spcPts val="479"/>
              </a:spcBef>
              <a:spcAft>
                <a:spcPts val="0"/>
              </a:spcAft>
              <a:buClr>
                <a:srgbClr val="000000"/>
              </a:buClr>
              <a:buSzPct val="98765"/>
              <a:buFont typeface="Arial"/>
              <a:buChar char="●"/>
            </a:pPr>
            <a:r>
              <a:rPr lang="en-US" sz="2666">
                <a:solidFill>
                  <a:srgbClr val="000000"/>
                </a:solidFill>
                <a:latin typeface="Arial"/>
                <a:ea typeface="Arial"/>
                <a:cs typeface="Arial"/>
                <a:sym typeface="Arial"/>
              </a:rPr>
              <a:t>Es un lenguaje interpretado, que típicamente se embebe directa o indirectamente en una página Html para su ejecución</a:t>
            </a:r>
          </a:p>
          <a:p>
            <a:pPr indent="-220133" lvl="0" marL="381000" marR="0" algn="l">
              <a:lnSpc>
                <a:spcPct val="107812"/>
              </a:lnSpc>
              <a:spcBef>
                <a:spcPts val="479"/>
              </a:spcBef>
              <a:spcAft>
                <a:spcPts val="0"/>
              </a:spcAft>
              <a:buClr>
                <a:srgbClr val="000000"/>
              </a:buClr>
              <a:buSzPct val="98765"/>
              <a:buFont typeface="Arial"/>
              <a:buChar char="●"/>
            </a:pPr>
            <a:r>
              <a:rPr lang="en-US" sz="2666">
                <a:solidFill>
                  <a:srgbClr val="000000"/>
                </a:solidFill>
                <a:latin typeface="Arial"/>
                <a:ea typeface="Arial"/>
                <a:cs typeface="Arial"/>
                <a:sym typeface="Arial"/>
              </a:rPr>
              <a:t>A pesar de ser de propósito general, se le usa en sitios web de forma mayoritaria</a:t>
            </a:r>
          </a:p>
          <a:p>
            <a:pPr indent="-220133" lvl="0" marL="381000" marR="0" algn="l">
              <a:lnSpc>
                <a:spcPct val="107812"/>
              </a:lnSpc>
              <a:spcBef>
                <a:spcPts val="479"/>
              </a:spcBef>
              <a:spcAft>
                <a:spcPts val="0"/>
              </a:spcAft>
              <a:buClr>
                <a:srgbClr val="996600"/>
              </a:buClr>
              <a:buSzPct val="98765"/>
              <a:buFont typeface="Arial"/>
              <a:buChar char="●"/>
            </a:pPr>
            <a:r>
              <a:rPr lang="en-US" sz="2666" u="sng">
                <a:solidFill>
                  <a:srgbClr val="996600"/>
                </a:solidFill>
                <a:latin typeface="Arial"/>
                <a:ea typeface="Arial"/>
                <a:cs typeface="Arial"/>
                <a:sym typeface="Arial"/>
                <a:hlinkClick r:id="rId5"/>
              </a:rPr>
              <a:t>JavaScript </a:t>
            </a:r>
            <a:r>
              <a:rPr lang="en-US" sz="2666">
                <a:solidFill>
                  <a:srgbClr val="000000"/>
                </a:solidFill>
                <a:latin typeface="Arial"/>
                <a:ea typeface="Arial"/>
                <a:cs typeface="Arial"/>
                <a:sym typeface="Arial"/>
              </a:rPr>
              <a:t>posee varias versiones. Es importante usar una que tenga soporte en prácticamente todos los navegadores</a:t>
            </a:r>
          </a:p>
          <a:p>
            <a:pPr indent="0" marL="0" marR="0" algn="l">
              <a:lnSpc>
                <a:spcPct val="107812"/>
              </a:lnSpc>
              <a:spcBef>
                <a:spcPts val="479"/>
              </a:spcBef>
              <a:spcAft>
                <a:spcPts val="0"/>
              </a:spcAft>
              <a:buNone/>
            </a:pPr>
            <a:r>
              <a:t/>
            </a:r>
            <a:endParaRPr sz="2666">
              <a:solidFill>
                <a:srgbClr val="000000"/>
              </a:solidFill>
              <a:latin typeface="Arial"/>
              <a:ea typeface="Arial"/>
              <a:cs typeface="Arial"/>
              <a:sym typeface="Arial"/>
            </a:endParaRPr>
          </a:p>
          <a:p>
            <a:pPr indent="0" marL="0" marR="0" algn="l">
              <a:lnSpc>
                <a:spcPct val="108064"/>
              </a:lnSpc>
              <a:spcBef>
                <a:spcPts val="625"/>
              </a:spcBef>
              <a:spcAft>
                <a:spcPts val="0"/>
              </a:spcAft>
              <a:buNone/>
            </a:pPr>
            <a:r>
              <a:t/>
            </a:r>
            <a:endParaRPr sz="3444">
              <a:solidFill>
                <a:srgbClr val="000000"/>
              </a:solidFill>
              <a:latin typeface="Arial"/>
              <a:ea typeface="Arial"/>
              <a:cs typeface="Arial"/>
              <a:sym typeface="A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132" name="Shape 132"/>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133" name="Shape 133"/>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134" name="Shape 134"/>
          <p:cNvSpPr txBox="1"/>
          <p:nvPr>
            <p:ph idx="1" type="body"/>
          </p:nvPr>
        </p:nvSpPr>
        <p:spPr>
          <a:xfrm>
            <a:off x="610300" y="1460475"/>
            <a:ext cx="9015574" cy="5657124"/>
          </a:xfrm>
          <a:prstGeom prst="rect">
            <a:avLst/>
          </a:prstGeom>
          <a:noFill/>
          <a:ln>
            <a:noFill/>
          </a:ln>
        </p:spPr>
        <p:txBody>
          <a:bodyPr anchorCtr="0" anchor="t" bIns="38100" lIns="38100" rIns="38100" tIns="38100">
            <a:noAutofit/>
          </a:bodyPr>
          <a:lstStyle/>
          <a:p>
            <a:pPr indent="-262466" lvl="0" marL="381000" marR="0" algn="l">
              <a:lnSpc>
                <a:spcPct val="120000"/>
              </a:lnSpc>
              <a:spcBef>
                <a:spcPts val="0"/>
              </a:spcBef>
              <a:spcAft>
                <a:spcPts val="0"/>
              </a:spcAft>
              <a:buClr>
                <a:srgbClr val="000000"/>
              </a:buClr>
              <a:buSzPct val="101010"/>
              <a:buFont typeface="Arial"/>
              <a:buChar char="●"/>
            </a:pPr>
            <a:r>
              <a:rPr lang="en-US" sz="3333">
                <a:solidFill>
                  <a:srgbClr val="000000"/>
                </a:solidFill>
                <a:latin typeface="Arial"/>
                <a:ea typeface="Arial"/>
                <a:cs typeface="Arial"/>
                <a:sym typeface="Arial"/>
              </a:rPr>
              <a:t>En una página introducirse JavaScript de diferentes formas</a:t>
            </a:r>
          </a:p>
          <a:p>
            <a:pPr indent="-234244" lvl="1" marL="762000" marR="0" algn="l">
              <a:lnSpc>
                <a:spcPct val="120192"/>
              </a:lnSpc>
              <a:spcBef>
                <a:spcPts val="521"/>
              </a:spcBef>
              <a:spcAft>
                <a:spcPts val="0"/>
              </a:spcAft>
              <a:buClr>
                <a:srgbClr val="996600"/>
              </a:buClr>
              <a:buSzPct val="99616"/>
              <a:buFont typeface="Courier New"/>
              <a:buChar char="o"/>
            </a:pPr>
            <a:r>
              <a:rPr lang="en-US" sz="2888" u="sng">
                <a:solidFill>
                  <a:srgbClr val="996600"/>
                </a:solidFill>
                <a:latin typeface="Arial"/>
                <a:ea typeface="Arial"/>
                <a:cs typeface="Arial"/>
                <a:sym typeface="Arial"/>
                <a:hlinkClick r:id="rId5"/>
              </a:rPr>
              <a:t>Directamente </a:t>
            </a:r>
            <a:r>
              <a:rPr lang="en-US" sz="2888">
                <a:solidFill>
                  <a:srgbClr val="000000"/>
                </a:solidFill>
                <a:latin typeface="Arial"/>
                <a:ea typeface="Arial"/>
                <a:cs typeface="Arial"/>
                <a:sym typeface="Arial"/>
              </a:rPr>
              <a:t>en la cabecera y/o el cuerpo del documento</a:t>
            </a:r>
          </a:p>
          <a:p>
            <a:pPr indent="-234244" lvl="1" marL="762000" marR="0" algn="l">
              <a:lnSpc>
                <a:spcPct val="120192"/>
              </a:lnSpc>
              <a:spcBef>
                <a:spcPts val="521"/>
              </a:spcBef>
              <a:spcAft>
                <a:spcPts val="0"/>
              </a:spcAft>
              <a:buClr>
                <a:srgbClr val="996600"/>
              </a:buClr>
              <a:buSzPct val="99616"/>
              <a:buFont typeface="Courier New"/>
              <a:buChar char="o"/>
            </a:pPr>
            <a:r>
              <a:rPr lang="en-US" sz="2888" u="sng">
                <a:solidFill>
                  <a:srgbClr val="996600"/>
                </a:solidFill>
                <a:latin typeface="Arial"/>
                <a:ea typeface="Arial"/>
                <a:cs typeface="Arial"/>
                <a:sym typeface="Arial"/>
                <a:hlinkClick r:id="rId6"/>
              </a:rPr>
              <a:t>Indirectamente</a:t>
            </a:r>
            <a:r>
              <a:rPr lang="en-US" sz="2888">
                <a:solidFill>
                  <a:srgbClr val="000000"/>
                </a:solidFill>
                <a:latin typeface="Arial"/>
                <a:ea typeface="Arial"/>
                <a:cs typeface="Arial"/>
                <a:sym typeface="Arial"/>
              </a:rPr>
              <a:t>, instruyendo al navegador para que incluya un archivo JavaScript externo al cargar la página</a:t>
            </a:r>
          </a:p>
          <a:p>
            <a:pPr indent="-262466" lvl="0" marL="381000" marR="0" algn="l">
              <a:lnSpc>
                <a:spcPct val="120000"/>
              </a:lnSpc>
              <a:spcBef>
                <a:spcPts val="604"/>
              </a:spcBef>
              <a:spcAft>
                <a:spcPts val="0"/>
              </a:spcAft>
              <a:buClr>
                <a:srgbClr val="000000"/>
              </a:buClr>
              <a:buSzPct val="101010"/>
              <a:buFont typeface="Arial"/>
              <a:buChar char="●"/>
            </a:pPr>
            <a:r>
              <a:rPr lang="en-US" sz="3333">
                <a:solidFill>
                  <a:srgbClr val="000000"/>
                </a:solidFill>
                <a:latin typeface="Arial"/>
                <a:ea typeface="Arial"/>
                <a:cs typeface="Arial"/>
                <a:sym typeface="Arial"/>
              </a:rPr>
              <a:t>En la medida de lo posible, preferiremos la última, para poder reutilizar el mismo código en páginas distintas</a:t>
            </a:r>
          </a:p>
          <a:p>
            <a:pPr indent="0" marL="0" marR="0" algn="l">
              <a:lnSpc>
                <a:spcPct val="119827"/>
              </a:lnSpc>
              <a:spcBef>
                <a:spcPts val="1448"/>
              </a:spcBef>
              <a:spcAft>
                <a:spcPts val="0"/>
              </a:spcAft>
              <a:buNone/>
            </a:pPr>
            <a:r>
              <a:t/>
            </a:r>
            <a:endParaRPr b="1" sz="3222">
              <a:solidFill>
                <a:srgbClr val="000000"/>
              </a:solidFill>
              <a:latin typeface="Arial"/>
              <a:ea typeface="Arial"/>
              <a:cs typeface="Arial"/>
              <a:sym typeface="Arial"/>
            </a:endParaRPr>
          </a:p>
          <a:p>
            <a:pPr indent="-50800" lvl="0" marL="381000" marR="0" algn="l">
              <a:lnSpc>
                <a:spcPct val="119791"/>
              </a:lnSpc>
              <a:spcBef>
                <a:spcPts val="479"/>
              </a:spcBef>
              <a:spcAft>
                <a:spcPts val="0"/>
              </a:spcAft>
              <a:buClr>
                <a:srgbClr val="000000"/>
              </a:buClr>
              <a:buFont typeface="Arial"/>
              <a:buNone/>
            </a:pPr>
            <a:r>
              <a:t/>
            </a:r>
            <a:endParaRPr sz="2666">
              <a:solidFill>
                <a:srgbClr val="000000"/>
              </a:solidFill>
              <a:latin typeface="Arial"/>
              <a:ea typeface="Arial"/>
              <a:cs typeface="Arial"/>
              <a:sym typeface="Aria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140" name="Shape 140"/>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141" name="Shape 141"/>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142" name="Shape 142"/>
          <p:cNvSpPr txBox="1"/>
          <p:nvPr>
            <p:ph idx="1" type="body"/>
          </p:nvPr>
        </p:nvSpPr>
        <p:spPr>
          <a:xfrm>
            <a:off x="610300" y="1460475"/>
            <a:ext cx="9015574" cy="5895250"/>
          </a:xfrm>
          <a:prstGeom prst="rect">
            <a:avLst/>
          </a:prstGeom>
          <a:noFill/>
          <a:ln>
            <a:noFill/>
          </a:ln>
        </p:spPr>
        <p:txBody>
          <a:bodyPr anchorCtr="0" anchor="t" bIns="38100" lIns="38100" rIns="38100" tIns="38100">
            <a:noAutofit/>
          </a:bodyPr>
          <a:lstStyle/>
          <a:p>
            <a:pPr indent="-276577" lvl="0" marL="381000" marR="0" algn="l">
              <a:lnSpc>
                <a:spcPct val="119921"/>
              </a:lnSpc>
              <a:spcBef>
                <a:spcPts val="0"/>
              </a:spcBef>
              <a:spcAft>
                <a:spcPts val="0"/>
              </a:spcAft>
              <a:buClr>
                <a:srgbClr val="000000"/>
              </a:buClr>
              <a:buSzPct val="98765"/>
              <a:buFont typeface="Arial"/>
              <a:buChar char="●"/>
            </a:pPr>
            <a:r>
              <a:rPr lang="en-US" sz="3555">
                <a:solidFill>
                  <a:srgbClr val="000000"/>
                </a:solidFill>
                <a:latin typeface="Arial"/>
                <a:ea typeface="Arial"/>
                <a:cs typeface="Arial"/>
                <a:sym typeface="Arial"/>
              </a:rPr>
              <a:t>JavaScript posee </a:t>
            </a:r>
            <a:r>
              <a:rPr lang="en-US" sz="3555" u="sng">
                <a:solidFill>
                  <a:srgbClr val="996600"/>
                </a:solidFill>
                <a:latin typeface="Arial"/>
                <a:ea typeface="Arial"/>
                <a:cs typeface="Arial"/>
                <a:sym typeface="Arial"/>
                <a:hlinkClick r:id="rId5"/>
              </a:rPr>
              <a:t>variables y tipos de datos</a:t>
            </a:r>
          </a:p>
          <a:p>
            <a:pPr indent="-276577" lvl="0" marL="381000" marR="0" algn="l">
              <a:lnSpc>
                <a:spcPct val="119921"/>
              </a:lnSpc>
              <a:spcBef>
                <a:spcPts val="635"/>
              </a:spcBef>
              <a:spcAft>
                <a:spcPts val="0"/>
              </a:spcAft>
              <a:buClr>
                <a:srgbClr val="000000"/>
              </a:buClr>
              <a:buSzPct val="98765"/>
              <a:buFont typeface="Arial"/>
              <a:buChar char="●"/>
            </a:pPr>
            <a:r>
              <a:rPr lang="en-US" sz="3555">
                <a:solidFill>
                  <a:srgbClr val="000000"/>
                </a:solidFill>
                <a:latin typeface="Arial"/>
                <a:ea typeface="Arial"/>
                <a:cs typeface="Arial"/>
                <a:sym typeface="Arial"/>
              </a:rPr>
              <a:t>No obstante, una variable JavaScript no pertenece a ningún tipo de datos definido, sino que lo adquiere en función del valor que se le asigne en cada momento</a:t>
            </a:r>
          </a:p>
          <a:p>
            <a:pPr indent="-276577" lvl="0" marL="381000" marR="0" algn="l">
              <a:lnSpc>
                <a:spcPct val="119921"/>
              </a:lnSpc>
              <a:spcBef>
                <a:spcPts val="635"/>
              </a:spcBef>
              <a:spcAft>
                <a:spcPts val="0"/>
              </a:spcAft>
              <a:buClr>
                <a:srgbClr val="000000"/>
              </a:buClr>
              <a:buSzPct val="98765"/>
              <a:buFont typeface="Arial"/>
              <a:buChar char="●"/>
            </a:pPr>
            <a:r>
              <a:rPr lang="en-US" sz="3555">
                <a:solidFill>
                  <a:srgbClr val="000000"/>
                </a:solidFill>
                <a:latin typeface="Arial"/>
                <a:ea typeface="Arial"/>
                <a:cs typeface="Arial"/>
                <a:sym typeface="Arial"/>
              </a:rPr>
              <a:t>Tenemos, también, variables globales y locales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148" name="Shape 148"/>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149" name="Shape 149"/>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150" name="Shape 150"/>
          <p:cNvSpPr txBox="1"/>
          <p:nvPr>
            <p:ph idx="1" type="body"/>
          </p:nvPr>
        </p:nvSpPr>
        <p:spPr>
          <a:xfrm>
            <a:off x="610300" y="1499300"/>
            <a:ext cx="9015574" cy="5295524"/>
          </a:xfrm>
          <a:prstGeom prst="rect">
            <a:avLst/>
          </a:prstGeom>
          <a:noFill/>
          <a:ln>
            <a:noFill/>
          </a:ln>
        </p:spPr>
        <p:txBody>
          <a:bodyPr anchorCtr="0" anchor="t" bIns="38100" lIns="38100" rIns="38100" tIns="38100">
            <a:noAutofit/>
          </a:bodyPr>
          <a:lstStyle/>
          <a:p>
            <a:pPr indent="-213077" lvl="0" marL="381000" marR="0" algn="l">
              <a:lnSpc>
                <a:spcPct val="108152"/>
              </a:lnSpc>
              <a:spcBef>
                <a:spcPts val="0"/>
              </a:spcBef>
              <a:spcAft>
                <a:spcPts val="0"/>
              </a:spcAft>
              <a:buClr>
                <a:srgbClr val="000000"/>
              </a:buClr>
              <a:buSzPct val="98290"/>
              <a:buFont typeface="Arial"/>
              <a:buChar char="●"/>
            </a:pPr>
            <a:r>
              <a:rPr lang="en-US" sz="2555">
                <a:solidFill>
                  <a:srgbClr val="000000"/>
                </a:solidFill>
                <a:latin typeface="Arial"/>
                <a:ea typeface="Arial"/>
                <a:cs typeface="Arial"/>
                <a:sym typeface="Arial"/>
              </a:rPr>
              <a:t>Desde el punto de vista de la sintaxis, como el común de los lenguajes, JavaScript define:</a:t>
            </a:r>
          </a:p>
          <a:p>
            <a:pPr indent="-198966" lvl="1" marL="762000" marR="0" algn="l">
              <a:lnSpc>
                <a:spcPct val="108333"/>
              </a:lnSpc>
              <a:spcBef>
                <a:spcPts val="1052"/>
              </a:spcBef>
              <a:spcAft>
                <a:spcPts val="0"/>
              </a:spcAft>
              <a:buClr>
                <a:srgbClr val="996600"/>
              </a:buClr>
              <a:buSzPct val="101449"/>
              <a:buFont typeface="Courier New"/>
              <a:buChar char="o"/>
            </a:pPr>
            <a:r>
              <a:rPr lang="en-US" sz="2333" u="sng">
                <a:solidFill>
                  <a:srgbClr val="996600"/>
                </a:solidFill>
                <a:latin typeface="Arial"/>
                <a:ea typeface="Arial"/>
                <a:cs typeface="Arial"/>
                <a:sym typeface="Arial"/>
                <a:hlinkClick r:id="rId5"/>
              </a:rPr>
              <a:t>Operadores</a:t>
            </a:r>
          </a:p>
          <a:p>
            <a:pPr indent="-198966" lvl="1" marL="762000" marR="0" algn="l">
              <a:lnSpc>
                <a:spcPct val="108333"/>
              </a:lnSpc>
              <a:spcBef>
                <a:spcPts val="1052"/>
              </a:spcBef>
              <a:spcAft>
                <a:spcPts val="0"/>
              </a:spcAft>
              <a:buClr>
                <a:srgbClr val="996600"/>
              </a:buClr>
              <a:buSzPct val="101449"/>
              <a:buFont typeface="Courier New"/>
              <a:buChar char="o"/>
            </a:pPr>
            <a:r>
              <a:rPr lang="en-US" sz="2333" u="sng">
                <a:solidFill>
                  <a:srgbClr val="996600"/>
                </a:solidFill>
                <a:latin typeface="Arial"/>
                <a:ea typeface="Arial"/>
                <a:cs typeface="Arial"/>
                <a:sym typeface="Arial"/>
                <a:hlinkClick r:id="rId6"/>
              </a:rPr>
              <a:t>Estructuras </a:t>
            </a:r>
            <a:r>
              <a:rPr lang="en-US" sz="2333">
                <a:solidFill>
                  <a:srgbClr val="000000"/>
                </a:solidFill>
                <a:latin typeface="Arial"/>
                <a:ea typeface="Arial"/>
                <a:cs typeface="Arial"/>
                <a:sym typeface="Arial"/>
              </a:rPr>
              <a:t>de control</a:t>
            </a:r>
          </a:p>
          <a:p>
            <a:pPr indent="-198966" lvl="1" marL="762000" marR="0" algn="l">
              <a:lnSpc>
                <a:spcPct val="108333"/>
              </a:lnSpc>
              <a:spcBef>
                <a:spcPts val="1052"/>
              </a:spcBef>
              <a:spcAft>
                <a:spcPts val="0"/>
              </a:spcAft>
              <a:buClr>
                <a:srgbClr val="996600"/>
              </a:buClr>
              <a:buSzPct val="101449"/>
              <a:buFont typeface="Courier New"/>
              <a:buChar char="o"/>
            </a:pPr>
            <a:r>
              <a:rPr lang="en-US" sz="2333" u="sng">
                <a:solidFill>
                  <a:srgbClr val="996600"/>
                </a:solidFill>
                <a:latin typeface="Arial"/>
                <a:ea typeface="Arial"/>
                <a:cs typeface="Arial"/>
                <a:sym typeface="Arial"/>
                <a:hlinkClick r:id="rId7"/>
              </a:rPr>
              <a:t>Funciones</a:t>
            </a:r>
            <a:r>
              <a:rPr lang="en-US" sz="2333">
                <a:solidFill>
                  <a:srgbClr val="000000"/>
                </a:solidFill>
                <a:latin typeface="Arial"/>
                <a:ea typeface="Arial"/>
                <a:cs typeface="Arial"/>
                <a:sym typeface="Arial"/>
              </a:rPr>
              <a:t>, predefinidas o escritas por nosotros</a:t>
            </a:r>
          </a:p>
          <a:p>
            <a:pPr indent="-198966" lvl="1" marL="762000" marR="0" algn="l">
              <a:lnSpc>
                <a:spcPct val="108333"/>
              </a:lnSpc>
              <a:spcBef>
                <a:spcPts val="1052"/>
              </a:spcBef>
              <a:spcAft>
                <a:spcPts val="0"/>
              </a:spcAft>
              <a:buClr>
                <a:srgbClr val="996600"/>
              </a:buClr>
              <a:buSzPct val="101449"/>
              <a:buFont typeface="Courier New"/>
              <a:buChar char="o"/>
            </a:pPr>
            <a:r>
              <a:rPr lang="en-US" sz="2333" u="sng">
                <a:solidFill>
                  <a:srgbClr val="996600"/>
                </a:solidFill>
                <a:latin typeface="Arial"/>
                <a:ea typeface="Arial"/>
                <a:cs typeface="Arial"/>
                <a:sym typeface="Arial"/>
                <a:hlinkClick r:id="rId8"/>
              </a:rPr>
              <a:t>Objetos </a:t>
            </a:r>
            <a:r>
              <a:rPr lang="en-US" sz="2333">
                <a:solidFill>
                  <a:srgbClr val="000000"/>
                </a:solidFill>
                <a:latin typeface="Arial"/>
                <a:ea typeface="Arial"/>
                <a:cs typeface="Arial"/>
                <a:sym typeface="Arial"/>
              </a:rPr>
              <a:t>predefinidos</a:t>
            </a:r>
          </a:p>
          <a:p>
            <a:pPr indent="-198966" lvl="1" marL="762000" marR="0" algn="l">
              <a:lnSpc>
                <a:spcPct val="108333"/>
              </a:lnSpc>
              <a:spcBef>
                <a:spcPts val="1052"/>
              </a:spcBef>
              <a:spcAft>
                <a:spcPts val="0"/>
              </a:spcAft>
              <a:buClr>
                <a:srgbClr val="000000"/>
              </a:buClr>
              <a:buSzPct val="101449"/>
              <a:buFont typeface="Courier New"/>
              <a:buChar char="o"/>
            </a:pPr>
            <a:r>
              <a:rPr lang="en-US" sz="2333">
                <a:solidFill>
                  <a:srgbClr val="000000"/>
                </a:solidFill>
                <a:latin typeface="Arial"/>
                <a:ea typeface="Arial"/>
                <a:cs typeface="Arial"/>
                <a:sym typeface="Arial"/>
              </a:rPr>
              <a:t>Un mecanismo para </a:t>
            </a:r>
            <a:r>
              <a:rPr lang="en-US" sz="2333" u="sng">
                <a:solidFill>
                  <a:srgbClr val="996600"/>
                </a:solidFill>
                <a:latin typeface="Arial"/>
                <a:ea typeface="Arial"/>
                <a:cs typeface="Arial"/>
                <a:sym typeface="Arial"/>
                <a:hlinkClick r:id="rId9"/>
              </a:rPr>
              <a:t>crear objetos </a:t>
            </a:r>
            <a:r>
              <a:rPr lang="en-US" sz="2333">
                <a:solidFill>
                  <a:srgbClr val="000000"/>
                </a:solidFill>
                <a:latin typeface="Arial"/>
                <a:ea typeface="Arial"/>
                <a:cs typeface="Arial"/>
                <a:sym typeface="Arial"/>
              </a:rPr>
              <a:t>con atributos, métodos, constructores empleando, si es necesario, herencia y polimorfismo. Es decir, toda la batería de la orientación a objetos al completo</a:t>
            </a:r>
          </a:p>
          <a:p>
            <a:pPr indent="-50800" lvl="1" marL="762000" marR="0" algn="l">
              <a:lnSpc>
                <a:spcPct val="108333"/>
              </a:lnSpc>
              <a:spcBef>
                <a:spcPts val="1052"/>
              </a:spcBef>
              <a:spcAft>
                <a:spcPts val="0"/>
              </a:spcAft>
              <a:buClr>
                <a:srgbClr val="000000"/>
              </a:buClr>
              <a:buFont typeface="Arial"/>
              <a:buNone/>
            </a:pPr>
            <a:r>
              <a:t/>
            </a:r>
            <a:endParaRPr sz="2333">
              <a:solidFill>
                <a:srgbClr val="000000"/>
              </a:solidFill>
              <a:latin typeface="Arial"/>
              <a:ea typeface="Arial"/>
              <a:cs typeface="Arial"/>
              <a:sym typeface="Aria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pic>
        <p:nvPicPr>
          <p:cNvPr id="155" name="Shape 155"/>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156" name="Shape 156"/>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157" name="Shape 157"/>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158" name="Shape 158"/>
          <p:cNvSpPr txBox="1"/>
          <p:nvPr>
            <p:ph idx="1" type="body"/>
          </p:nvPr>
        </p:nvSpPr>
        <p:spPr>
          <a:xfrm>
            <a:off x="610300" y="1460475"/>
            <a:ext cx="9015574" cy="5814125"/>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000000"/>
              </a:buClr>
              <a:buSzPct val="100358"/>
              <a:buFont typeface="Arial"/>
              <a:buChar char="●"/>
            </a:pPr>
            <a:r>
              <a:rPr lang="en-US" sz="3111">
                <a:solidFill>
                  <a:srgbClr val="000000"/>
                </a:solidFill>
                <a:latin typeface="Arial"/>
                <a:ea typeface="Arial"/>
                <a:cs typeface="Arial"/>
                <a:sym typeface="Arial"/>
              </a:rPr>
              <a:t>El modelo de programación JavaScript es clásico</a:t>
            </a:r>
          </a:p>
          <a:p>
            <a:pPr indent="-248355" lvl="0" marL="381000" marR="0" algn="l">
              <a:lnSpc>
                <a:spcPct val="108035"/>
              </a:lnSpc>
              <a:spcBef>
                <a:spcPts val="563"/>
              </a:spcBef>
              <a:spcAft>
                <a:spcPts val="0"/>
              </a:spcAft>
              <a:buClr>
                <a:srgbClr val="000000"/>
              </a:buClr>
              <a:buSzPct val="100358"/>
              <a:buFont typeface="Arial"/>
              <a:buChar char="●"/>
            </a:pPr>
            <a:r>
              <a:rPr lang="en-US" sz="3111">
                <a:solidFill>
                  <a:srgbClr val="000000"/>
                </a:solidFill>
                <a:latin typeface="Arial"/>
                <a:ea typeface="Arial"/>
                <a:cs typeface="Arial"/>
                <a:sym typeface="Arial"/>
              </a:rPr>
              <a:t>Por un lado, tenemos la posibilidad de programar en modo totalmente secuencial usando funciones</a:t>
            </a:r>
          </a:p>
          <a:p>
            <a:pPr indent="-248355" lvl="0" marL="381000" marR="0" algn="l">
              <a:lnSpc>
                <a:spcPct val="108035"/>
              </a:lnSpc>
              <a:spcBef>
                <a:spcPts val="563"/>
              </a:spcBef>
              <a:spcAft>
                <a:spcPts val="0"/>
              </a:spcAft>
              <a:buClr>
                <a:srgbClr val="000000"/>
              </a:buClr>
              <a:buSzPct val="100358"/>
              <a:buFont typeface="Arial"/>
              <a:buChar char="●"/>
            </a:pPr>
            <a:r>
              <a:rPr lang="en-US" sz="3111">
                <a:solidFill>
                  <a:srgbClr val="000000"/>
                </a:solidFill>
                <a:latin typeface="Arial"/>
                <a:ea typeface="Arial"/>
                <a:cs typeface="Arial"/>
                <a:sym typeface="Arial"/>
              </a:rPr>
              <a:t>Lo mismo puede hacerse si dichas funciones se encapsulan en objetos</a:t>
            </a:r>
          </a:p>
          <a:p>
            <a:pPr indent="-248355" lvl="0" marL="381000" marR="0" algn="l">
              <a:lnSpc>
                <a:spcPct val="108035"/>
              </a:lnSpc>
              <a:spcBef>
                <a:spcPts val="563"/>
              </a:spcBef>
              <a:spcAft>
                <a:spcPts val="0"/>
              </a:spcAft>
              <a:buClr>
                <a:srgbClr val="000000"/>
              </a:buClr>
              <a:buSzPct val="100358"/>
              <a:buFont typeface="Arial"/>
              <a:buChar char="●"/>
            </a:pPr>
            <a:r>
              <a:rPr lang="en-US" sz="3111">
                <a:solidFill>
                  <a:srgbClr val="000000"/>
                </a:solidFill>
                <a:latin typeface="Arial"/>
                <a:ea typeface="Arial"/>
                <a:cs typeface="Arial"/>
                <a:sym typeface="Arial"/>
              </a:rPr>
              <a:t>Pero el lenguaje también soporta el modelo de programación </a:t>
            </a:r>
            <a:r>
              <a:rPr lang="en-US" sz="3111" u="sng">
                <a:solidFill>
                  <a:srgbClr val="996600"/>
                </a:solidFill>
                <a:latin typeface="Arial"/>
                <a:ea typeface="Arial"/>
                <a:cs typeface="Arial"/>
                <a:sym typeface="Arial"/>
                <a:hlinkClick r:id="rId5"/>
              </a:rPr>
              <a:t>dirigido por eventos</a:t>
            </a:r>
          </a:p>
          <a:p>
            <a:pPr indent="-177800" lvl="1" marL="762000" marR="0" algn="l">
              <a:lnSpc>
                <a:spcPct val="108333"/>
              </a:lnSpc>
              <a:spcBef>
                <a:spcPts val="365"/>
              </a:spcBef>
              <a:spcAft>
                <a:spcPts val="0"/>
              </a:spcAft>
              <a:buClr>
                <a:srgbClr val="000000"/>
              </a:buClr>
              <a:buSzPct val="99999"/>
              <a:buFont typeface="Courier New"/>
              <a:buChar char="o"/>
            </a:pPr>
            <a:r>
              <a:rPr lang="en-US" sz="1999">
                <a:solidFill>
                  <a:srgbClr val="000000"/>
                </a:solidFill>
                <a:latin typeface="Arial"/>
                <a:ea typeface="Arial"/>
                <a:cs typeface="Arial"/>
                <a:sym typeface="Arial"/>
              </a:rPr>
              <a:t>Mediante este modelo podemos, desde JavaScript, dotar de gran interactividad a una página Html, procesar y validar formularios, y crear efectos especiales de gran impacto estético.</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164" name="Shape 164"/>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165" name="Shape 165"/>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166" name="Shape 166"/>
          <p:cNvSpPr txBox="1"/>
          <p:nvPr>
            <p:ph idx="1" type="body"/>
          </p:nvPr>
        </p:nvSpPr>
        <p:spPr>
          <a:xfrm>
            <a:off x="610300" y="1460475"/>
            <a:ext cx="9015574" cy="5657124"/>
          </a:xfrm>
          <a:prstGeom prst="rect">
            <a:avLst/>
          </a:prstGeom>
          <a:noFill/>
          <a:ln>
            <a:noFill/>
          </a:ln>
        </p:spPr>
        <p:txBody>
          <a:bodyPr anchorCtr="0" anchor="t" bIns="38100" lIns="38100" rIns="38100" tIns="38100">
            <a:noAutofit/>
          </a:bodyPr>
          <a:lstStyle/>
          <a:p>
            <a:pPr indent="-220133" lvl="0" marL="381000" marR="0" algn="l">
              <a:lnSpc>
                <a:spcPct val="119791"/>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Una de las prestaciones más importantes del lenguaje es su implementación del </a:t>
            </a:r>
            <a:r>
              <a:rPr lang="en-US" sz="2666" u="sng">
                <a:solidFill>
                  <a:srgbClr val="996600"/>
                </a:solidFill>
                <a:latin typeface="Arial"/>
                <a:ea typeface="Arial"/>
                <a:cs typeface="Arial"/>
                <a:sym typeface="Arial"/>
                <a:hlinkClick r:id="rId5"/>
              </a:rPr>
              <a:t>modelo de objetos del documento </a:t>
            </a:r>
            <a:r>
              <a:rPr lang="en-US" sz="2666">
                <a:solidFill>
                  <a:srgbClr val="000000"/>
                </a:solidFill>
                <a:latin typeface="Arial"/>
                <a:ea typeface="Arial"/>
                <a:cs typeface="Arial"/>
                <a:sym typeface="Arial"/>
              </a:rPr>
              <a:t>(</a:t>
            </a:r>
            <a:r>
              <a:rPr lang="en-US" sz="2666" u="sng">
                <a:solidFill>
                  <a:srgbClr val="996600"/>
                </a:solidFill>
                <a:latin typeface="Arial"/>
                <a:ea typeface="Arial"/>
                <a:cs typeface="Arial"/>
                <a:sym typeface="Arial"/>
                <a:hlinkClick r:id="rId6"/>
              </a:rPr>
              <a:t>DOM</a:t>
            </a:r>
            <a:r>
              <a:rPr lang="en-US" sz="2666">
                <a:solidFill>
                  <a:srgbClr val="000000"/>
                </a:solidFill>
                <a:latin typeface="Arial"/>
                <a:ea typeface="Arial"/>
                <a:cs typeface="Arial"/>
                <a:sym typeface="Arial"/>
              </a:rPr>
              <a:t>)</a:t>
            </a:r>
          </a:p>
          <a:p>
            <a:pPr indent="-220133" lvl="0" marL="381000" marR="0" algn="l">
              <a:lnSpc>
                <a:spcPct val="119791"/>
              </a:lnSpc>
              <a:spcBef>
                <a:spcPts val="1198"/>
              </a:spcBef>
              <a:spcAft>
                <a:spcPts val="0"/>
              </a:spcAft>
              <a:buClr>
                <a:srgbClr val="000000"/>
              </a:buClr>
              <a:buSzPct val="98765"/>
              <a:buFont typeface="Arial"/>
              <a:buChar char="●"/>
            </a:pPr>
            <a:r>
              <a:rPr lang="en-US" sz="2666">
                <a:solidFill>
                  <a:srgbClr val="000000"/>
                </a:solidFill>
                <a:latin typeface="Arial"/>
                <a:ea typeface="Arial"/>
                <a:cs typeface="Arial"/>
                <a:sym typeface="Arial"/>
              </a:rPr>
              <a:t>Cuando un navegador carga una página Html, la representa en memoria usando un árbol nario además de “pintarla”</a:t>
            </a:r>
          </a:p>
          <a:p>
            <a:pPr indent="-220133" lvl="0" marL="381000" marR="0" algn="l">
              <a:lnSpc>
                <a:spcPct val="119791"/>
              </a:lnSpc>
              <a:spcBef>
                <a:spcPts val="1198"/>
              </a:spcBef>
              <a:spcAft>
                <a:spcPts val="0"/>
              </a:spcAft>
              <a:buClr>
                <a:srgbClr val="000000"/>
              </a:buClr>
              <a:buSzPct val="98765"/>
              <a:buFont typeface="Arial"/>
              <a:buChar char="●"/>
            </a:pPr>
            <a:r>
              <a:rPr lang="en-US" sz="2666">
                <a:solidFill>
                  <a:srgbClr val="000000"/>
                </a:solidFill>
                <a:latin typeface="Arial"/>
                <a:ea typeface="Arial"/>
                <a:cs typeface="Arial"/>
                <a:sym typeface="Arial"/>
              </a:rPr>
              <a:t>A través de este árbol tenemos acceso de lectura/escritura a todos los elementos de la página en tiempo de ejecución</a:t>
            </a:r>
          </a:p>
          <a:p>
            <a:pPr indent="-220133" lvl="0" marL="381000" marR="0" algn="l">
              <a:lnSpc>
                <a:spcPct val="119791"/>
              </a:lnSpc>
              <a:spcBef>
                <a:spcPts val="1198"/>
              </a:spcBef>
              <a:spcAft>
                <a:spcPts val="0"/>
              </a:spcAft>
              <a:buClr>
                <a:srgbClr val="000000"/>
              </a:buClr>
              <a:buSzPct val="98765"/>
              <a:buFont typeface="Arial"/>
              <a:buChar char="●"/>
            </a:pPr>
            <a:r>
              <a:rPr lang="en-US" sz="2666">
                <a:solidFill>
                  <a:srgbClr val="000000"/>
                </a:solidFill>
                <a:latin typeface="Arial"/>
                <a:ea typeface="Arial"/>
                <a:cs typeface="Arial"/>
                <a:sym typeface="Arial"/>
              </a:rPr>
              <a:t>Es posible, usando en conjunción JavaScript y DOM hacer casi cualquier cosa imaginable con una página Html mientras se está ejecutando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pic>
        <p:nvPicPr>
          <p:cNvPr id="27" name="Shape 27"/>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28" name="Shape 28"/>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29" name="Shape 29"/>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30" name="Shape 30"/>
          <p:cNvSpPr txBox="1"/>
          <p:nvPr>
            <p:ph idx="1" type="body"/>
          </p:nvPr>
        </p:nvSpPr>
        <p:spPr>
          <a:xfrm>
            <a:off x="610300" y="1460475"/>
            <a:ext cx="9015574" cy="5574225"/>
          </a:xfrm>
          <a:prstGeom prst="rect">
            <a:avLst/>
          </a:prstGeom>
          <a:noFill/>
          <a:ln>
            <a:noFill/>
          </a:ln>
        </p:spPr>
        <p:txBody>
          <a:bodyPr anchorCtr="0" anchor="t" bIns="38100" lIns="38100" rIns="38100" tIns="38100">
            <a:noAutofit/>
          </a:bodyPr>
          <a:lstStyle/>
          <a:p>
            <a:pPr indent="-262466" lvl="0" marL="381000" marR="0" algn="l">
              <a:lnSpc>
                <a:spcPct val="120000"/>
              </a:lnSpc>
              <a:spcBef>
                <a:spcPts val="0"/>
              </a:spcBef>
              <a:spcAft>
                <a:spcPts val="0"/>
              </a:spcAft>
              <a:buClr>
                <a:srgbClr val="996600"/>
              </a:buClr>
              <a:buSzPct val="101010"/>
              <a:buFont typeface="Arial"/>
              <a:buChar char="●"/>
            </a:pPr>
            <a:r>
              <a:rPr lang="en-US" sz="3333" u="sng">
                <a:solidFill>
                  <a:srgbClr val="996600"/>
                </a:solidFill>
                <a:latin typeface="Arial"/>
                <a:ea typeface="Arial"/>
                <a:cs typeface="Arial"/>
                <a:sym typeface="Arial"/>
                <a:hlinkClick r:id="rId5"/>
              </a:rPr>
              <a:t>HTML </a:t>
            </a:r>
            <a:r>
              <a:rPr lang="en-US" sz="3333">
                <a:solidFill>
                  <a:srgbClr val="000000"/>
                </a:solidFill>
                <a:latin typeface="Arial"/>
                <a:ea typeface="Arial"/>
                <a:cs typeface="Arial"/>
                <a:sym typeface="Arial"/>
              </a:rPr>
              <a:t>(Hyper Text Markup Language) se diseñó para mostrar información multimedia de una forma independiente de la plataforma</a:t>
            </a:r>
          </a:p>
          <a:p>
            <a:pPr indent="-262466" lvl="0" marL="381000" marR="0" algn="l">
              <a:lnSpc>
                <a:spcPct val="120000"/>
              </a:lnSpc>
              <a:spcBef>
                <a:spcPts val="1198"/>
              </a:spcBef>
              <a:spcAft>
                <a:spcPts val="0"/>
              </a:spcAft>
              <a:buClr>
                <a:srgbClr val="000000"/>
              </a:buClr>
              <a:buSzPct val="101010"/>
              <a:buFont typeface="Arial"/>
              <a:buChar char="●"/>
            </a:pPr>
            <a:r>
              <a:rPr lang="en-US" sz="3333">
                <a:solidFill>
                  <a:srgbClr val="000000"/>
                </a:solidFill>
                <a:latin typeface="Arial"/>
                <a:ea typeface="Arial"/>
                <a:cs typeface="Arial"/>
                <a:sym typeface="Arial"/>
              </a:rPr>
              <a:t>Muy pronto, los usuarios necesitaron no sólo leer información (recibirla) sino crearla y enviarla para su proceso</a:t>
            </a:r>
          </a:p>
          <a:p>
            <a:pPr indent="-262466" lvl="0" marL="381000" marR="0" algn="l">
              <a:lnSpc>
                <a:spcPct val="120000"/>
              </a:lnSpc>
              <a:spcBef>
                <a:spcPts val="1198"/>
              </a:spcBef>
              <a:spcAft>
                <a:spcPts val="0"/>
              </a:spcAft>
              <a:buClr>
                <a:srgbClr val="000000"/>
              </a:buClr>
              <a:buSzPct val="101010"/>
              <a:buFont typeface="Arial"/>
              <a:buChar char="●"/>
            </a:pPr>
            <a:r>
              <a:rPr lang="en-US" sz="3333">
                <a:solidFill>
                  <a:srgbClr val="000000"/>
                </a:solidFill>
                <a:latin typeface="Arial"/>
                <a:ea typeface="Arial"/>
                <a:cs typeface="Arial"/>
                <a:sym typeface="Arial"/>
              </a:rPr>
              <a:t>Así, toda aplicación basada en HTML en un entorno web, posee una arquitectura cliente-servidor</a:t>
            </a:r>
          </a:p>
          <a:p>
            <a:pPr indent="0" marL="0" marR="0" algn="l">
              <a:lnSpc>
                <a:spcPct val="120000"/>
              </a:lnSpc>
              <a:spcBef>
                <a:spcPts val="1198"/>
              </a:spcBef>
              <a:spcAft>
                <a:spcPts val="0"/>
              </a:spcAft>
              <a:buNone/>
            </a:pPr>
            <a:r>
              <a:t/>
            </a:r>
            <a:endParaRPr sz="3333">
              <a:solidFill>
                <a:srgbClr val="000000"/>
              </a:solidFill>
              <a:latin typeface="Arial"/>
              <a:ea typeface="Arial"/>
              <a:cs typeface="Arial"/>
              <a:sym typeface="Arial"/>
            </a:endParaRPr>
          </a:p>
          <a:p>
            <a:pPr indent="-50800" lvl="0" marL="381000" marR="0" algn="l">
              <a:lnSpc>
                <a:spcPct val="120192"/>
              </a:lnSpc>
              <a:spcBef>
                <a:spcPts val="1042"/>
              </a:spcBef>
              <a:spcAft>
                <a:spcPts val="0"/>
              </a:spcAft>
              <a:buClr>
                <a:srgbClr val="000000"/>
              </a:buClr>
              <a:buFont typeface="Arial"/>
              <a:buNone/>
            </a:pPr>
            <a:r>
              <a:t/>
            </a:r>
            <a:endParaRPr sz="2888">
              <a:solidFill>
                <a:srgbClr val="000000"/>
              </a:solidFill>
              <a:latin typeface="Arial"/>
              <a:ea typeface="Arial"/>
              <a:cs typeface="Arial"/>
              <a:sym typeface="Arial"/>
            </a:endParaRPr>
          </a:p>
          <a:p>
            <a:pPr indent="-50800" lvl="0" marL="381000" marR="0" algn="l">
              <a:lnSpc>
                <a:spcPct val="120192"/>
              </a:lnSpc>
              <a:spcBef>
                <a:spcPts val="521"/>
              </a:spcBef>
              <a:spcAft>
                <a:spcPts val="0"/>
              </a:spcAft>
              <a:buClr>
                <a:srgbClr val="000000"/>
              </a:buClr>
              <a:buFont typeface="Arial"/>
              <a:buNone/>
            </a:pPr>
            <a:r>
              <a:t/>
            </a:r>
            <a:endParaRPr sz="2888">
              <a:solidFill>
                <a:srgbClr val="000000"/>
              </a:solidFill>
              <a:latin typeface="Arial"/>
              <a:ea typeface="Arial"/>
              <a:cs typeface="Arial"/>
              <a:sym typeface="A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172" name="Shape 172"/>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173" name="Shape 173"/>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174" name="Shape 174"/>
          <p:cNvSpPr txBox="1"/>
          <p:nvPr>
            <p:ph idx="1" type="body"/>
          </p:nvPr>
        </p:nvSpPr>
        <p:spPr>
          <a:xfrm>
            <a:off x="610300" y="1460475"/>
            <a:ext cx="9015574" cy="5376675"/>
          </a:xfrm>
          <a:prstGeom prst="rect">
            <a:avLst/>
          </a:prstGeom>
          <a:noFill/>
          <a:ln>
            <a:noFill/>
          </a:ln>
        </p:spPr>
        <p:txBody>
          <a:bodyPr anchorCtr="0" anchor="t" bIns="38100" lIns="38100" rIns="38100" tIns="38100">
            <a:noAutofit/>
          </a:bodyPr>
          <a:lstStyle/>
          <a:p>
            <a:pPr indent="-248355" lvl="0" marL="381000" marR="0" algn="l">
              <a:lnSpc>
                <a:spcPct val="120089"/>
              </a:lnSpc>
              <a:spcBef>
                <a:spcPts val="0"/>
              </a:spcBef>
              <a:spcAft>
                <a:spcPts val="0"/>
              </a:spcAft>
              <a:buClr>
                <a:srgbClr val="000000"/>
              </a:buClr>
              <a:buSzPct val="100358"/>
              <a:buFont typeface="Arial"/>
              <a:buChar char="●"/>
            </a:pPr>
            <a:r>
              <a:rPr lang="en-US" sz="3111">
                <a:solidFill>
                  <a:srgbClr val="000000"/>
                </a:solidFill>
                <a:latin typeface="Arial"/>
                <a:ea typeface="Arial"/>
                <a:cs typeface="Arial"/>
                <a:sym typeface="Arial"/>
              </a:rPr>
              <a:t>Dentro del DOM, los objetos que se usan más a menudo en programación son:</a:t>
            </a:r>
          </a:p>
          <a:p>
            <a:pPr indent="-234244" lvl="1" marL="762000" marR="0" algn="l">
              <a:lnSpc>
                <a:spcPct val="120192"/>
              </a:lnSpc>
              <a:spcBef>
                <a:spcPts val="521"/>
              </a:spcBef>
              <a:spcAft>
                <a:spcPts val="0"/>
              </a:spcAft>
              <a:buClr>
                <a:srgbClr val="000000"/>
              </a:buClr>
              <a:buSzPct val="99616"/>
              <a:buFont typeface="Courier New"/>
              <a:buChar char="o"/>
            </a:pPr>
            <a:r>
              <a:rPr lang="en-US" sz="2888">
                <a:solidFill>
                  <a:srgbClr val="000000"/>
                </a:solidFill>
                <a:latin typeface="Arial"/>
                <a:ea typeface="Arial"/>
                <a:cs typeface="Arial"/>
                <a:sym typeface="Arial"/>
              </a:rPr>
              <a:t>Objeto </a:t>
            </a:r>
            <a:r>
              <a:rPr lang="en-US" sz="2888" u="sng">
                <a:solidFill>
                  <a:srgbClr val="996600"/>
                </a:solidFill>
                <a:latin typeface="Arial"/>
                <a:ea typeface="Arial"/>
                <a:cs typeface="Arial"/>
                <a:sym typeface="Arial"/>
                <a:hlinkClick r:id="rId5"/>
              </a:rPr>
              <a:t>Window</a:t>
            </a:r>
          </a:p>
          <a:p>
            <a:pPr indent="-234244" lvl="1" marL="762000" marR="0" algn="l">
              <a:lnSpc>
                <a:spcPct val="120192"/>
              </a:lnSpc>
              <a:spcBef>
                <a:spcPts val="521"/>
              </a:spcBef>
              <a:spcAft>
                <a:spcPts val="0"/>
              </a:spcAft>
              <a:buClr>
                <a:srgbClr val="000000"/>
              </a:buClr>
              <a:buSzPct val="99616"/>
              <a:buFont typeface="Courier New"/>
              <a:buChar char="o"/>
            </a:pPr>
            <a:r>
              <a:rPr lang="en-US" sz="2888">
                <a:solidFill>
                  <a:srgbClr val="000000"/>
                </a:solidFill>
                <a:latin typeface="Arial"/>
                <a:ea typeface="Arial"/>
                <a:cs typeface="Arial"/>
                <a:sym typeface="Arial"/>
              </a:rPr>
              <a:t>Objeto </a:t>
            </a:r>
            <a:r>
              <a:rPr lang="en-US" sz="2888" u="sng">
                <a:solidFill>
                  <a:srgbClr val="996600"/>
                </a:solidFill>
                <a:latin typeface="Arial"/>
                <a:ea typeface="Arial"/>
                <a:cs typeface="Arial"/>
                <a:sym typeface="Arial"/>
                <a:hlinkClick r:id="rId6"/>
              </a:rPr>
              <a:t>Document</a:t>
            </a:r>
          </a:p>
          <a:p>
            <a:pPr indent="-234244" lvl="1" marL="762000" marR="0" algn="l">
              <a:lnSpc>
                <a:spcPct val="120192"/>
              </a:lnSpc>
              <a:spcBef>
                <a:spcPts val="521"/>
              </a:spcBef>
              <a:spcAft>
                <a:spcPts val="0"/>
              </a:spcAft>
              <a:buClr>
                <a:srgbClr val="000000"/>
              </a:buClr>
              <a:buSzPct val="99616"/>
              <a:buFont typeface="Courier New"/>
              <a:buChar char="o"/>
            </a:pPr>
            <a:r>
              <a:rPr lang="en-US" sz="2888">
                <a:solidFill>
                  <a:srgbClr val="000000"/>
                </a:solidFill>
                <a:latin typeface="Arial"/>
                <a:ea typeface="Arial"/>
                <a:cs typeface="Arial"/>
                <a:sym typeface="Arial"/>
              </a:rPr>
              <a:t>Objeto </a:t>
            </a:r>
            <a:r>
              <a:rPr lang="en-US" sz="2888" u="sng">
                <a:solidFill>
                  <a:srgbClr val="996600"/>
                </a:solidFill>
                <a:latin typeface="Arial"/>
                <a:ea typeface="Arial"/>
                <a:cs typeface="Arial"/>
                <a:sym typeface="Arial"/>
                <a:hlinkClick r:id="rId7"/>
              </a:rPr>
              <a:t>Form</a:t>
            </a:r>
          </a:p>
          <a:p>
            <a:pPr indent="-234244" lvl="1" marL="762000" marR="0" algn="l">
              <a:lnSpc>
                <a:spcPct val="120192"/>
              </a:lnSpc>
              <a:spcBef>
                <a:spcPts val="521"/>
              </a:spcBef>
              <a:spcAft>
                <a:spcPts val="0"/>
              </a:spcAft>
              <a:buClr>
                <a:srgbClr val="000000"/>
              </a:buClr>
              <a:buSzPct val="99616"/>
              <a:buFont typeface="Courier New"/>
              <a:buChar char="o"/>
            </a:pPr>
            <a:r>
              <a:rPr lang="en-US" sz="2888">
                <a:solidFill>
                  <a:srgbClr val="000000"/>
                </a:solidFill>
                <a:latin typeface="Arial"/>
                <a:ea typeface="Arial"/>
                <a:cs typeface="Arial"/>
                <a:sym typeface="Arial"/>
              </a:rPr>
              <a:t>Objeto </a:t>
            </a:r>
            <a:r>
              <a:rPr lang="en-US" sz="2888" u="sng">
                <a:solidFill>
                  <a:srgbClr val="996600"/>
                </a:solidFill>
                <a:latin typeface="Arial"/>
                <a:ea typeface="Arial"/>
                <a:cs typeface="Arial"/>
                <a:sym typeface="Arial"/>
                <a:hlinkClick r:id="rId8"/>
              </a:rPr>
              <a:t>Image</a:t>
            </a:r>
            <a:r>
              <a:rPr lang="en-US" sz="2888">
                <a:solidFill>
                  <a:srgbClr val="000000"/>
                </a:solidFill>
                <a:latin typeface="Arial"/>
                <a:ea typeface="Arial"/>
                <a:cs typeface="Arial"/>
                <a:sym typeface="Arial"/>
              </a:rPr>
              <a:t> </a:t>
            </a:r>
          </a:p>
          <a:p>
            <a:pPr indent="-262466" lvl="0" marL="381000" marR="0" algn="l">
              <a:lnSpc>
                <a:spcPct val="120000"/>
              </a:lnSpc>
              <a:spcBef>
                <a:spcPts val="604"/>
              </a:spcBef>
              <a:spcAft>
                <a:spcPts val="0"/>
              </a:spcAft>
              <a:buClr>
                <a:srgbClr val="000000"/>
              </a:buClr>
              <a:buSzPct val="101010"/>
              <a:buFont typeface="Arial"/>
              <a:buChar char="●"/>
            </a:pPr>
            <a:r>
              <a:rPr lang="en-US" sz="3333">
                <a:solidFill>
                  <a:srgbClr val="000000"/>
                </a:solidFill>
                <a:latin typeface="Arial"/>
                <a:ea typeface="Arial"/>
                <a:cs typeface="Arial"/>
                <a:sym typeface="Arial"/>
              </a:rPr>
              <a:t>Sin olvidar:</a:t>
            </a:r>
          </a:p>
          <a:p>
            <a:pPr indent="-234244" lvl="1" marL="762000" marR="0" algn="l">
              <a:lnSpc>
                <a:spcPct val="120192"/>
              </a:lnSpc>
              <a:spcBef>
                <a:spcPts val="521"/>
              </a:spcBef>
              <a:spcAft>
                <a:spcPts val="0"/>
              </a:spcAft>
              <a:buClr>
                <a:srgbClr val="000000"/>
              </a:buClr>
              <a:buSzPct val="99616"/>
              <a:buFont typeface="Courier New"/>
              <a:buChar char="o"/>
            </a:pPr>
            <a:r>
              <a:rPr lang="en-US" sz="2888">
                <a:solidFill>
                  <a:srgbClr val="000000"/>
                </a:solidFill>
                <a:latin typeface="Arial"/>
                <a:ea typeface="Arial"/>
                <a:cs typeface="Arial"/>
                <a:sym typeface="Arial"/>
              </a:rPr>
              <a:t>Otros </a:t>
            </a:r>
            <a:r>
              <a:rPr lang="en-US" sz="2888" u="sng">
                <a:solidFill>
                  <a:srgbClr val="996600"/>
                </a:solidFill>
                <a:latin typeface="Arial"/>
                <a:ea typeface="Arial"/>
                <a:cs typeface="Arial"/>
                <a:sym typeface="Arial"/>
                <a:hlinkClick r:id="rId9"/>
              </a:rPr>
              <a:t>objetos</a:t>
            </a:r>
          </a:p>
          <a:p>
            <a:pPr indent="-234244" lvl="1" marL="762000" marR="0" algn="l">
              <a:lnSpc>
                <a:spcPct val="120192"/>
              </a:lnSpc>
              <a:spcBef>
                <a:spcPts val="521"/>
              </a:spcBef>
              <a:spcAft>
                <a:spcPts val="0"/>
              </a:spcAft>
              <a:buClr>
                <a:srgbClr val="000000"/>
              </a:buClr>
              <a:buSzPct val="99616"/>
              <a:buFont typeface="Courier New"/>
              <a:buChar char="o"/>
            </a:pPr>
            <a:r>
              <a:rPr lang="en-US" sz="2888">
                <a:solidFill>
                  <a:srgbClr val="000000"/>
                </a:solidFill>
                <a:latin typeface="Arial"/>
                <a:ea typeface="Arial"/>
                <a:cs typeface="Arial"/>
                <a:sym typeface="Arial"/>
              </a:rPr>
              <a:t>Uso de </a:t>
            </a:r>
            <a:r>
              <a:rPr lang="en-US" sz="2888" u="sng">
                <a:solidFill>
                  <a:srgbClr val="996600"/>
                </a:solidFill>
                <a:latin typeface="Arial"/>
                <a:ea typeface="Arial"/>
                <a:cs typeface="Arial"/>
                <a:sym typeface="Arial"/>
                <a:hlinkClick r:id="rId10"/>
              </a:rPr>
              <a:t>Cookies</a:t>
            </a:r>
            <a:r>
              <a:rPr lang="en-US" sz="2888">
                <a:solidFill>
                  <a:srgbClr val="000000"/>
                </a:solidFill>
                <a:latin typeface="Arial"/>
                <a:ea typeface="Arial"/>
                <a:cs typeface="Arial"/>
                <a:sym typeface="Arial"/>
              </a:rPr>
              <a:t> </a:t>
            </a:r>
          </a:p>
          <a:p>
            <a:pPr indent="-234244" lvl="1" marL="762000" marR="0" algn="l">
              <a:lnSpc>
                <a:spcPct val="120192"/>
              </a:lnSpc>
              <a:spcBef>
                <a:spcPts val="521"/>
              </a:spcBef>
              <a:spcAft>
                <a:spcPts val="0"/>
              </a:spcAft>
              <a:buClr>
                <a:srgbClr val="000000"/>
              </a:buClr>
              <a:buSzPct val="99616"/>
              <a:buFont typeface="Courier New"/>
              <a:buChar char="o"/>
            </a:pPr>
            <a:r>
              <a:rPr lang="en-US" sz="2888">
                <a:solidFill>
                  <a:srgbClr val="000000"/>
                </a:solidFill>
                <a:latin typeface="Arial"/>
                <a:ea typeface="Arial"/>
                <a:cs typeface="Arial"/>
                <a:sym typeface="Arial"/>
              </a:rPr>
              <a:t>Las </a:t>
            </a:r>
            <a:r>
              <a:rPr lang="en-US" sz="2888" u="sng">
                <a:solidFill>
                  <a:srgbClr val="996600"/>
                </a:solidFill>
                <a:latin typeface="Arial"/>
                <a:ea typeface="Arial"/>
                <a:cs typeface="Arial"/>
                <a:sym typeface="Arial"/>
                <a:hlinkClick r:id="rId11"/>
              </a:rPr>
              <a:t>expresiones regulares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pic>
        <p:nvPicPr>
          <p:cNvPr id="179" name="Shape 179"/>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180" name="Shape 180"/>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181" name="Shape 181"/>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182" name="Shape 182"/>
          <p:cNvSpPr txBox="1"/>
          <p:nvPr>
            <p:ph idx="1" type="body"/>
          </p:nvPr>
        </p:nvSpPr>
        <p:spPr>
          <a:xfrm>
            <a:off x="610300" y="1578675"/>
            <a:ext cx="9015574" cy="5376675"/>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000000"/>
              </a:buClr>
              <a:buSzPct val="100358"/>
              <a:buFont typeface="Arial"/>
              <a:buChar char="●"/>
            </a:pPr>
            <a:r>
              <a:rPr lang="en-US" sz="3111">
                <a:solidFill>
                  <a:srgbClr val="000000"/>
                </a:solidFill>
                <a:latin typeface="Arial"/>
                <a:ea typeface="Arial"/>
                <a:cs typeface="Arial"/>
                <a:sym typeface="Arial"/>
              </a:rPr>
              <a:t>En resumen:</a:t>
            </a:r>
          </a:p>
          <a:p>
            <a:pPr indent="-248355" lvl="0" marL="381000" marR="0" algn="l">
              <a:lnSpc>
                <a:spcPct val="108035"/>
              </a:lnSpc>
              <a:spcBef>
                <a:spcPts val="1406"/>
              </a:spcBef>
              <a:spcAft>
                <a:spcPts val="0"/>
              </a:spcAft>
              <a:buClr>
                <a:srgbClr val="000000"/>
              </a:buClr>
              <a:buSzPct val="100358"/>
              <a:buFont typeface="Arial"/>
              <a:buChar char="●"/>
            </a:pPr>
            <a:r>
              <a:rPr lang="en-US" sz="3111">
                <a:solidFill>
                  <a:srgbClr val="000000"/>
                </a:solidFill>
                <a:latin typeface="Arial"/>
                <a:ea typeface="Arial"/>
                <a:cs typeface="Arial"/>
                <a:sym typeface="Arial"/>
              </a:rPr>
              <a:t>No es imprescindible usar JavaScript para hacer una web, aunque es muy aconsejable para:</a:t>
            </a:r>
          </a:p>
          <a:p>
            <a:pPr indent="-220133" lvl="1" marL="762000" marR="0" algn="l">
              <a:lnSpc>
                <a:spcPct val="108035"/>
              </a:lnSpc>
              <a:spcBef>
                <a:spcPts val="1198"/>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Validaciones en el lado cliente</a:t>
            </a:r>
          </a:p>
          <a:p>
            <a:pPr indent="-220133" lvl="1" marL="762000" marR="0" algn="l">
              <a:lnSpc>
                <a:spcPct val="108035"/>
              </a:lnSpc>
              <a:spcBef>
                <a:spcPts val="1198"/>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Efectos especiales</a:t>
            </a:r>
          </a:p>
          <a:p>
            <a:pPr indent="-220133" lvl="1" marL="762000" marR="0" algn="l">
              <a:lnSpc>
                <a:spcPct val="108035"/>
              </a:lnSpc>
              <a:spcBef>
                <a:spcPts val="1198"/>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Manipular la página dinámicamente usando el DOM</a:t>
            </a:r>
          </a:p>
          <a:p>
            <a:pPr indent="-248355" lvl="0" marL="381000" marR="0" algn="l">
              <a:lnSpc>
                <a:spcPct val="108035"/>
              </a:lnSpc>
              <a:spcBef>
                <a:spcPts val="1406"/>
              </a:spcBef>
              <a:spcAft>
                <a:spcPts val="0"/>
              </a:spcAft>
              <a:buClr>
                <a:srgbClr val="000000"/>
              </a:buClr>
              <a:buSzPct val="100358"/>
              <a:buFont typeface="Arial"/>
              <a:buChar char="●"/>
            </a:pPr>
            <a:r>
              <a:rPr lang="en-US" sz="3111">
                <a:solidFill>
                  <a:srgbClr val="000000"/>
                </a:solidFill>
                <a:latin typeface="Arial"/>
                <a:ea typeface="Arial"/>
                <a:cs typeface="Arial"/>
                <a:sym typeface="Arial"/>
              </a:rPr>
              <a:t>JavaScript encaja perfectamente bien con las grandes tecnologías usadas universalmente para diseñar y programas webs estáticas ó dinámicas en sistemas pequeños: .Net y Java</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pic>
        <p:nvPicPr>
          <p:cNvPr id="35" name="Shape 35"/>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36" name="Shape 36"/>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37" name="Shape 37"/>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38" name="Shape 38"/>
          <p:cNvSpPr txBox="1"/>
          <p:nvPr>
            <p:ph idx="1" type="body"/>
          </p:nvPr>
        </p:nvSpPr>
        <p:spPr>
          <a:xfrm>
            <a:off x="541500" y="1541625"/>
            <a:ext cx="9015574" cy="5253200"/>
          </a:xfrm>
          <a:prstGeom prst="rect">
            <a:avLst/>
          </a:prstGeom>
          <a:noFill/>
          <a:ln>
            <a:noFill/>
          </a:ln>
        </p:spPr>
        <p:txBody>
          <a:bodyPr anchorCtr="0" anchor="t" bIns="38100" lIns="38100" rIns="38100" tIns="38100">
            <a:noAutofit/>
          </a:bodyPr>
          <a:lstStyle/>
          <a:p>
            <a:pPr indent="-255411" lvl="0" marL="381000" marR="0" algn="l">
              <a:lnSpc>
                <a:spcPct val="107758"/>
              </a:lnSpc>
              <a:spcBef>
                <a:spcPts val="0"/>
              </a:spcBef>
              <a:spcAft>
                <a:spcPts val="0"/>
              </a:spcAft>
              <a:buClr>
                <a:srgbClr val="000000"/>
              </a:buClr>
              <a:buSzPct val="100694"/>
              <a:buFont typeface="Arial"/>
              <a:buChar char="●"/>
            </a:pPr>
            <a:r>
              <a:rPr lang="en-US" sz="3222">
                <a:solidFill>
                  <a:srgbClr val="000000"/>
                </a:solidFill>
                <a:latin typeface="Arial"/>
                <a:ea typeface="Arial"/>
                <a:cs typeface="Arial"/>
                <a:sym typeface="Arial"/>
              </a:rPr>
              <a:t>Tradicionalmente, los sitios (</a:t>
            </a:r>
            <a:r>
              <a:rPr lang="en-US" sz="3222" u="sng">
                <a:solidFill>
                  <a:srgbClr val="996600"/>
                </a:solidFill>
                <a:latin typeface="Arial"/>
                <a:ea typeface="Arial"/>
                <a:cs typeface="Arial"/>
                <a:sym typeface="Arial"/>
                <a:hlinkClick r:id="rId5"/>
              </a:rPr>
              <a:t>aplicaciones web</a:t>
            </a:r>
            <a:r>
              <a:rPr lang="en-US" sz="3222">
                <a:solidFill>
                  <a:srgbClr val="000000"/>
                </a:solidFill>
                <a:latin typeface="Arial"/>
                <a:ea typeface="Arial"/>
                <a:cs typeface="Arial"/>
                <a:sym typeface="Arial"/>
              </a:rPr>
              <a:t>) basados en Html, pueden clasificarse en estáticos y dinámicos</a:t>
            </a:r>
          </a:p>
          <a:p>
            <a:pPr indent="-255411" lvl="0" marL="381000" marR="0" algn="l">
              <a:lnSpc>
                <a:spcPct val="107758"/>
              </a:lnSpc>
              <a:spcBef>
                <a:spcPts val="1448"/>
              </a:spcBef>
              <a:spcAft>
                <a:spcPts val="0"/>
              </a:spcAft>
              <a:buClr>
                <a:srgbClr val="000000"/>
              </a:buClr>
              <a:buSzPct val="100694"/>
              <a:buFont typeface="Arial"/>
              <a:buChar char="●"/>
            </a:pPr>
            <a:r>
              <a:rPr lang="en-US" sz="3222">
                <a:solidFill>
                  <a:srgbClr val="000000"/>
                </a:solidFill>
                <a:latin typeface="Arial"/>
                <a:ea typeface="Arial"/>
                <a:cs typeface="Arial"/>
                <a:sym typeface="Arial"/>
              </a:rPr>
              <a:t>Para crear los primeros, basta con escribir páginas Html y servirlas a los sistemas cliente (navegadores) mediante un servidor web, un programa</a:t>
            </a:r>
          </a:p>
          <a:p>
            <a:pPr indent="-255411" lvl="0" marL="381000" marR="0" algn="l">
              <a:lnSpc>
                <a:spcPct val="107758"/>
              </a:lnSpc>
              <a:spcBef>
                <a:spcPts val="1448"/>
              </a:spcBef>
              <a:spcAft>
                <a:spcPts val="0"/>
              </a:spcAft>
              <a:buClr>
                <a:srgbClr val="000000"/>
              </a:buClr>
              <a:buSzPct val="100694"/>
              <a:buFont typeface="Arial"/>
              <a:buChar char="●"/>
            </a:pPr>
            <a:r>
              <a:rPr lang="en-US" sz="3222">
                <a:solidFill>
                  <a:srgbClr val="000000"/>
                </a:solidFill>
                <a:latin typeface="Arial"/>
                <a:ea typeface="Arial"/>
                <a:cs typeface="Arial"/>
                <a:sym typeface="Arial"/>
              </a:rPr>
              <a:t>Para los segundos, es necesario algo más: un lenguaje de desarrollo (de “servidor”) que procese la información que los clientes envían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pic>
        <p:nvPicPr>
          <p:cNvPr id="43" name="Shape 43"/>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44" name="Shape 44"/>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45" name="Shape 45"/>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46" name="Shape 46"/>
          <p:cNvSpPr txBox="1"/>
          <p:nvPr>
            <p:ph idx="1" type="body"/>
          </p:nvPr>
        </p:nvSpPr>
        <p:spPr>
          <a:xfrm>
            <a:off x="610300" y="1541625"/>
            <a:ext cx="9015574" cy="5253200"/>
          </a:xfrm>
          <a:prstGeom prst="rect">
            <a:avLst/>
          </a:prstGeom>
          <a:noFill/>
          <a:ln>
            <a:noFill/>
          </a:ln>
        </p:spPr>
        <p:txBody>
          <a:bodyPr anchorCtr="0" anchor="t" bIns="38100" lIns="38100" rIns="38100" tIns="38100">
            <a:noAutofit/>
          </a:bodyPr>
          <a:lstStyle/>
          <a:p>
            <a:pPr indent="-234244" lvl="0" marL="381000" marR="0" algn="l">
              <a:lnSpc>
                <a:spcPct val="120192"/>
              </a:lnSpc>
              <a:spcBef>
                <a:spcPts val="0"/>
              </a:spcBef>
              <a:spcAft>
                <a:spcPts val="0"/>
              </a:spcAft>
              <a:buClr>
                <a:srgbClr val="000000"/>
              </a:buClr>
              <a:buSzPct val="99616"/>
              <a:buFont typeface="Arial"/>
              <a:buChar char="●"/>
            </a:pPr>
            <a:r>
              <a:rPr lang="en-US" sz="2888">
                <a:solidFill>
                  <a:srgbClr val="000000"/>
                </a:solidFill>
                <a:latin typeface="Arial"/>
                <a:ea typeface="Arial"/>
                <a:cs typeface="Arial"/>
                <a:sym typeface="Arial"/>
              </a:rPr>
              <a:t>Al diseñar una página Html hay que contar con cuatro cosas:</a:t>
            </a:r>
          </a:p>
          <a:p>
            <a:pPr indent="-206022" lvl="1" marL="762000" marR="0" algn="l">
              <a:lnSpc>
                <a:spcPct val="120192"/>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Contenidos de la página: textos, imágenes, vídeos, etc</a:t>
            </a:r>
          </a:p>
          <a:p>
            <a:pPr indent="-206022" lvl="1" marL="762000" marR="0" algn="l">
              <a:lnSpc>
                <a:spcPct val="120192"/>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Aspecto de esos contenidos: el color de un texto, el tipo de fuente, etc</a:t>
            </a:r>
          </a:p>
          <a:p>
            <a:pPr indent="-206022" lvl="1" marL="762000" marR="0" algn="l">
              <a:lnSpc>
                <a:spcPct val="120192"/>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La estructura de los contenidos: si una página se organiza en una o dos columnas, por ejemplo</a:t>
            </a:r>
          </a:p>
          <a:p>
            <a:pPr indent="-206022" lvl="1" marL="762000" marR="0" algn="l">
              <a:lnSpc>
                <a:spcPct val="120192"/>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Interactividad de los contenidos: un gráfico cambia al pasar el ratón por encima, un campo de texto que sólo permite números nos avisa si metemos una letra, al enviar al servidor los contenidos de un formulario se nos devuelve una página distinta, etc</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pic>
        <p:nvPicPr>
          <p:cNvPr id="51" name="Shape 51"/>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52" name="Shape 52"/>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53" name="Shape 53"/>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54" name="Shape 54"/>
          <p:cNvSpPr txBox="1"/>
          <p:nvPr>
            <p:ph idx="1" type="body"/>
          </p:nvPr>
        </p:nvSpPr>
        <p:spPr>
          <a:xfrm>
            <a:off x="610300" y="1460475"/>
            <a:ext cx="9015574" cy="5008025"/>
          </a:xfrm>
          <a:prstGeom prst="rect">
            <a:avLst/>
          </a:prstGeom>
          <a:noFill/>
          <a:ln>
            <a:noFill/>
          </a:ln>
        </p:spPr>
        <p:txBody>
          <a:bodyPr anchorCtr="0" anchor="t" bIns="38100" lIns="38100" rIns="38100" tIns="38100">
            <a:noAutofit/>
          </a:bodyPr>
          <a:lstStyle/>
          <a:p>
            <a:pPr indent="-234244" lvl="0" marL="381000" marR="0" algn="l">
              <a:lnSpc>
                <a:spcPct val="100000"/>
              </a:lnSpc>
              <a:spcBef>
                <a:spcPts val="0"/>
              </a:spcBef>
              <a:spcAft>
                <a:spcPts val="0"/>
              </a:spcAft>
              <a:buClr>
                <a:srgbClr val="000000"/>
              </a:buClr>
              <a:buSzPct val="99616"/>
              <a:buFont typeface="Arial"/>
              <a:buChar char="●"/>
            </a:pPr>
            <a:r>
              <a:rPr lang="en-US" sz="2888">
                <a:solidFill>
                  <a:srgbClr val="000000"/>
                </a:solidFill>
                <a:latin typeface="Arial"/>
                <a:ea typeface="Arial"/>
                <a:cs typeface="Arial"/>
                <a:sym typeface="Arial"/>
              </a:rPr>
              <a:t>De los contenidos se ocupa </a:t>
            </a:r>
            <a:r>
              <a:rPr lang="en-US" sz="2888" u="sng">
                <a:solidFill>
                  <a:srgbClr val="996600"/>
                </a:solidFill>
                <a:latin typeface="Arial"/>
                <a:ea typeface="Arial"/>
                <a:cs typeface="Arial"/>
                <a:sym typeface="Arial"/>
                <a:hlinkClick r:id="rId5"/>
              </a:rPr>
              <a:t>Html</a:t>
            </a:r>
          </a:p>
          <a:p>
            <a:pPr indent="-234244" lvl="0" marL="381000" marR="0" algn="l">
              <a:lnSpc>
                <a:spcPct val="100000"/>
              </a:lnSpc>
              <a:spcBef>
                <a:spcPts val="1958"/>
              </a:spcBef>
              <a:spcAft>
                <a:spcPts val="0"/>
              </a:spcAft>
              <a:buClr>
                <a:srgbClr val="000000"/>
              </a:buClr>
              <a:buSzPct val="99616"/>
              <a:buFont typeface="Arial"/>
              <a:buChar char="●"/>
            </a:pPr>
            <a:r>
              <a:rPr lang="en-US" sz="2888">
                <a:solidFill>
                  <a:srgbClr val="000000"/>
                </a:solidFill>
                <a:latin typeface="Arial"/>
                <a:ea typeface="Arial"/>
                <a:cs typeface="Arial"/>
                <a:sym typeface="Arial"/>
              </a:rPr>
              <a:t>Del aspecto de los mismos, aunque Html puede hacerlo, deben ocupase las hojas de estilo en cascada </a:t>
            </a:r>
            <a:r>
              <a:rPr lang="en-US" sz="2888" u="sng">
                <a:solidFill>
                  <a:srgbClr val="996600"/>
                </a:solidFill>
                <a:latin typeface="Arial"/>
                <a:ea typeface="Arial"/>
                <a:cs typeface="Arial"/>
                <a:sym typeface="Arial"/>
                <a:hlinkClick r:id="rId6"/>
              </a:rPr>
              <a:t>CSS </a:t>
            </a:r>
            <a:r>
              <a:rPr lang="en-US" sz="2888">
                <a:solidFill>
                  <a:srgbClr val="000000"/>
                </a:solidFill>
                <a:latin typeface="Arial"/>
                <a:ea typeface="Arial"/>
                <a:cs typeface="Arial"/>
                <a:sym typeface="Arial"/>
              </a:rPr>
              <a:t>(Cascade Style Sheet)</a:t>
            </a:r>
          </a:p>
          <a:p>
            <a:pPr indent="-234244" lvl="0" marL="381000" marR="0" algn="l">
              <a:lnSpc>
                <a:spcPct val="100000"/>
              </a:lnSpc>
              <a:spcBef>
                <a:spcPts val="1958"/>
              </a:spcBef>
              <a:spcAft>
                <a:spcPts val="0"/>
              </a:spcAft>
              <a:buClr>
                <a:srgbClr val="000000"/>
              </a:buClr>
              <a:buSzPct val="99616"/>
              <a:buFont typeface="Arial"/>
              <a:buChar char="●"/>
            </a:pPr>
            <a:r>
              <a:rPr lang="en-US" sz="2888">
                <a:solidFill>
                  <a:srgbClr val="000000"/>
                </a:solidFill>
                <a:latin typeface="Arial"/>
                <a:ea typeface="Arial"/>
                <a:cs typeface="Arial"/>
                <a:sym typeface="Arial"/>
              </a:rPr>
              <a:t>Lo mismo sucede con la estructura, con el matiz que algunas organizaciones de los contenidos sólo pueden hacerse con CSS</a:t>
            </a:r>
          </a:p>
          <a:p>
            <a:pPr indent="-234244" lvl="0" marL="381000" marR="0" algn="l">
              <a:lnSpc>
                <a:spcPct val="100000"/>
              </a:lnSpc>
              <a:spcBef>
                <a:spcPts val="1958"/>
              </a:spcBef>
              <a:spcAft>
                <a:spcPts val="0"/>
              </a:spcAft>
              <a:buClr>
                <a:srgbClr val="000000"/>
              </a:buClr>
              <a:buSzPct val="99616"/>
              <a:buFont typeface="Arial"/>
              <a:buChar char="●"/>
            </a:pPr>
            <a:r>
              <a:rPr lang="en-US" sz="2888">
                <a:solidFill>
                  <a:srgbClr val="000000"/>
                </a:solidFill>
                <a:latin typeface="Arial"/>
                <a:ea typeface="Arial"/>
                <a:cs typeface="Arial"/>
                <a:sym typeface="Arial"/>
              </a:rPr>
              <a:t>De la interactividad debe ocuparse </a:t>
            </a:r>
            <a:r>
              <a:rPr lang="en-US" sz="2888" u="sng">
                <a:solidFill>
                  <a:srgbClr val="996600"/>
                </a:solidFill>
                <a:latin typeface="Arial"/>
                <a:ea typeface="Arial"/>
                <a:cs typeface="Arial"/>
                <a:sym typeface="Arial"/>
                <a:hlinkClick r:id="rId7"/>
              </a:rPr>
              <a:t>JavaScript </a:t>
            </a:r>
            <a:r>
              <a:rPr lang="en-US" sz="2888">
                <a:solidFill>
                  <a:srgbClr val="000000"/>
                </a:solidFill>
                <a:latin typeface="Arial"/>
                <a:ea typeface="Arial"/>
                <a:cs typeface="Arial"/>
                <a:sym typeface="Arial"/>
              </a:rPr>
              <a:t>y, si el sitio es dinámico, también el lenguaje de servidor elegido. Cosas como </a:t>
            </a:r>
            <a:r>
              <a:rPr lang="en-US" sz="2888" u="sng">
                <a:solidFill>
                  <a:srgbClr val="996600"/>
                </a:solidFill>
                <a:latin typeface="Arial"/>
                <a:ea typeface="Arial"/>
                <a:cs typeface="Arial"/>
                <a:sym typeface="Arial"/>
                <a:hlinkClick r:id="rId8"/>
              </a:rPr>
              <a:t>PHP</a:t>
            </a:r>
            <a:r>
              <a:rPr lang="en-US" sz="2888">
                <a:solidFill>
                  <a:srgbClr val="000000"/>
                </a:solidFill>
                <a:latin typeface="Arial"/>
                <a:ea typeface="Arial"/>
                <a:cs typeface="Arial"/>
                <a:sym typeface="Arial"/>
              </a:rPr>
              <a:t>, .</a:t>
            </a:r>
            <a:r>
              <a:rPr lang="en-US" sz="2888" u="sng">
                <a:solidFill>
                  <a:srgbClr val="996600"/>
                </a:solidFill>
                <a:latin typeface="Arial"/>
                <a:ea typeface="Arial"/>
                <a:cs typeface="Arial"/>
                <a:sym typeface="Arial"/>
                <a:hlinkClick r:id="rId9"/>
              </a:rPr>
              <a:t>Net</a:t>
            </a:r>
            <a:r>
              <a:rPr lang="en-US" sz="2888">
                <a:solidFill>
                  <a:srgbClr val="000000"/>
                </a:solidFill>
                <a:latin typeface="Arial"/>
                <a:ea typeface="Arial"/>
                <a:cs typeface="Arial"/>
                <a:sym typeface="Arial"/>
              </a:rPr>
              <a:t>, </a:t>
            </a:r>
            <a:r>
              <a:rPr lang="en-US" sz="2888" u="sng">
                <a:solidFill>
                  <a:srgbClr val="996600"/>
                </a:solidFill>
                <a:latin typeface="Arial"/>
                <a:ea typeface="Arial"/>
                <a:cs typeface="Arial"/>
                <a:sym typeface="Arial"/>
                <a:hlinkClick r:id="rId10"/>
              </a:rPr>
              <a:t>Java</a:t>
            </a:r>
            <a:r>
              <a:rPr lang="en-US" sz="2888">
                <a:solidFill>
                  <a:srgbClr val="000000"/>
                </a:solidFill>
                <a:latin typeface="Arial"/>
                <a:ea typeface="Arial"/>
                <a:cs typeface="Arial"/>
                <a:sym typeface="Arial"/>
              </a:rPr>
              <a:t>, etc</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60" name="Shape 60"/>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61" name="Shape 61"/>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62" name="Shape 62"/>
          <p:cNvSpPr txBox="1"/>
          <p:nvPr>
            <p:ph idx="1" type="body"/>
          </p:nvPr>
        </p:nvSpPr>
        <p:spPr>
          <a:xfrm>
            <a:off x="622650" y="1460475"/>
            <a:ext cx="9015574" cy="5657124"/>
          </a:xfrm>
          <a:prstGeom prst="rect">
            <a:avLst/>
          </a:prstGeom>
          <a:noFill/>
          <a:ln>
            <a:noFill/>
          </a:ln>
        </p:spPr>
        <p:txBody>
          <a:bodyPr anchorCtr="0" anchor="t" bIns="38100" lIns="38100" rIns="38100" tIns="38100">
            <a:noAutofit/>
          </a:bodyPr>
          <a:lstStyle/>
          <a:p>
            <a:pPr indent="-276577" lvl="0" marL="381000" marR="0" algn="l">
              <a:lnSpc>
                <a:spcPct val="119921"/>
              </a:lnSpc>
              <a:spcBef>
                <a:spcPts val="0"/>
              </a:spcBef>
              <a:spcAft>
                <a:spcPts val="0"/>
              </a:spcAft>
              <a:buClr>
                <a:srgbClr val="000000"/>
              </a:buClr>
              <a:buSzPct val="98765"/>
              <a:buFont typeface="Arial"/>
              <a:buChar char="●"/>
            </a:pPr>
            <a:r>
              <a:rPr b="1" lang="en-US" sz="3555">
                <a:solidFill>
                  <a:srgbClr val="000000"/>
                </a:solidFill>
                <a:latin typeface="Arial"/>
                <a:ea typeface="Arial"/>
                <a:cs typeface="Arial"/>
                <a:sym typeface="Arial"/>
              </a:rPr>
              <a:t>La </a:t>
            </a:r>
            <a:r>
              <a:rPr b="1" lang="en-US" sz="3555" u="sng">
                <a:solidFill>
                  <a:srgbClr val="996600"/>
                </a:solidFill>
                <a:latin typeface="Arial"/>
                <a:ea typeface="Arial"/>
                <a:cs typeface="Arial"/>
                <a:sym typeface="Arial"/>
                <a:hlinkClick r:id="rId5"/>
              </a:rPr>
              <a:t>estructura </a:t>
            </a:r>
            <a:r>
              <a:rPr b="1" lang="en-US" sz="3555">
                <a:solidFill>
                  <a:srgbClr val="000000"/>
                </a:solidFill>
                <a:latin typeface="Arial"/>
                <a:ea typeface="Arial"/>
                <a:cs typeface="Arial"/>
                <a:sym typeface="Arial"/>
              </a:rPr>
              <a:t>de una página Html es la siguiente:</a:t>
            </a:r>
          </a:p>
          <a:p>
            <a:pPr indent="-206022" lvl="1" marL="762000" marR="0" algn="l">
              <a:lnSpc>
                <a:spcPct val="119921"/>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&lt;!DOCTYPE HTML PUBLIC "-//W3C//DTD HTML 4.01 Transitional//EN"&gt;</a:t>
            </a:r>
          </a:p>
          <a:p>
            <a:pPr indent="-206022" lvl="1" marL="762000" marR="0" algn="l">
              <a:lnSpc>
                <a:spcPct val="119921"/>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&lt;html&gt;</a:t>
            </a:r>
          </a:p>
          <a:p>
            <a:pPr indent="-206022" lvl="1" marL="762000" marR="0" algn="l">
              <a:lnSpc>
                <a:spcPct val="119921"/>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&lt;head&gt;</a:t>
            </a:r>
          </a:p>
          <a:p>
            <a:pPr indent="-206022" lvl="1" marL="762000" marR="0" algn="l">
              <a:lnSpc>
                <a:spcPct val="119921"/>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&lt;title&gt;….&lt;/title&gt;</a:t>
            </a:r>
          </a:p>
          <a:p>
            <a:pPr indent="-206022" lvl="1" marL="762000" marR="0" algn="l">
              <a:lnSpc>
                <a:spcPct val="119921"/>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&lt;/head&gt;</a:t>
            </a:r>
          </a:p>
          <a:p>
            <a:pPr indent="-206022" lvl="1" marL="762000" marR="0" algn="l">
              <a:lnSpc>
                <a:spcPct val="119921"/>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&lt;body&gt;</a:t>
            </a:r>
          </a:p>
          <a:p>
            <a:pPr indent="-206022" lvl="1" marL="762000" marR="0" algn="l">
              <a:lnSpc>
                <a:spcPct val="119921"/>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a:t>
            </a:r>
          </a:p>
          <a:p>
            <a:pPr indent="-206022" lvl="1" marL="762000" marR="0" algn="l">
              <a:lnSpc>
                <a:spcPct val="119921"/>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&lt;/body&gt;</a:t>
            </a:r>
          </a:p>
          <a:p>
            <a:pPr indent="-206022" lvl="1" marL="762000" marR="0" algn="l">
              <a:lnSpc>
                <a:spcPct val="119921"/>
              </a:lnSpc>
              <a:spcBef>
                <a:spcPts val="438"/>
              </a:spcBef>
              <a:spcAft>
                <a:spcPts val="0"/>
              </a:spcAft>
              <a:buClr>
                <a:srgbClr val="000000"/>
              </a:buClr>
              <a:buSzPct val="101851"/>
              <a:buFont typeface="Courier New"/>
              <a:buChar char="o"/>
            </a:pPr>
            <a:r>
              <a:rPr lang="en-US" sz="2444">
                <a:solidFill>
                  <a:srgbClr val="000000"/>
                </a:solidFill>
                <a:latin typeface="Arial"/>
                <a:ea typeface="Arial"/>
                <a:cs typeface="Arial"/>
                <a:sym typeface="Arial"/>
              </a:rPr>
              <a:t>&lt;/html&gt;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68" name="Shape 68"/>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69" name="Shape 69"/>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70" name="Shape 70"/>
          <p:cNvSpPr txBox="1"/>
          <p:nvPr>
            <p:ph idx="1" type="body"/>
          </p:nvPr>
        </p:nvSpPr>
        <p:spPr>
          <a:xfrm>
            <a:off x="610300" y="1460475"/>
            <a:ext cx="8923850" cy="5376675"/>
          </a:xfrm>
          <a:prstGeom prst="rect">
            <a:avLst/>
          </a:prstGeom>
          <a:noFill/>
          <a:ln>
            <a:noFill/>
          </a:ln>
        </p:spPr>
        <p:txBody>
          <a:bodyPr anchorCtr="0" anchor="t" bIns="38100" lIns="38100" rIns="38100" tIns="38100">
            <a:noAutofit/>
          </a:bodyPr>
          <a:lstStyle/>
          <a:p>
            <a:pPr indent="-191911" lvl="0" marL="381000" marR="0" algn="l">
              <a:lnSpc>
                <a:spcPct val="100000"/>
              </a:lnSpc>
              <a:spcBef>
                <a:spcPts val="0"/>
              </a:spcBef>
              <a:spcAft>
                <a:spcPts val="0"/>
              </a:spcAft>
              <a:buClr>
                <a:srgbClr val="000000"/>
              </a:buClr>
              <a:buSzPct val="101010"/>
              <a:buFont typeface="Arial"/>
              <a:buChar char="●"/>
            </a:pPr>
            <a:r>
              <a:rPr b="1" lang="en-US" sz="2222">
                <a:solidFill>
                  <a:srgbClr val="000000"/>
                </a:solidFill>
                <a:latin typeface="Arial"/>
                <a:ea typeface="Arial"/>
                <a:cs typeface="Arial"/>
                <a:sym typeface="Arial"/>
              </a:rPr>
              <a:t>Una declaración que indica el tipo de documento: en este ejemplo, la versión 4.01 de Html</a:t>
            </a:r>
          </a:p>
          <a:p>
            <a:pPr indent="-191911" lvl="0" marL="381000" marR="0" algn="l">
              <a:lnSpc>
                <a:spcPct val="100000"/>
              </a:lnSpc>
              <a:spcBef>
                <a:spcPts val="396"/>
              </a:spcBef>
              <a:spcAft>
                <a:spcPts val="0"/>
              </a:spcAft>
              <a:buClr>
                <a:srgbClr val="000000"/>
              </a:buClr>
              <a:buSzPct val="101010"/>
              <a:buFont typeface="Arial"/>
              <a:buChar char="●"/>
            </a:pPr>
            <a:r>
              <a:rPr b="1" lang="en-US" sz="2222">
                <a:solidFill>
                  <a:srgbClr val="000000"/>
                </a:solidFill>
                <a:latin typeface="Arial"/>
                <a:ea typeface="Arial"/>
                <a:cs typeface="Arial"/>
                <a:sym typeface="Arial"/>
              </a:rPr>
              <a:t>La propia página, definida por las etiquetas &lt;html&gt; y &lt;/html&gt;</a:t>
            </a:r>
          </a:p>
          <a:p>
            <a:pPr indent="-191911" lvl="0" marL="381000" marR="0" algn="l">
              <a:lnSpc>
                <a:spcPct val="100000"/>
              </a:lnSpc>
              <a:spcBef>
                <a:spcPts val="396"/>
              </a:spcBef>
              <a:spcAft>
                <a:spcPts val="0"/>
              </a:spcAft>
              <a:buClr>
                <a:srgbClr val="000000"/>
              </a:buClr>
              <a:buSzPct val="101010"/>
              <a:buFont typeface="Arial"/>
              <a:buChar char="●"/>
            </a:pPr>
            <a:r>
              <a:rPr b="1" lang="en-US" sz="2222">
                <a:solidFill>
                  <a:srgbClr val="000000"/>
                </a:solidFill>
                <a:latin typeface="Arial"/>
                <a:ea typeface="Arial"/>
                <a:cs typeface="Arial"/>
                <a:sym typeface="Arial"/>
              </a:rPr>
              <a:t>La cabecera y el cuerpo</a:t>
            </a:r>
          </a:p>
          <a:p>
            <a:pPr indent="-191911" lvl="0" marL="381000" marR="0" algn="l">
              <a:lnSpc>
                <a:spcPct val="100000"/>
              </a:lnSpc>
              <a:spcBef>
                <a:spcPts val="396"/>
              </a:spcBef>
              <a:spcAft>
                <a:spcPts val="0"/>
              </a:spcAft>
              <a:buClr>
                <a:srgbClr val="000000"/>
              </a:buClr>
              <a:buSzPct val="101010"/>
              <a:buFont typeface="Arial"/>
              <a:buChar char="●"/>
            </a:pPr>
            <a:r>
              <a:rPr b="1" lang="en-US" sz="2222">
                <a:solidFill>
                  <a:srgbClr val="000000"/>
                </a:solidFill>
                <a:latin typeface="Arial"/>
                <a:ea typeface="Arial"/>
                <a:cs typeface="Arial"/>
                <a:sym typeface="Arial"/>
              </a:rPr>
              <a:t>En la cabecera se colocan elementos no visibles en la página, pero que la afectan: meta caracteres (directiva META), código JavaScript, etc</a:t>
            </a:r>
          </a:p>
          <a:p>
            <a:pPr indent="-191911" lvl="1" marL="762000" marR="0" algn="l">
              <a:lnSpc>
                <a:spcPct val="100000"/>
              </a:lnSpc>
              <a:spcBef>
                <a:spcPts val="396"/>
              </a:spcBef>
              <a:spcAft>
                <a:spcPts val="0"/>
              </a:spcAft>
              <a:buClr>
                <a:srgbClr val="000000"/>
              </a:buClr>
              <a:buSzPct val="101010"/>
              <a:buFont typeface="Courier New"/>
              <a:buChar char="o"/>
            </a:pPr>
            <a:r>
              <a:rPr lang="en-US" sz="2222">
                <a:solidFill>
                  <a:srgbClr val="000000"/>
                </a:solidFill>
                <a:latin typeface="Arial"/>
                <a:ea typeface="Arial"/>
                <a:cs typeface="Arial"/>
                <a:sym typeface="Arial"/>
              </a:rPr>
              <a:t>El título de la página, visible en la ventana del navegador:&lt;title&gt;</a:t>
            </a:r>
          </a:p>
          <a:p>
            <a:pPr indent="-191911" lvl="1" marL="762000" marR="0" algn="l">
              <a:lnSpc>
                <a:spcPct val="100000"/>
              </a:lnSpc>
              <a:spcBef>
                <a:spcPts val="396"/>
              </a:spcBef>
              <a:spcAft>
                <a:spcPts val="0"/>
              </a:spcAft>
              <a:buClr>
                <a:srgbClr val="000000"/>
              </a:buClr>
              <a:buSzPct val="101010"/>
              <a:buFont typeface="Courier New"/>
              <a:buChar char="o"/>
            </a:pPr>
            <a:r>
              <a:rPr lang="en-US" sz="2222">
                <a:solidFill>
                  <a:srgbClr val="000000"/>
                </a:solidFill>
                <a:latin typeface="Arial"/>
                <a:ea typeface="Arial"/>
                <a:cs typeface="Arial"/>
                <a:sym typeface="Arial"/>
              </a:rPr>
              <a:t>Un ejemplo de meta caracteres. El texto </a:t>
            </a:r>
            <a:r>
              <a:rPr b="1" lang="en-US" sz="2222">
                <a:solidFill>
                  <a:srgbClr val="000000"/>
                </a:solidFill>
                <a:latin typeface="Arial"/>
                <a:ea typeface="Arial"/>
                <a:cs typeface="Arial"/>
                <a:sym typeface="Arial"/>
              </a:rPr>
              <a:t>&lt;META name=”keywords” content=”deporte, ski, invierno”&gt;</a:t>
            </a:r>
            <a:r>
              <a:rPr lang="en-US" sz="2222">
                <a:solidFill>
                  <a:srgbClr val="000000"/>
                </a:solidFill>
                <a:latin typeface="Arial"/>
                <a:ea typeface="Arial"/>
                <a:cs typeface="Arial"/>
                <a:sym typeface="Arial"/>
              </a:rPr>
              <a:t> ayudaría a google a indexar nuestra página y clasificarla en las tres categorías definidas en el atributo “content”</a:t>
            </a:r>
          </a:p>
          <a:p>
            <a:pPr indent="-191911" lvl="0" marL="381000" marR="0" algn="l">
              <a:lnSpc>
                <a:spcPct val="100000"/>
              </a:lnSpc>
              <a:spcBef>
                <a:spcPts val="396"/>
              </a:spcBef>
              <a:spcAft>
                <a:spcPts val="0"/>
              </a:spcAft>
              <a:buClr>
                <a:srgbClr val="000000"/>
              </a:buClr>
              <a:buSzPct val="101010"/>
              <a:buFont typeface="Arial"/>
              <a:buChar char="●"/>
            </a:pPr>
            <a:r>
              <a:rPr b="1" lang="en-US" sz="2222">
                <a:solidFill>
                  <a:srgbClr val="000000"/>
                </a:solidFill>
                <a:latin typeface="Arial"/>
                <a:ea typeface="Arial"/>
                <a:cs typeface="Arial"/>
                <a:sym typeface="Arial"/>
              </a:rPr>
              <a:t>En el cuerpo se colocan los contenidos de la página, lo que el usuario final verá en su navegador</a:t>
            </a:r>
          </a:p>
          <a:p>
            <a:pPr indent="0" marL="0" marR="0" algn="l">
              <a:lnSpc>
                <a:spcPct val="100000"/>
              </a:lnSpc>
              <a:spcBef>
                <a:spcPts val="125"/>
              </a:spcBef>
              <a:spcAft>
                <a:spcPts val="0"/>
              </a:spcAft>
              <a:buNone/>
            </a:pPr>
            <a:r>
              <a:t/>
            </a:r>
            <a:endParaRPr b="1" sz="666">
              <a:solidFill>
                <a:srgbClr val="000000"/>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pic>
        <p:nvPicPr>
          <p:cNvPr id="75" name="Shape 75"/>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76" name="Shape 76"/>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77" name="Shape 77"/>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78" name="Shape 78"/>
          <p:cNvSpPr txBox="1"/>
          <p:nvPr>
            <p:ph idx="1" type="body"/>
          </p:nvPr>
        </p:nvSpPr>
        <p:spPr>
          <a:xfrm>
            <a:off x="610300" y="1460475"/>
            <a:ext cx="9015574" cy="5376675"/>
          </a:xfrm>
          <a:prstGeom prst="rect">
            <a:avLst/>
          </a:prstGeom>
          <a:noFill/>
          <a:ln>
            <a:noFill/>
          </a:ln>
        </p:spPr>
        <p:txBody>
          <a:bodyPr anchorCtr="0" anchor="t" bIns="38100" lIns="38100" rIns="38100" tIns="38100">
            <a:noAutofit/>
          </a:bodyPr>
          <a:lstStyle/>
          <a:p>
            <a:pPr indent="-297744" lvl="0" marL="381000" marR="0" algn="l">
              <a:lnSpc>
                <a:spcPct val="120000"/>
              </a:lnSpc>
              <a:spcBef>
                <a:spcPts val="0"/>
              </a:spcBef>
              <a:spcAft>
                <a:spcPts val="0"/>
              </a:spcAft>
              <a:buClr>
                <a:srgbClr val="000000"/>
              </a:buClr>
              <a:buSzPct val="99715"/>
              <a:buFont typeface="Arial"/>
              <a:buChar char="●"/>
            </a:pPr>
            <a:r>
              <a:rPr b="1" lang="en-US" sz="3888">
                <a:solidFill>
                  <a:srgbClr val="000000"/>
                </a:solidFill>
                <a:latin typeface="Arial"/>
                <a:ea typeface="Arial"/>
                <a:cs typeface="Arial"/>
                <a:sym typeface="Arial"/>
              </a:rPr>
              <a:t>A un nivel básico, en Html haremos las siguientes cosas:</a:t>
            </a:r>
          </a:p>
          <a:p>
            <a:pPr indent="-191911" lvl="1" marL="762000" marR="0" algn="l">
              <a:lnSpc>
                <a:spcPct val="120000"/>
              </a:lnSpc>
              <a:spcBef>
                <a:spcPts val="396"/>
              </a:spcBef>
              <a:spcAft>
                <a:spcPts val="0"/>
              </a:spcAft>
              <a:buClr>
                <a:srgbClr val="000000"/>
              </a:buClr>
              <a:buSzPct val="101010"/>
              <a:buFont typeface="Courier New"/>
              <a:buChar char="o"/>
            </a:pPr>
            <a:r>
              <a:rPr lang="en-US" sz="2222">
                <a:solidFill>
                  <a:srgbClr val="000000"/>
                </a:solidFill>
                <a:latin typeface="Arial"/>
                <a:ea typeface="Arial"/>
                <a:cs typeface="Arial"/>
                <a:sym typeface="Arial"/>
              </a:rPr>
              <a:t>Introducir un título en la página: </a:t>
            </a:r>
          </a:p>
          <a:p>
            <a:pPr indent="-177800" lvl="2" marL="1143000" marR="0" algn="l">
              <a:lnSpc>
                <a:spcPct val="120138"/>
              </a:lnSpc>
              <a:spcBef>
                <a:spcPts val="365"/>
              </a:spcBef>
              <a:spcAft>
                <a:spcPts val="0"/>
              </a:spcAft>
              <a:buClr>
                <a:srgbClr val="000000"/>
              </a:buClr>
              <a:buSzPct val="100000"/>
              <a:buFont typeface="Wingdings"/>
              <a:buChar char="§"/>
            </a:pPr>
            <a:r>
              <a:rPr lang="en-US" sz="2000">
                <a:solidFill>
                  <a:srgbClr val="000000"/>
                </a:solidFill>
                <a:latin typeface="Arial"/>
                <a:ea typeface="Arial"/>
                <a:cs typeface="Arial"/>
                <a:sym typeface="Arial"/>
              </a:rPr>
              <a:t>&lt;title&gt;Primera P&amp;aacute;gina&lt;/title&gt;</a:t>
            </a:r>
          </a:p>
          <a:p>
            <a:pPr indent="-177800" lvl="2" marL="1143000" marR="0" algn="l">
              <a:lnSpc>
                <a:spcPct val="120138"/>
              </a:lnSpc>
              <a:spcBef>
                <a:spcPts val="365"/>
              </a:spcBef>
              <a:spcAft>
                <a:spcPts val="0"/>
              </a:spcAft>
              <a:buClr>
                <a:srgbClr val="000000"/>
              </a:buClr>
              <a:buSzPct val="100000"/>
              <a:buFont typeface="Wingdings"/>
              <a:buChar char="§"/>
            </a:pPr>
            <a:r>
              <a:rPr lang="en-US" sz="2000">
                <a:solidFill>
                  <a:srgbClr val="000000"/>
                </a:solidFill>
                <a:latin typeface="Arial"/>
                <a:ea typeface="Arial"/>
                <a:cs typeface="Arial"/>
                <a:sym typeface="Arial"/>
              </a:rPr>
              <a:t>Obsérvese la existencia en el título de </a:t>
            </a:r>
            <a:r>
              <a:rPr lang="en-US" sz="2000" u="sng">
                <a:solidFill>
                  <a:srgbClr val="996600"/>
                </a:solidFill>
                <a:latin typeface="Arial"/>
                <a:ea typeface="Arial"/>
                <a:cs typeface="Arial"/>
                <a:sym typeface="Arial"/>
                <a:hlinkClick r:id="rId5"/>
              </a:rPr>
              <a:t>caracteres especiales </a:t>
            </a:r>
            <a:r>
              <a:rPr lang="en-US" sz="2000">
                <a:solidFill>
                  <a:srgbClr val="000000"/>
                </a:solidFill>
                <a:latin typeface="Arial"/>
                <a:ea typeface="Arial"/>
                <a:cs typeface="Arial"/>
                <a:sym typeface="Arial"/>
              </a:rPr>
              <a:t>(entidades)</a:t>
            </a:r>
          </a:p>
          <a:p>
            <a:pPr indent="-191911" lvl="1" marL="762000" marR="0" algn="l">
              <a:lnSpc>
                <a:spcPct val="120000"/>
              </a:lnSpc>
              <a:spcBef>
                <a:spcPts val="396"/>
              </a:spcBef>
              <a:spcAft>
                <a:spcPts val="0"/>
              </a:spcAft>
              <a:buClr>
                <a:srgbClr val="996600"/>
              </a:buClr>
              <a:buSzPct val="101010"/>
              <a:buFont typeface="Courier New"/>
              <a:buChar char="o"/>
            </a:pPr>
            <a:r>
              <a:rPr lang="en-US" sz="2222" u="sng">
                <a:solidFill>
                  <a:srgbClr val="996600"/>
                </a:solidFill>
                <a:latin typeface="Arial"/>
                <a:ea typeface="Arial"/>
                <a:cs typeface="Arial"/>
                <a:sym typeface="Arial"/>
                <a:hlinkClick r:id="rId6"/>
              </a:rPr>
              <a:t>Organizar </a:t>
            </a:r>
            <a:r>
              <a:rPr lang="en-US" sz="2222">
                <a:solidFill>
                  <a:srgbClr val="000000"/>
                </a:solidFill>
                <a:latin typeface="Arial"/>
                <a:ea typeface="Arial"/>
                <a:cs typeface="Arial"/>
                <a:sym typeface="Arial"/>
              </a:rPr>
              <a:t>los contenidos de texto de cabeceras y párrafos</a:t>
            </a:r>
          </a:p>
          <a:p>
            <a:pPr indent="-191911" lvl="1" marL="762000" marR="0" algn="l">
              <a:lnSpc>
                <a:spcPct val="120000"/>
              </a:lnSpc>
              <a:spcBef>
                <a:spcPts val="396"/>
              </a:spcBef>
              <a:spcAft>
                <a:spcPts val="0"/>
              </a:spcAft>
              <a:buClr>
                <a:srgbClr val="996600"/>
              </a:buClr>
              <a:buSzPct val="101010"/>
              <a:buFont typeface="Courier New"/>
              <a:buChar char="o"/>
            </a:pPr>
            <a:r>
              <a:rPr lang="en-US" sz="2222" u="sng">
                <a:solidFill>
                  <a:srgbClr val="996600"/>
                </a:solidFill>
                <a:latin typeface="Arial"/>
                <a:ea typeface="Arial"/>
                <a:cs typeface="Arial"/>
                <a:sym typeface="Arial"/>
                <a:hlinkClick r:id="rId7"/>
              </a:rPr>
              <a:t>Usar </a:t>
            </a:r>
            <a:r>
              <a:rPr lang="en-US" sz="2222">
                <a:solidFill>
                  <a:srgbClr val="000000"/>
                </a:solidFill>
                <a:latin typeface="Arial"/>
                <a:ea typeface="Arial"/>
                <a:cs typeface="Arial"/>
                <a:sym typeface="Arial"/>
              </a:rPr>
              <a:t>estilos de letra, como por ejemplo, negrita</a:t>
            </a:r>
          </a:p>
          <a:p>
            <a:pPr indent="-191911" lvl="1" marL="762000" marR="0" algn="l">
              <a:lnSpc>
                <a:spcPct val="120000"/>
              </a:lnSpc>
              <a:spcBef>
                <a:spcPts val="396"/>
              </a:spcBef>
              <a:spcAft>
                <a:spcPts val="0"/>
              </a:spcAft>
              <a:buClr>
                <a:srgbClr val="996600"/>
              </a:buClr>
              <a:buSzPct val="101010"/>
              <a:buFont typeface="Courier New"/>
              <a:buChar char="o"/>
            </a:pPr>
            <a:r>
              <a:rPr lang="en-US" sz="2222" u="sng">
                <a:solidFill>
                  <a:srgbClr val="996600"/>
                </a:solidFill>
                <a:latin typeface="Arial"/>
                <a:ea typeface="Arial"/>
                <a:cs typeface="Arial"/>
                <a:sym typeface="Arial"/>
                <a:hlinkClick r:id="rId8"/>
              </a:rPr>
              <a:t>Añadir </a:t>
            </a:r>
            <a:r>
              <a:rPr lang="en-US" sz="2222">
                <a:solidFill>
                  <a:srgbClr val="000000"/>
                </a:solidFill>
                <a:latin typeface="Arial"/>
                <a:ea typeface="Arial"/>
                <a:cs typeface="Arial"/>
                <a:sym typeface="Arial"/>
              </a:rPr>
              <a:t>imágenes</a:t>
            </a:r>
          </a:p>
          <a:p>
            <a:pPr indent="-191911" lvl="1" marL="762000" marR="0" algn="l">
              <a:lnSpc>
                <a:spcPct val="120000"/>
              </a:lnSpc>
              <a:spcBef>
                <a:spcPts val="396"/>
              </a:spcBef>
              <a:spcAft>
                <a:spcPts val="0"/>
              </a:spcAft>
              <a:buClr>
                <a:srgbClr val="996600"/>
              </a:buClr>
              <a:buSzPct val="101010"/>
              <a:buFont typeface="Courier New"/>
              <a:buChar char="o"/>
            </a:pPr>
            <a:r>
              <a:rPr lang="en-US" sz="2222" u="sng">
                <a:solidFill>
                  <a:srgbClr val="996600"/>
                </a:solidFill>
                <a:latin typeface="Arial"/>
                <a:ea typeface="Arial"/>
                <a:cs typeface="Arial"/>
                <a:sym typeface="Arial"/>
                <a:hlinkClick r:id="rId9"/>
              </a:rPr>
              <a:t>Definir </a:t>
            </a:r>
            <a:r>
              <a:rPr lang="en-US" sz="2222">
                <a:solidFill>
                  <a:srgbClr val="000000"/>
                </a:solidFill>
                <a:latin typeface="Arial"/>
                <a:ea typeface="Arial"/>
                <a:cs typeface="Arial"/>
                <a:sym typeface="Arial"/>
              </a:rPr>
              <a:t>la navegación entre páginas empleando hiperenlaces (vínculos)</a:t>
            </a:r>
          </a:p>
          <a:p>
            <a:pPr indent="-191911" lvl="1" marL="762000" marR="0" algn="l">
              <a:lnSpc>
                <a:spcPct val="120000"/>
              </a:lnSpc>
              <a:spcBef>
                <a:spcPts val="396"/>
              </a:spcBef>
              <a:spcAft>
                <a:spcPts val="0"/>
              </a:spcAft>
              <a:buClr>
                <a:srgbClr val="996600"/>
              </a:buClr>
              <a:buSzPct val="101010"/>
              <a:buFont typeface="Courier New"/>
              <a:buChar char="o"/>
            </a:pPr>
            <a:r>
              <a:rPr lang="en-US" sz="2222" u="sng">
                <a:solidFill>
                  <a:srgbClr val="996600"/>
                </a:solidFill>
                <a:latin typeface="Arial"/>
                <a:ea typeface="Arial"/>
                <a:cs typeface="Arial"/>
                <a:sym typeface="Arial"/>
                <a:hlinkClick r:id="rId10"/>
              </a:rPr>
              <a:t>Emplear </a:t>
            </a:r>
            <a:r>
              <a:rPr lang="en-US" sz="2222">
                <a:solidFill>
                  <a:srgbClr val="000000"/>
                </a:solidFill>
                <a:latin typeface="Arial"/>
                <a:ea typeface="Arial"/>
                <a:cs typeface="Arial"/>
                <a:sym typeface="Arial"/>
              </a:rPr>
              <a:t>listas de varios tipos para organizar los textos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412750" y="243400"/>
            <a:ext cx="9154574" cy="687900"/>
          </a:xfrm>
          <a:prstGeom prst="rect">
            <a:avLst/>
          </a:prstGeom>
          <a:noFill/>
          <a:ln>
            <a:noFill/>
          </a:ln>
        </p:spPr>
      </p:pic>
      <p:pic>
        <p:nvPicPr>
          <p:cNvPr id="84" name="Shape 84"/>
          <p:cNvPicPr preferRelativeResize="0"/>
          <p:nvPr/>
        </p:nvPicPr>
        <p:blipFill>
          <a:blip r:embed="rId4">
            <a:alphaModFix/>
          </a:blip>
          <a:stretch>
            <a:fillRect/>
          </a:stretch>
        </p:blipFill>
        <p:spPr>
          <a:xfrm>
            <a:off x="508000" y="6847400"/>
            <a:ext cx="9144000" cy="21150"/>
          </a:xfrm>
          <a:prstGeom prst="rect">
            <a:avLst/>
          </a:prstGeom>
          <a:noFill/>
          <a:ln>
            <a:noFill/>
          </a:ln>
        </p:spPr>
      </p:pic>
      <p:sp>
        <p:nvSpPr>
          <p:cNvPr id="85" name="Shape 85"/>
          <p:cNvSpPr txBox="1"/>
          <p:nvPr>
            <p:ph type="title"/>
          </p:nvPr>
        </p:nvSpPr>
        <p:spPr>
          <a:xfrm>
            <a:off x="610300" y="359825"/>
            <a:ext cx="9015574" cy="1240350"/>
          </a:xfrm>
          <a:prstGeom prst="rect">
            <a:avLst/>
          </a:prstGeom>
          <a:noFill/>
          <a:ln>
            <a:noFill/>
          </a:ln>
        </p:spPr>
        <p:txBody>
          <a:bodyPr anchorCtr="0" anchor="t" bIns="38100" lIns="38100" rIns="38100" tIns="38100">
            <a:noAutofit/>
          </a:bodyPr>
          <a:lstStyle/>
          <a:p>
            <a:pPr indent="0" marL="0" marR="0" algn="l">
              <a:lnSpc>
                <a:spcPct val="120052"/>
              </a:lnSpc>
              <a:spcBef>
                <a:spcPts val="0"/>
              </a:spcBef>
              <a:spcAft>
                <a:spcPts val="0"/>
              </a:spcAft>
              <a:buNone/>
            </a:pPr>
            <a:r>
              <a:rPr lang="en-US" sz="5333">
                <a:solidFill>
                  <a:srgbClr val="006633"/>
                </a:solidFill>
                <a:latin typeface="Arial"/>
                <a:ea typeface="Arial"/>
                <a:cs typeface="Arial"/>
                <a:sym typeface="Arial"/>
              </a:rPr>
              <a:t>Html y JavaScript</a:t>
            </a:r>
          </a:p>
        </p:txBody>
      </p:sp>
      <p:sp>
        <p:nvSpPr>
          <p:cNvPr id="86" name="Shape 86"/>
          <p:cNvSpPr txBox="1"/>
          <p:nvPr>
            <p:ph idx="1" type="body"/>
          </p:nvPr>
        </p:nvSpPr>
        <p:spPr>
          <a:xfrm>
            <a:off x="610300" y="1460475"/>
            <a:ext cx="9015574" cy="5376675"/>
          </a:xfrm>
          <a:prstGeom prst="rect">
            <a:avLst/>
          </a:prstGeom>
          <a:noFill/>
          <a:ln>
            <a:noFill/>
          </a:ln>
        </p:spPr>
        <p:txBody>
          <a:bodyPr anchorCtr="0" anchor="t" bIns="38100" lIns="38100" rIns="38100" tIns="38100">
            <a:noAutofit/>
          </a:bodyPr>
          <a:lstStyle/>
          <a:p>
            <a:pPr indent="-333022" lvl="0" marL="381000" marR="0" algn="l">
              <a:lnSpc>
                <a:spcPct val="120000"/>
              </a:lnSpc>
              <a:spcBef>
                <a:spcPts val="0"/>
              </a:spcBef>
              <a:spcAft>
                <a:spcPts val="0"/>
              </a:spcAft>
              <a:buClr>
                <a:srgbClr val="000000"/>
              </a:buClr>
              <a:buSzPct val="101010"/>
              <a:buFont typeface="Arial"/>
              <a:buChar char="●"/>
            </a:pPr>
            <a:r>
              <a:rPr b="1" lang="en-US" sz="4444">
                <a:solidFill>
                  <a:srgbClr val="000000"/>
                </a:solidFill>
                <a:latin typeface="Arial"/>
                <a:ea typeface="Arial"/>
                <a:cs typeface="Arial"/>
                <a:sym typeface="Arial"/>
              </a:rPr>
              <a:t>Profundizando un poco más, nos interesa saber cómo:</a:t>
            </a:r>
          </a:p>
          <a:p>
            <a:pPr indent="-220133" lvl="1" marL="762000" marR="0" algn="l">
              <a:lnSpc>
                <a:spcPct val="120000"/>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Definir formularios </a:t>
            </a:r>
            <a:r>
              <a:rPr lang="en-US" sz="2666" u="sng">
                <a:solidFill>
                  <a:srgbClr val="996600"/>
                </a:solidFill>
                <a:latin typeface="Arial"/>
                <a:ea typeface="Arial"/>
                <a:cs typeface="Arial"/>
                <a:sym typeface="Arial"/>
                <a:hlinkClick r:id="rId5"/>
              </a:rPr>
              <a:t>simples </a:t>
            </a:r>
            <a:r>
              <a:rPr lang="en-US" sz="2666">
                <a:solidFill>
                  <a:srgbClr val="000000"/>
                </a:solidFill>
                <a:latin typeface="Arial"/>
                <a:ea typeface="Arial"/>
                <a:cs typeface="Arial"/>
                <a:sym typeface="Arial"/>
              </a:rPr>
              <a:t>y más </a:t>
            </a:r>
            <a:r>
              <a:rPr lang="en-US" sz="2666" u="sng">
                <a:solidFill>
                  <a:srgbClr val="996600"/>
                </a:solidFill>
                <a:latin typeface="Arial"/>
                <a:ea typeface="Arial"/>
                <a:cs typeface="Arial"/>
                <a:sym typeface="Arial"/>
                <a:hlinkClick r:id="rId6"/>
              </a:rPr>
              <a:t>complejos</a:t>
            </a:r>
          </a:p>
          <a:p>
            <a:pPr indent="-220133" lvl="1" marL="762000" marR="0" algn="l">
              <a:lnSpc>
                <a:spcPct val="120000"/>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Usar </a:t>
            </a:r>
            <a:r>
              <a:rPr lang="en-US" sz="2666" u="sng">
                <a:solidFill>
                  <a:srgbClr val="996600"/>
                </a:solidFill>
                <a:latin typeface="Arial"/>
                <a:ea typeface="Arial"/>
                <a:cs typeface="Arial"/>
                <a:sym typeface="Arial"/>
                <a:hlinkClick r:id="rId7"/>
              </a:rPr>
              <a:t>mapas de imágenes </a:t>
            </a:r>
            <a:r>
              <a:rPr lang="en-US" sz="2666">
                <a:solidFill>
                  <a:srgbClr val="000000"/>
                </a:solidFill>
                <a:latin typeface="Arial"/>
                <a:ea typeface="Arial"/>
                <a:cs typeface="Arial"/>
                <a:sym typeface="Arial"/>
              </a:rPr>
              <a:t>para implementar la navegación en nuestro sitio</a:t>
            </a:r>
          </a:p>
          <a:p>
            <a:pPr indent="-220133" lvl="1" marL="762000" marR="0" algn="l">
              <a:lnSpc>
                <a:spcPct val="120000"/>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Emplear </a:t>
            </a:r>
            <a:r>
              <a:rPr lang="en-US" sz="2666" u="sng">
                <a:solidFill>
                  <a:srgbClr val="996600"/>
                </a:solidFill>
                <a:latin typeface="Arial"/>
                <a:ea typeface="Arial"/>
                <a:cs typeface="Arial"/>
                <a:sym typeface="Arial"/>
                <a:hlinkClick r:id="rId8"/>
              </a:rPr>
              <a:t>marcos </a:t>
            </a:r>
            <a:r>
              <a:rPr lang="en-US" sz="2666">
                <a:solidFill>
                  <a:srgbClr val="000000"/>
                </a:solidFill>
                <a:latin typeface="Arial"/>
                <a:ea typeface="Arial"/>
                <a:cs typeface="Arial"/>
                <a:sym typeface="Arial"/>
              </a:rPr>
              <a:t>(frames) para mostrar más contenido en una sóla página con una buena estructura</a:t>
            </a:r>
          </a:p>
          <a:p>
            <a:pPr indent="-220133" lvl="1" marL="762000" marR="0" algn="l">
              <a:lnSpc>
                <a:spcPct val="120000"/>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Organizar los contenidos de una página usando </a:t>
            </a:r>
            <a:r>
              <a:rPr lang="en-US" sz="2666" u="sng">
                <a:solidFill>
                  <a:srgbClr val="996600"/>
                </a:solidFill>
                <a:latin typeface="Arial"/>
                <a:ea typeface="Arial"/>
                <a:cs typeface="Arial"/>
                <a:sym typeface="Arial"/>
                <a:hlinkClick r:id="rId9"/>
              </a:rPr>
              <a:t>tablas</a:t>
            </a:r>
            <a:r>
              <a:rPr lang="en-US" sz="2666">
                <a:solidFill>
                  <a:srgbClr val="000000"/>
                </a:solidFill>
                <a:latin typeface="Arial"/>
                <a:ea typeface="Arial"/>
                <a:cs typeface="Arial"/>
                <a:sym typeface="Arial"/>
              </a:rPr>
              <a:t> y </a:t>
            </a:r>
            <a:r>
              <a:rPr lang="en-US" sz="2666" u="sng">
                <a:solidFill>
                  <a:srgbClr val="996600"/>
                </a:solidFill>
                <a:latin typeface="Arial"/>
                <a:ea typeface="Arial"/>
                <a:cs typeface="Arial"/>
                <a:sym typeface="Arial"/>
                <a:hlinkClick r:id="rId10"/>
              </a:rPr>
              <a:t>capas </a:t>
            </a:r>
            <a:r>
              <a:rPr lang="en-US" sz="2666">
                <a:solidFill>
                  <a:srgbClr val="000000"/>
                </a:solidFill>
                <a:latin typeface="Arial"/>
                <a:ea typeface="Arial"/>
                <a:cs typeface="Arial"/>
                <a:sym typeface="Arial"/>
              </a:rPr>
              <a:t>(div)</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