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angular.io/" TargetMode="External"/><Relationship Id="rId5" Type="http://schemas.openxmlformats.org/officeDocument/2006/relationships/hyperlink" Target="http://iconotc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ngular.io/docs/ts/latest/cli-quickstart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ngular.io/docs/ts/latest/guide/architecture.html#!#modules" TargetMode="External"/><Relationship Id="rId4" Type="http://schemas.openxmlformats.org/officeDocument/2006/relationships/hyperlink" Target="https://angular.io/docs/ts/latest/guide/appmodul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ngular.io/docs/ts/latest/guide/architecture.html#!#components" TargetMode="External"/><Relationship Id="rId4" Type="http://schemas.openxmlformats.org/officeDocument/2006/relationships/hyperlink" Target="https://angular.io/docs/ts/latest/guide/architecture.html#!#templates" TargetMode="External"/><Relationship Id="rId5" Type="http://schemas.openxmlformats.org/officeDocument/2006/relationships/hyperlink" Target="https://angular.io/docs/ts/latest/guide/architecture.html#!#metadata" TargetMode="External"/><Relationship Id="rId6" Type="http://schemas.openxmlformats.org/officeDocument/2006/relationships/hyperlink" Target="https://angular.io/docs/ts/latest/guide/architecture.html#!#data-bind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ngular.io/docs/ts/latest/guide/architecture.html#!#services" TargetMode="External"/><Relationship Id="rId4" Type="http://schemas.openxmlformats.org/officeDocument/2006/relationships/hyperlink" Target="https://angular.io/docs/ts/latest/guide/architecture.html#!#dependency-inject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mozilla.org/es/docs/Web/JavaScript/Referencia/Objetos_globales/Promise" TargetMode="External"/><Relationship Id="rId4" Type="http://schemas.openxmlformats.org/officeDocument/2006/relationships/hyperlink" Target="https://xgrommx.github.io/rx-book/" TargetMode="External"/><Relationship Id="rId5" Type="http://schemas.openxmlformats.org/officeDocument/2006/relationships/hyperlink" Target="https://xgrommx.github.io/rx-book/content/getting_started_with_rxjs/creating_and_querying_observable_sequences/creating_and_subscribing_to_simple_observable_sequenc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ngular.io/docs/ts/latest/guide/server-communica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sonplaceholder.typicode.com" TargetMode="External"/><Relationship Id="rId4" Type="http://schemas.openxmlformats.org/officeDocument/2006/relationships/hyperlink" Target="https://jsonplaceholder.typicode.com/posts/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ypescriptlang.org/" TargetMode="External"/><Relationship Id="rId4" Type="http://schemas.openxmlformats.org/officeDocument/2006/relationships/hyperlink" Target="https://angular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ngular.io/docs/ts/latest/guide/template-syntax.html" TargetMode="External"/><Relationship Id="rId4" Type="http://schemas.openxmlformats.org/officeDocument/2006/relationships/hyperlink" Target="https://angular.io/docs/ts/latest/guide/user-input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ngular.io/docs/ts/latest/guide/structural-directives.html" TargetMode="External"/><Relationship Id="rId4" Type="http://schemas.openxmlformats.org/officeDocument/2006/relationships/hyperlink" Target="https://angular.io/docs/ts/latest/guide/pipe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ngular.io/docs/ts/latest/guide/forms.html" TargetMode="External"/><Relationship Id="rId4" Type="http://schemas.openxmlformats.org/officeDocument/2006/relationships/hyperlink" Target="https://angular.io/docs/ts/latest/guide/forms.html" TargetMode="External"/><Relationship Id="rId5" Type="http://schemas.openxmlformats.org/officeDocument/2006/relationships/hyperlink" Target="https://angular.io/docs/ts/latest/guide/reactive-form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ngular.io/docs/ts/latest/guide/rout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ngular.io/docs/ts/latest/guide/router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Create,_read,_update_and_delete" TargetMode="External"/><Relationship Id="rId4" Type="http://schemas.openxmlformats.org/officeDocument/2006/relationships/hyperlink" Target="https://firebase.google.com/" TargetMode="External"/><Relationship Id="rId5" Type="http://schemas.openxmlformats.org/officeDocument/2006/relationships/hyperlink" Target="https://github.com/angular/angularfire2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angular/angular-cl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nodejs.org/" TargetMode="External"/><Relationship Id="rId11" Type="http://schemas.openxmlformats.org/officeDocument/2006/relationships/hyperlink" Target="https://www.visualstudio.com/es/vs/community/" TargetMode="External"/><Relationship Id="rId10" Type="http://schemas.openxmlformats.org/officeDocument/2006/relationships/hyperlink" Target="https://marketplace.eclipse.org/content/angular2-eclipse" TargetMode="External"/><Relationship Id="rId9" Type="http://schemas.openxmlformats.org/officeDocument/2006/relationships/hyperlink" Target="https://www.genuitec.com/products/angular-ide/" TargetMode="External"/><Relationship Id="rId5" Type="http://schemas.openxmlformats.org/officeDocument/2006/relationships/hyperlink" Target="https://cli.angular.io/" TargetMode="External"/><Relationship Id="rId6" Type="http://schemas.openxmlformats.org/officeDocument/2006/relationships/hyperlink" Target="https://yarnpkg.com/en/" TargetMode="External"/><Relationship Id="rId7" Type="http://schemas.openxmlformats.org/officeDocument/2006/relationships/hyperlink" Target="https://atom.io/" TargetMode="External"/><Relationship Id="rId8" Type="http://schemas.openxmlformats.org/officeDocument/2006/relationships/hyperlink" Target="https://code.visual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hipster.github.io/configuring-a-corporate-prox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ypescriptlang.org/" TargetMode="External"/><Relationship Id="rId4" Type="http://schemas.openxmlformats.org/officeDocument/2006/relationships/hyperlink" Target="https://en.wikipedia.org/wiki/ECMAScript" TargetMode="External"/><Relationship Id="rId5" Type="http://schemas.openxmlformats.org/officeDocument/2006/relationships/hyperlink" Target="https://nodejs.org/" TargetMode="External"/><Relationship Id="rId6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github.com/Microsoft/TypeScriptSamples" TargetMode="External"/><Relationship Id="rId8" Type="http://schemas.openxmlformats.org/officeDocument/2006/relationships/hyperlink" Target="https://www.typescriptlang.org/docs/handbook/tsconfig-json.html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ypescriptlang.org/docs/handbook/functions.html" TargetMode="External"/><Relationship Id="rId10" Type="http://schemas.openxmlformats.org/officeDocument/2006/relationships/hyperlink" Target="https://www.typescriptlang.org/docs/handbook/classes.html" TargetMode="External"/><Relationship Id="rId13" Type="http://schemas.openxmlformats.org/officeDocument/2006/relationships/hyperlink" Target="https://www.typescriptlang.org/docs/handbook/enums.html" TargetMode="External"/><Relationship Id="rId12" Type="http://schemas.openxmlformats.org/officeDocument/2006/relationships/hyperlink" Target="https://www.typescriptlang.org/docs/handbook/generic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ypescriptlang.org/" TargetMode="External"/><Relationship Id="rId4" Type="http://schemas.openxmlformats.org/officeDocument/2006/relationships/hyperlink" Target="https://www.typescriptlang.org/docs/handbook/basic-types.html" TargetMode="External"/><Relationship Id="rId9" Type="http://schemas.openxmlformats.org/officeDocument/2006/relationships/hyperlink" Target="https://www.typescriptlang.org/docs/handbook/interfaces.html" TargetMode="External"/><Relationship Id="rId5" Type="http://schemas.openxmlformats.org/officeDocument/2006/relationships/hyperlink" Target="https://www.typescriptlang.org/docs/handbook/variable-declarations.html" TargetMode="External"/><Relationship Id="rId6" Type="http://schemas.openxmlformats.org/officeDocument/2006/relationships/hyperlink" Target="https://developer.mozilla.org/es/docs/Web/JavaScript/Referencia/Sentencias/let" TargetMode="External"/><Relationship Id="rId7" Type="http://schemas.openxmlformats.org/officeDocument/2006/relationships/hyperlink" Target="https://developer.mozilla.org/es/docs/Web/JavaScript/Referencia/Sentencias/const" TargetMode="External"/><Relationship Id="rId8" Type="http://schemas.openxmlformats.org/officeDocument/2006/relationships/hyperlink" Target="https://www.genbetadev.com/javascript/ecmascript-6-nuevas-variables-en-javascript-let-y-const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ypescriptlang.org/docs/handbook/namespaces-and-modules.html" TargetMode="External"/><Relationship Id="rId10" Type="http://schemas.openxmlformats.org/officeDocument/2006/relationships/hyperlink" Target="https://www.typescriptlang.org/docs/handbook/namespace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ypescriptlang.org/" TargetMode="External"/><Relationship Id="rId4" Type="http://schemas.openxmlformats.org/officeDocument/2006/relationships/hyperlink" Target="https://www.typescriptlang.org/docs/handbook/type-inference.html" TargetMode="External"/><Relationship Id="rId9" Type="http://schemas.openxmlformats.org/officeDocument/2006/relationships/hyperlink" Target="https://www.typescriptlang.org/docs/handbook/modules.html" TargetMode="External"/><Relationship Id="rId5" Type="http://schemas.openxmlformats.org/officeDocument/2006/relationships/hyperlink" Target="https://www.typescriptlang.org/docs/handbook/type-compatibility.html" TargetMode="External"/><Relationship Id="rId6" Type="http://schemas.openxmlformats.org/officeDocument/2006/relationships/hyperlink" Target="https://www.typescriptlang.org/docs/handbook/symbols.html" TargetMode="External"/><Relationship Id="rId7" Type="http://schemas.openxmlformats.org/officeDocument/2006/relationships/hyperlink" Target="https://www.typescriptlang.org/docs/handbook/advanced-types.html" TargetMode="External"/><Relationship Id="rId8" Type="http://schemas.openxmlformats.org/officeDocument/2006/relationships/hyperlink" Target="https://www.typescriptlang.org/docs/handbook/iterators-and-generator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ngular.io/" TargetMode="External"/><Relationship Id="rId4" Type="http://schemas.openxmlformats.org/officeDocument/2006/relationships/hyperlink" Target="https://es.wikipedia.org/wiki/Single-page_applic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ngular.io/" TargetMode="External"/><Relationship Id="rId4" Type="http://schemas.openxmlformats.org/officeDocument/2006/relationships/hyperlink" Target="https://angular.io/docs/ts/latest/guide/architectu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"/>
              <a:t>Introducción a </a:t>
            </a:r>
            <a:r>
              <a:rPr lang="es" u="sng">
                <a:solidFill>
                  <a:srgbClr val="990000"/>
                </a:solidFill>
                <a:hlinkClick r:id="rId4"/>
              </a:rPr>
              <a:t>Angular 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 u="sng">
                <a:solidFill>
                  <a:schemeClr val="accent5"/>
                </a:solidFill>
                <a:hlinkClick r:id="rId5"/>
              </a:rPr>
              <a:t>Icono Training Consulting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990000"/>
                </a:solidFill>
              </a:rPr>
              <a:t>Ejercicio 0001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Crear un proyecto nuevo usando angular-cli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Primero, crear sólo la estructura de carpetas: </a:t>
            </a:r>
            <a:r>
              <a:rPr lang="es">
                <a:solidFill>
                  <a:srgbClr val="0000FF"/>
                </a:solidFill>
              </a:rPr>
              <a:t>ng new nombre --skip-install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Después instalar las dependencias con npm o yarn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s"/>
              <a:t>Segundo, crear el proyecto de la manera estándar: </a:t>
            </a:r>
            <a:r>
              <a:rPr lang="es">
                <a:solidFill>
                  <a:srgbClr val="0000FF"/>
                </a:solidFill>
              </a:rPr>
              <a:t>ng new nombre 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Sugerencia:</a:t>
            </a:r>
          </a:p>
          <a:p>
            <a:pPr indent="-3810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Examinar la </a:t>
            </a:r>
            <a:r>
              <a:rPr lang="es" sz="2400" u="sng">
                <a:solidFill>
                  <a:schemeClr val="hlink"/>
                </a:solidFill>
                <a:hlinkClick r:id="rId3"/>
              </a:rPr>
              <a:t>Guía rápida</a:t>
            </a:r>
            <a:r>
              <a:rPr lang="es" sz="2400"/>
              <a:t> de la herramienta Angular-cli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Módulos I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Una app Angular está conformada por </a:t>
            </a:r>
            <a:r>
              <a:rPr lang="es" u="sng">
                <a:solidFill>
                  <a:schemeClr val="hlink"/>
                </a:solidFill>
                <a:hlinkClick r:id="rId3"/>
              </a:rPr>
              <a:t>módulos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Debe existir un </a:t>
            </a:r>
            <a:r>
              <a:rPr lang="es" u="sng">
                <a:solidFill>
                  <a:schemeClr val="hlink"/>
                </a:solidFill>
                <a:hlinkClick r:id="rId4"/>
              </a:rPr>
              <a:t>módulo principal</a:t>
            </a:r>
            <a:r>
              <a:rPr lang="es"/>
              <a:t> para que la herramienta sepa cómo arrancar la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Un módulo Angular se decora con @NgModule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Como veremos más adelante, una app puede tener tantos módulos como queramos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angular\ejemplos\ejemplo0001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Componentes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Las apps Angular se basan en </a:t>
            </a:r>
            <a:r>
              <a:rPr lang="es" u="sng">
                <a:solidFill>
                  <a:schemeClr val="hlink"/>
                </a:solidFill>
                <a:hlinkClick r:id="rId3"/>
              </a:rPr>
              <a:t>componentes</a:t>
            </a:r>
            <a:r>
              <a:rPr lang="es"/>
              <a:t>, los cuales residen dentro de módulos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Los elementos cruciales de un componente son: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Su decorador: @Component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Selector: nombre arbitrario que se </a:t>
            </a:r>
            <a:r>
              <a:rPr lang="es"/>
              <a:t>emplea</a:t>
            </a:r>
            <a:r>
              <a:rPr lang="es"/>
              <a:t> para invocar al componente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Su plantilla (</a:t>
            </a:r>
            <a:r>
              <a:rPr lang="es" u="sng">
                <a:solidFill>
                  <a:schemeClr val="hlink"/>
                </a:solidFill>
                <a:hlinkClick r:id="rId4"/>
              </a:rPr>
              <a:t>template</a:t>
            </a:r>
            <a:r>
              <a:rPr lang="es"/>
              <a:t>): básicamente el HTML del componente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Los estilos CSS que </a:t>
            </a:r>
            <a:r>
              <a:rPr lang="es"/>
              <a:t>emplea</a:t>
            </a:r>
            <a:r>
              <a:rPr lang="es"/>
              <a:t> el componente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Una clase TypeScript que encapsula el </a:t>
            </a:r>
            <a:r>
              <a:rPr lang="es" u="sng">
                <a:solidFill>
                  <a:schemeClr val="hlink"/>
                </a:solidFill>
                <a:hlinkClick r:id="rId5"/>
              </a:rPr>
              <a:t>estado</a:t>
            </a:r>
            <a:r>
              <a:rPr lang="es"/>
              <a:t> y </a:t>
            </a:r>
            <a:r>
              <a:rPr lang="es" u="sng">
                <a:solidFill>
                  <a:schemeClr val="hlink"/>
                </a:solidFill>
                <a:hlinkClick r:id="rId6"/>
              </a:rPr>
              <a:t>comportamiento</a:t>
            </a:r>
            <a:r>
              <a:rPr lang="es"/>
              <a:t> del componente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La clase TypeScript debería existir siempre. Sin embargo, la plantilla y el CSS puede colocarse en el mismo archivo que la clase o en archivos externos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angular\ejemplos\ejemplo0002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990000"/>
                </a:solidFill>
              </a:rPr>
              <a:t>Ejercicio 0002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2400"/>
              <a:t>Sobre el proyecto generado en el ejercicio 0001, añadirle un componente. Probar de las dos maneras, todo en la clase y en archivos distintos.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2400"/>
              <a:t>Para crearlo, en el directorio del proyecto, </a:t>
            </a:r>
            <a:r>
              <a:rPr lang="es" sz="2400">
                <a:solidFill>
                  <a:srgbClr val="0000FF"/>
                </a:solidFill>
              </a:rPr>
              <a:t>ng g component nombre-del-componente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2400"/>
              <a:t>Sugerencia: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800"/>
              <a:t>En el repo, ver: </a:t>
            </a:r>
            <a:r>
              <a:rPr lang="es" sz="1800">
                <a:solidFill>
                  <a:srgbClr val="990000"/>
                </a:solidFill>
              </a:rPr>
              <a:t>angular\ejemplos\ejemplo0002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Servicios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En una app real (compleja) es costumbre encapsular el acceso a datos y todo tipo de utilidades empleando servicios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Un </a:t>
            </a:r>
            <a:r>
              <a:rPr lang="es" u="sng">
                <a:solidFill>
                  <a:schemeClr val="hlink"/>
                </a:solidFill>
                <a:hlinkClick r:id="rId3"/>
              </a:rPr>
              <a:t>servicio</a:t>
            </a:r>
            <a:r>
              <a:rPr lang="es"/>
              <a:t> típicamente define métodos y se decora empleando @Injectable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Si el servicio se asocia al componente que lo usa a través de su propiedad “providers”, cada vez que se instancia el componente se </a:t>
            </a:r>
            <a:r>
              <a:rPr lang="es" u="sng">
                <a:solidFill>
                  <a:schemeClr val="hlink"/>
                </a:solidFill>
                <a:hlinkClick r:id="rId4"/>
              </a:rPr>
              <a:t>instancia también su servicio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Para que un servicio sea un singleton real para un módulo, es mejor declararlo en la </a:t>
            </a:r>
            <a:r>
              <a:rPr lang="es"/>
              <a:t>propiedad “providers” de app.module.ts</a:t>
            </a:r>
            <a:r>
              <a:rPr lang="es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angular\ejemplos\ejemplo0003 y 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990000"/>
                </a:solidFill>
              </a:rPr>
              <a:t>Ejercicio 0003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Sobre el proyecto generado en el ejercicio 0002, añadirle un servicio y asociarlo a un componente. Crear un segundo servicio y asociarlo al módulo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Sugerencia: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800"/>
              <a:t>En el repo, ver: </a:t>
            </a:r>
            <a:r>
              <a:rPr lang="es" sz="1800">
                <a:solidFill>
                  <a:srgbClr val="990000"/>
                </a:solidFill>
              </a:rPr>
              <a:t>angular\ejemplos\ejemplo0003 y 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Asincronía I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Una operación de acceso a datos en el lado servidor podría tardar en completarse un tiempo apreciable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Probablemente no nos interesa que la página esté </a:t>
            </a:r>
            <a:r>
              <a:rPr lang="es"/>
              <a:t>bloqueada</a:t>
            </a:r>
            <a:r>
              <a:rPr lang="es"/>
              <a:t> mientras tanto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La forma tradicional de resolver </a:t>
            </a:r>
            <a:r>
              <a:rPr lang="es"/>
              <a:t>esto </a:t>
            </a:r>
            <a:r>
              <a:rPr lang="es"/>
              <a:t>(perfectamente válida) es emplear AJAX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s"/>
              <a:t>Sin embargo, en Angular 2, se aconseja el uso de promesas y/o observables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Asincronía II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Una </a:t>
            </a:r>
            <a:r>
              <a:rPr lang="es" u="sng">
                <a:solidFill>
                  <a:schemeClr val="hlink"/>
                </a:solidFill>
                <a:hlinkClick r:id="rId3"/>
              </a:rPr>
              <a:t>promesa</a:t>
            </a:r>
            <a:r>
              <a:rPr lang="es"/>
              <a:t> </a:t>
            </a:r>
            <a:r>
              <a:rPr lang="es"/>
              <a:t>representa una computación en curso, que en algún momento finalizará con éxito (entregando un valor) o fracaso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angular\ejemplos\ejemplo0005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Un </a:t>
            </a:r>
            <a:r>
              <a:rPr lang="es" u="sng">
                <a:solidFill>
                  <a:schemeClr val="hlink"/>
                </a:solidFill>
                <a:hlinkClick r:id="rId4"/>
              </a:rPr>
              <a:t>observable</a:t>
            </a:r>
            <a:r>
              <a:rPr lang="es">
                <a:solidFill>
                  <a:srgbClr val="000000"/>
                </a:solidFill>
              </a:rPr>
              <a:t> representa una </a:t>
            </a:r>
            <a:r>
              <a:rPr lang="es" u="sng">
                <a:solidFill>
                  <a:schemeClr val="hlink"/>
                </a:solidFill>
                <a:hlinkClick r:id="rId5"/>
              </a:rPr>
              <a:t>secuencia de datos</a:t>
            </a:r>
            <a:r>
              <a:rPr lang="es">
                <a:solidFill>
                  <a:srgbClr val="000000"/>
                </a:solidFill>
              </a:rPr>
              <a:t> que se genera de forma asíncrona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La idea es subscribirse a un observable para ser automáticamente notificado cuando un dato nuevo ha llegado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angular\ejemplos\ejemplo0006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Acceso al servidor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/>
              <a:t>Angular 2 ofrece un </a:t>
            </a:r>
            <a:r>
              <a:rPr lang="es" u="sng">
                <a:solidFill>
                  <a:schemeClr val="hlink"/>
                </a:solidFill>
                <a:hlinkClick r:id="rId3"/>
              </a:rPr>
              <a:t>cliente HTTP</a:t>
            </a:r>
            <a:r>
              <a:rPr lang="es"/>
              <a:t> para acceder al lado servidor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Se nos ofrece un api simulada en memoria para hacer pruebas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Es posible usar promesas y/o observables, aunque Angular aconseja emplear observables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angular\ejemplos\ejemplo0007</a:t>
            </a:r>
            <a:r>
              <a:rPr lang="es">
                <a:solidFill>
                  <a:srgbClr val="000000"/>
                </a:solidFill>
              </a:rPr>
              <a:t> para el uso de promesas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angular\ejemplos\ejemplo0008</a:t>
            </a:r>
            <a:r>
              <a:rPr lang="es">
                <a:solidFill>
                  <a:schemeClr val="dk1"/>
                </a:solidFill>
              </a:rPr>
              <a:t> para el uso de observables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</a:rPr>
              <a:t>Naturalmente, hemos de acceder a servidores reales.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angular\ejemplos\ejemplo0009 y 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990000"/>
                </a:solidFill>
              </a:rPr>
              <a:t>Ejercicio 0005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s"/>
              <a:t>Vamos a emplear un </a:t>
            </a:r>
            <a:r>
              <a:rPr lang="es" u="sng">
                <a:solidFill>
                  <a:srgbClr val="1155CC"/>
                </a:solidFill>
                <a:hlinkClick r:id="rId3"/>
              </a:rPr>
              <a:t>Api para pruebas</a:t>
            </a:r>
            <a:r>
              <a:rPr lang="es"/>
              <a:t> disponible en la red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s"/>
              <a:t>Acceder a esta url desde el navegador: </a:t>
            </a:r>
            <a:r>
              <a:rPr lang="es" u="sng">
                <a:solidFill>
                  <a:srgbClr val="1155CC"/>
                </a:solidFill>
                <a:hlinkClick r:id="rId4"/>
              </a:rPr>
              <a:t>https://jsonplaceholder.typicode.com/posts/1</a:t>
            </a:r>
            <a:r>
              <a:rPr lang="es"/>
              <a:t> y ver el resultado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s"/>
              <a:t>Crear un nuevo proyecto: </a:t>
            </a:r>
            <a:r>
              <a:rPr lang="es">
                <a:solidFill>
                  <a:srgbClr val="0000FF"/>
                </a:solidFill>
              </a:rPr>
              <a:t>ng g nombre-del-proyecto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s"/>
              <a:t>Crear un servicio: </a:t>
            </a:r>
            <a:r>
              <a:rPr lang="es">
                <a:solidFill>
                  <a:srgbClr val="0000FF"/>
                </a:solidFill>
              </a:rPr>
              <a:t>ng g service Usuario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s"/>
              <a:t>Empleando el objeto “http” predefinido por Angular, realizar una petición “get” a la url del punto 2 y mostrar los datos recibidos por consola y en la página del componente principal de la aplicación (app.component.html)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s"/>
              <a:t>Sugerencia: en el repo, ver: </a:t>
            </a:r>
            <a:r>
              <a:rPr lang="es">
                <a:solidFill>
                  <a:srgbClr val="990000"/>
                </a:solidFill>
              </a:rPr>
              <a:t>angular\ejemplos\ejemplo0009 y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Herramientas de Desarrollo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Introducción a </a:t>
            </a:r>
            <a:r>
              <a:rPr lang="es" u="sng">
                <a:solidFill>
                  <a:schemeClr val="hlink"/>
                </a:solidFill>
                <a:hlinkClick r:id="rId3"/>
              </a:rPr>
              <a:t>TypeScript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Introducción a </a:t>
            </a:r>
            <a:r>
              <a:rPr lang="es" u="sng">
                <a:solidFill>
                  <a:schemeClr val="hlink"/>
                </a:solidFill>
                <a:hlinkClick r:id="rId4"/>
              </a:rPr>
              <a:t>Angular 2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Módulos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Plantillas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Formularios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Servicios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Acceso al servidor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Enrutamiento y navegación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Interactividad I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s"/>
              <a:t>La interactividad tiene lugar entre componentes (javascript) y </a:t>
            </a:r>
            <a:r>
              <a:rPr lang="es" u="sng">
                <a:solidFill>
                  <a:schemeClr val="hlink"/>
                </a:solidFill>
                <a:hlinkClick r:id="rId3"/>
              </a:rPr>
              <a:t>plantillas </a:t>
            </a:r>
            <a:r>
              <a:rPr lang="es"/>
              <a:t>(HTML, CSS, </a:t>
            </a:r>
            <a:r>
              <a:rPr lang="es" u="sng">
                <a:solidFill>
                  <a:schemeClr val="hlink"/>
                </a:solidFill>
                <a:hlinkClick r:id="rId4"/>
              </a:rPr>
              <a:t>eventos</a:t>
            </a:r>
            <a:r>
              <a:rPr lang="es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Existen diferentes maneras y sintaxis de hacer esto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Uso de estilos, enlace de propiedades y eventos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angular\ejemplos\ejemplo0011 y 12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En una aplicación real </a:t>
            </a:r>
            <a:r>
              <a:rPr lang="es">
                <a:solidFill>
                  <a:srgbClr val="434343"/>
                </a:solidFill>
              </a:rPr>
              <a:t>puede</a:t>
            </a:r>
            <a:r>
              <a:rPr lang="es">
                <a:solidFill>
                  <a:srgbClr val="434343"/>
                </a:solidFill>
              </a:rPr>
              <a:t> ser importante no sólo crear componentes, sino hacerlos reutilizables, normalmente empleando propiedades de tipo input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Interactividad II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s"/>
              <a:t>Para controlar los datos que se ven y actualizan dinámicamente en una vista, existe la posibilidad de emplear </a:t>
            </a:r>
            <a:r>
              <a:rPr lang="es" u="sng">
                <a:solidFill>
                  <a:schemeClr val="hlink"/>
                </a:solidFill>
                <a:hlinkClick r:id="rId3"/>
              </a:rPr>
              <a:t>directivas </a:t>
            </a:r>
            <a:r>
              <a:rPr lang="es"/>
              <a:t>estándar de </a:t>
            </a:r>
            <a:r>
              <a:rPr lang="es"/>
              <a:t>Angular</a:t>
            </a:r>
            <a:r>
              <a:rPr lang="es"/>
              <a:t> y/o programar directivas personalizadas:</a:t>
            </a:r>
            <a:r>
              <a:rPr lang="es"/>
              <a:t> ver </a:t>
            </a:r>
            <a:r>
              <a:rPr lang="es">
                <a:solidFill>
                  <a:srgbClr val="990000"/>
                </a:solidFill>
              </a:rPr>
              <a:t>angular\ejemplos\ejemplo0014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A veces es necesario filtrar (transformar) los datos que van a mostrarse en un template.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Para ello, Angular recomienda el uso de </a:t>
            </a:r>
            <a:r>
              <a:rPr lang="es" u="sng">
                <a:solidFill>
                  <a:schemeClr val="hlink"/>
                </a:solidFill>
                <a:hlinkClick r:id="rId4"/>
              </a:rPr>
              <a:t>tubos</a:t>
            </a:r>
            <a:r>
              <a:rPr lang="es">
                <a:solidFill>
                  <a:srgbClr val="434343"/>
                </a:solidFill>
              </a:rPr>
              <a:t> (pipes), predefinidos y/o personalizados</a:t>
            </a:r>
            <a:r>
              <a:rPr lang="es"/>
              <a:t>: ver </a:t>
            </a:r>
            <a:r>
              <a:rPr lang="es">
                <a:solidFill>
                  <a:srgbClr val="990000"/>
                </a:solidFill>
              </a:rPr>
              <a:t>angular\ejemplos\ejemplo0015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También es posible</a:t>
            </a:r>
            <a:r>
              <a:rPr lang="es">
                <a:solidFill>
                  <a:srgbClr val="24292E"/>
                </a:solidFill>
              </a:rPr>
              <a:t> emplear elementos externos en componentes mediante ng-content: </a:t>
            </a:r>
            <a:r>
              <a:rPr lang="es"/>
              <a:t>ver </a:t>
            </a:r>
            <a:r>
              <a:rPr lang="es">
                <a:solidFill>
                  <a:srgbClr val="990000"/>
                </a:solidFill>
              </a:rPr>
              <a:t>angular\ejemplos\ejemplo0016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990000"/>
                </a:solidFill>
              </a:rPr>
              <a:t>Ejercicio 0004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Crear un nuevo proyecto y añadir un nuevo tubo personalizado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800"/>
              <a:t>ng g pipe concatenar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800"/>
              <a:t>El tubo opera sobre un string y recibe como parámetro una nueva string que concatena a la primera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Sugerencia: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800"/>
              <a:t>En el repo, ver: </a:t>
            </a:r>
            <a:r>
              <a:rPr lang="es" sz="1800">
                <a:solidFill>
                  <a:srgbClr val="990000"/>
                </a:solidFill>
              </a:rPr>
              <a:t>angular\ejemplos\ejemplo0015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Formularios</a:t>
            </a:r>
            <a:r>
              <a:rPr lang="es"/>
              <a:t> I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s"/>
              <a:t>En Angular hay dos formas de crear formularios: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Basados en </a:t>
            </a:r>
            <a:r>
              <a:rPr lang="es" u="sng">
                <a:solidFill>
                  <a:schemeClr val="hlink"/>
                </a:solidFill>
                <a:hlinkClick r:id="rId4"/>
              </a:rPr>
              <a:t>plantillas</a:t>
            </a:r>
            <a:r>
              <a:rPr lang="es"/>
              <a:t> (Template Forms)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Basados en </a:t>
            </a:r>
            <a:r>
              <a:rPr lang="es" u="sng">
                <a:solidFill>
                  <a:schemeClr val="hlink"/>
                </a:solidFill>
                <a:hlinkClick r:id="rId5"/>
              </a:rPr>
              <a:t>modelos</a:t>
            </a:r>
            <a:r>
              <a:rPr lang="es"/>
              <a:t> (Reactive Forms)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Los primeros son más cómodos, los segundos más potentes, especialmente en lo relacionado con las validaciones.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En los que se basan en plantillas, es Angular el que crea los elementos visuales automáticamente (a partir de la plantilla)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En los que se basan en modelos, somo nosotros los que creamos programáticamente desde JavaScript los elementos visuales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Formularios</a:t>
            </a:r>
            <a:r>
              <a:rPr lang="es"/>
              <a:t> II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/>
              <a:t>Formularios basados en plantillas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s" sz="1800">
                <a:solidFill>
                  <a:srgbClr val="666666"/>
                </a:solidFill>
              </a:rPr>
              <a:t>Enlace entre propiedades en ambos sentidos (Two-way binding).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sz="1800"/>
              <a:t>En el repo, ver: </a:t>
            </a:r>
            <a:r>
              <a:rPr lang="es" sz="1800">
                <a:solidFill>
                  <a:srgbClr val="990000"/>
                </a:solidFill>
              </a:rPr>
              <a:t>angular\ejemplos\ejemplo0017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s" sz="1800">
                <a:solidFill>
                  <a:srgbClr val="434343"/>
                </a:solidFill>
              </a:rPr>
              <a:t>Validaciones y envío condicional de formularios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s" sz="1800"/>
              <a:t>En el repo, ver: </a:t>
            </a:r>
            <a:r>
              <a:rPr lang="es" sz="1800">
                <a:solidFill>
                  <a:srgbClr val="990000"/>
                </a:solidFill>
              </a:rPr>
              <a:t>angular\ejemplos\ejemplo0018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Formularios</a:t>
            </a:r>
            <a:r>
              <a:rPr lang="es"/>
              <a:t> III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s">
                <a:solidFill>
                  <a:srgbClr val="434343"/>
                </a:solidFill>
              </a:rPr>
              <a:t>Formularios basados en modelos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s" sz="1800">
                <a:solidFill>
                  <a:srgbClr val="666666"/>
                </a:solidFill>
              </a:rPr>
              <a:t>Creación de controles para el formulario.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s" sz="1800"/>
              <a:t>En el repo, ver: </a:t>
            </a:r>
            <a:r>
              <a:rPr lang="es" sz="1800">
                <a:solidFill>
                  <a:srgbClr val="990000"/>
                </a:solidFill>
              </a:rPr>
              <a:t>angular\ejemplos\ejemplo0019</a:t>
            </a: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s" sz="1800">
                <a:solidFill>
                  <a:srgbClr val="666666"/>
                </a:solidFill>
              </a:rPr>
              <a:t>Validaciones personalizadas y uso de Form Builder</a:t>
            </a: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s" sz="1800"/>
              <a:t>En el repo, ver: </a:t>
            </a:r>
            <a:r>
              <a:rPr lang="es" sz="1800">
                <a:solidFill>
                  <a:srgbClr val="990000"/>
                </a:solidFill>
              </a:rPr>
              <a:t>angular\ejemplos\ejemplo0020</a:t>
            </a: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s" sz="1800">
                <a:solidFill>
                  <a:srgbClr val="666666"/>
                </a:solidFill>
              </a:rPr>
              <a:t>Encapsulación del acceso a datos con servicios, validación “global” al enviar el formulario</a:t>
            </a: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s" sz="1800"/>
              <a:t>En el repo, ver: </a:t>
            </a:r>
            <a:r>
              <a:rPr lang="es" sz="1800">
                <a:solidFill>
                  <a:srgbClr val="990000"/>
                </a:solidFill>
              </a:rPr>
              <a:t>angular\ejemplos\ejemplo0021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Enrutamiento y Navegación</a:t>
            </a:r>
            <a:r>
              <a:rPr lang="es">
                <a:solidFill>
                  <a:srgbClr val="000000"/>
                </a:solidFill>
              </a:rPr>
              <a:t> I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ct val="100000"/>
              <a:buFont typeface="Arial"/>
            </a:pPr>
            <a:r>
              <a:rPr lang="es">
                <a:solidFill>
                  <a:srgbClr val="434343"/>
                </a:solidFill>
              </a:rPr>
              <a:t>Angular está muy preparado para permitirnos crear aplicaciones de una sóla página (</a:t>
            </a:r>
            <a:r>
              <a:rPr b="1" lang="es">
                <a:solidFill>
                  <a:srgbClr val="434343"/>
                </a:solidFill>
              </a:rPr>
              <a:t>S</a:t>
            </a:r>
            <a:r>
              <a:rPr lang="es">
                <a:solidFill>
                  <a:srgbClr val="434343"/>
                </a:solidFill>
              </a:rPr>
              <a:t>ingle </a:t>
            </a:r>
            <a:r>
              <a:rPr b="1" lang="es">
                <a:solidFill>
                  <a:srgbClr val="434343"/>
                </a:solidFill>
              </a:rPr>
              <a:t>P</a:t>
            </a:r>
            <a:r>
              <a:rPr lang="es">
                <a:solidFill>
                  <a:srgbClr val="434343"/>
                </a:solidFill>
              </a:rPr>
              <a:t>age </a:t>
            </a:r>
            <a:r>
              <a:rPr b="1" lang="es">
                <a:solidFill>
                  <a:srgbClr val="434343"/>
                </a:solidFill>
              </a:rPr>
              <a:t>A</a:t>
            </a:r>
            <a:r>
              <a:rPr lang="es">
                <a:solidFill>
                  <a:srgbClr val="434343"/>
                </a:solidFill>
              </a:rPr>
              <a:t>pplication, SPA)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La idea es muy sencilla: a medida que el usuario interacciona con la página, los contenidos de la misma cambian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Para poder hacer esto, es necesario emplear el Router de Angular2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angular\ejemplos\ejemplo0022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Enrutamiento y Navegación</a:t>
            </a:r>
            <a:r>
              <a:rPr lang="es">
                <a:solidFill>
                  <a:srgbClr val="000000"/>
                </a:solidFill>
              </a:rPr>
              <a:t> II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Cuando tenemos una SPA con N componentes, es esencial saber cómo pasar información (parámetros) entre ellos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angular\ejemplos\ejemplo0023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A veces existen </a:t>
            </a:r>
            <a:r>
              <a:rPr lang="es">
                <a:solidFill>
                  <a:srgbClr val="434343"/>
                </a:solidFill>
              </a:rPr>
              <a:t>condiciones</a:t>
            </a:r>
            <a:r>
              <a:rPr lang="es">
                <a:solidFill>
                  <a:srgbClr val="434343"/>
                </a:solidFill>
              </a:rPr>
              <a:t> para pasar de una vista a otra. Angular ofrece vigilantes (guards) para asegurarnos de que dichas condiciones de cumplan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angular\ejemplos\ejemplo0024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Aplicaciones </a:t>
            </a:r>
            <a:r>
              <a:rPr lang="es" u="sng">
                <a:solidFill>
                  <a:schemeClr val="hlink"/>
                </a:solidFill>
                <a:hlinkClick r:id="rId3"/>
              </a:rPr>
              <a:t>CRUD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Es muy común que una aplicación interactúe con una base datos alojada en servidor, y lleve a cabo con ella operaciones de tipo </a:t>
            </a:r>
            <a:r>
              <a:rPr b="1" lang="es">
                <a:solidFill>
                  <a:srgbClr val="434343"/>
                </a:solidFill>
              </a:rPr>
              <a:t>C</a:t>
            </a:r>
            <a:r>
              <a:rPr lang="es">
                <a:solidFill>
                  <a:srgbClr val="434343"/>
                </a:solidFill>
              </a:rPr>
              <a:t>reate, </a:t>
            </a:r>
            <a:r>
              <a:rPr b="1" lang="es">
                <a:solidFill>
                  <a:srgbClr val="434343"/>
                </a:solidFill>
              </a:rPr>
              <a:t>R</a:t>
            </a:r>
            <a:r>
              <a:rPr lang="es">
                <a:solidFill>
                  <a:srgbClr val="434343"/>
                </a:solidFill>
              </a:rPr>
              <a:t>ead, </a:t>
            </a:r>
            <a:r>
              <a:rPr b="1" lang="es">
                <a:solidFill>
                  <a:srgbClr val="434343"/>
                </a:solidFill>
              </a:rPr>
              <a:t>U</a:t>
            </a:r>
            <a:r>
              <a:rPr lang="es">
                <a:solidFill>
                  <a:srgbClr val="434343"/>
                </a:solidFill>
              </a:rPr>
              <a:t>pdate y </a:t>
            </a:r>
            <a:r>
              <a:rPr b="1" lang="es">
                <a:solidFill>
                  <a:srgbClr val="434343"/>
                </a:solidFill>
              </a:rPr>
              <a:t>D</a:t>
            </a:r>
            <a:r>
              <a:rPr lang="es">
                <a:solidFill>
                  <a:srgbClr val="434343"/>
                </a:solidFill>
              </a:rPr>
              <a:t>elete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Para ejemplificarlo, hemos elegido emplear </a:t>
            </a:r>
            <a:r>
              <a:rPr lang="es" u="sng">
                <a:solidFill>
                  <a:schemeClr val="hlink"/>
                </a:solidFill>
                <a:hlinkClick r:id="rId4"/>
              </a:rPr>
              <a:t>Firebase</a:t>
            </a:r>
            <a:r>
              <a:rPr lang="es">
                <a:solidFill>
                  <a:srgbClr val="434343"/>
                </a:solidFill>
              </a:rPr>
              <a:t>, de Google y una biblioteca para facilitar la conexión: </a:t>
            </a:r>
            <a:r>
              <a:rPr lang="es" u="sng">
                <a:solidFill>
                  <a:schemeClr val="hlink"/>
                </a:solidFill>
                <a:hlinkClick r:id="rId5"/>
              </a:rPr>
              <a:t>Angularfire2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24292E"/>
                </a:solidFill>
              </a:rPr>
              <a:t>Creación de la base de datos, configuración del proyecto e importación de algunos datos de prueba en formato JSON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angular\ejemplos\ejemplo0025 y 26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Aplicaciones Multimódulo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La aplicación Angular que genera </a:t>
            </a:r>
            <a:r>
              <a:rPr lang="es" u="sng">
                <a:solidFill>
                  <a:schemeClr val="hlink"/>
                </a:solidFill>
                <a:hlinkClick r:id="rId3"/>
              </a:rPr>
              <a:t>angular-cli</a:t>
            </a:r>
            <a:r>
              <a:rPr lang="es">
                <a:solidFill>
                  <a:srgbClr val="24292E"/>
                </a:solidFill>
              </a:rPr>
              <a:t> tiene un sólo módulo, el cual es precargado cuando nuestra aplicación se ejecuta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</a:pPr>
            <a:r>
              <a:rPr lang="es">
                <a:solidFill>
                  <a:srgbClr val="24292E"/>
                </a:solidFill>
              </a:rPr>
              <a:t>De la misma forma que un módulo puede incluir N componentes, una aplicación puede constar de N módulos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angular\ejemplos\ejemplo0028 y 29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</a:rPr>
              <a:t>Los módulos de nuestra app puede precargarse todos en modo eager, como en los dos ejemplos anteriores, o bajo demanda en modo lazy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Herramientas de desarrollo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6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3"/>
              </a:rPr>
              <a:t>Git for Windows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Servidor JavaScript </a:t>
            </a:r>
            <a:r>
              <a:rPr lang="es" u="sng">
                <a:solidFill>
                  <a:schemeClr val="hlink"/>
                </a:solidFill>
                <a:hlinkClick r:id="rId4"/>
              </a:rPr>
              <a:t>Node.js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Gestor de paquetes npm, incluido en Node.js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5"/>
              </a:rPr>
              <a:t>Angular CLI</a:t>
            </a:r>
            <a:r>
              <a:rPr lang="es"/>
              <a:t>: generador de aplicaciones plantilla para Angular 2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Instalador de paquetes </a:t>
            </a:r>
            <a:r>
              <a:rPr lang="es" u="sng">
                <a:solidFill>
                  <a:schemeClr val="hlink"/>
                </a:solidFill>
                <a:hlinkClick r:id="rId6"/>
              </a:rPr>
              <a:t>yarn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Editores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7"/>
              </a:rPr>
              <a:t>Atom editor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8"/>
              </a:rPr>
              <a:t>Visual Studio Code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Entornos visuales de desarrollo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9"/>
              </a:rPr>
              <a:t>Angular IDE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10"/>
              </a:rPr>
              <a:t>Plugin Angular 2 para Eclipse Neon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11"/>
              </a:rPr>
              <a:t>Visual Studio Community Edition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Entorno de desarrollo. Pasos a seguir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64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Instalar un cliente para Git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Configurar el cliente si estamos usando un proxy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Instalar Node.js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Configurar el gestor de paquetes npm si estamos usando un proxy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Instalar el gestor de paquetes yarn (opcional)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Configurar el gestor de paquetes tarn si estamos usando un proxy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Instalar typescript: npm install -g typescript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Instalar angular-cli: </a:t>
            </a:r>
            <a:r>
              <a:rPr lang="es"/>
              <a:t>npm install -g @angular/cli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/>
              <a:t>Instrucciones para la </a:t>
            </a:r>
            <a:r>
              <a:rPr lang="es" u="sng">
                <a:solidFill>
                  <a:schemeClr val="hlink"/>
                </a:solidFill>
                <a:hlinkClick r:id="rId3"/>
              </a:rPr>
              <a:t>configuración</a:t>
            </a:r>
            <a:r>
              <a:rPr lang="es"/>
              <a:t> mínima de las herramientas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Introducción a </a:t>
            </a:r>
            <a:r>
              <a:rPr lang="es" u="sng">
                <a:solidFill>
                  <a:schemeClr val="hlink"/>
                </a:solidFill>
                <a:hlinkClick r:id="rId3"/>
              </a:rPr>
              <a:t>TypeScript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64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TypeScript (a partir de ahora ts) es un superconjunto de JavaScript, elegido oficialmente por Angular 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La herramienta tsc (</a:t>
            </a:r>
            <a:r>
              <a:rPr lang="es"/>
              <a:t>TypeScript</a:t>
            </a:r>
            <a:r>
              <a:rPr lang="es"/>
              <a:t> Compiler) traduce a JavaScript </a:t>
            </a:r>
            <a:r>
              <a:rPr lang="es" u="sng">
                <a:solidFill>
                  <a:schemeClr val="hlink"/>
                </a:solidFill>
                <a:hlinkClick r:id="rId4"/>
              </a:rPr>
              <a:t>estándar </a:t>
            </a:r>
            <a:r>
              <a:rPr lang="es"/>
              <a:t>(es3, es5, es6) las extensiones del lenguaje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La forma más simple de trabajar con TypeScript es instalar </a:t>
            </a:r>
            <a:r>
              <a:rPr lang="es" u="sng">
                <a:solidFill>
                  <a:schemeClr val="hlink"/>
                </a:solidFill>
                <a:hlinkClick r:id="rId5"/>
              </a:rPr>
              <a:t>Node.js</a:t>
            </a:r>
            <a:r>
              <a:rPr lang="es"/>
              <a:t>, y mediante el gestor de paquetes npm: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npm install -g typescript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Podemos experimentar desde el </a:t>
            </a:r>
            <a:r>
              <a:rPr lang="es" u="sng">
                <a:solidFill>
                  <a:schemeClr val="hlink"/>
                </a:solidFill>
                <a:hlinkClick r:id="rId6"/>
              </a:rPr>
              <a:t>playground </a:t>
            </a:r>
            <a:r>
              <a:rPr lang="es"/>
              <a:t>sin instalar nada en absoluto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Los </a:t>
            </a:r>
            <a:r>
              <a:rPr lang="es" u="sng">
                <a:solidFill>
                  <a:schemeClr val="hlink"/>
                </a:solidFill>
                <a:hlinkClick r:id="rId7"/>
              </a:rPr>
              <a:t>ejemplos oficiales</a:t>
            </a:r>
            <a:r>
              <a:rPr lang="es"/>
              <a:t> de typescript muestran numerosos casos de uso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En un proyecto real, lo normal es que se </a:t>
            </a:r>
            <a:r>
              <a:rPr lang="es" u="sng">
                <a:solidFill>
                  <a:schemeClr val="hlink"/>
                </a:solidFill>
                <a:hlinkClick r:id="rId8"/>
              </a:rPr>
              <a:t>configure</a:t>
            </a:r>
            <a:r>
              <a:rPr lang="es"/>
              <a:t> el tsc mediante el archivo </a:t>
            </a:r>
            <a:r>
              <a:rPr b="1" lang="es"/>
              <a:t>tsconfig.json</a:t>
            </a:r>
            <a:r>
              <a:rPr lang="es"/>
              <a:t>. Para compilar un archivo ts: </a:t>
            </a:r>
            <a:r>
              <a:rPr lang="es">
                <a:solidFill>
                  <a:srgbClr val="0000FF"/>
                </a:solidFill>
              </a:rPr>
              <a:t>tsc archivo.ts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Introducción a </a:t>
            </a:r>
            <a:r>
              <a:rPr lang="es" u="sng">
                <a:solidFill>
                  <a:schemeClr val="hlink"/>
                </a:solidFill>
                <a:hlinkClick r:id="rId3"/>
              </a:rPr>
              <a:t>TypeScript</a:t>
            </a:r>
            <a:r>
              <a:rPr lang="es"/>
              <a:t> (características)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4"/>
              </a:rPr>
              <a:t>Tipos de datos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5"/>
              </a:rPr>
              <a:t>Disponibilidad</a:t>
            </a:r>
            <a:r>
              <a:rPr lang="es"/>
              <a:t> de var, </a:t>
            </a:r>
            <a:r>
              <a:rPr lang="es" u="sng">
                <a:solidFill>
                  <a:schemeClr val="hlink"/>
                </a:solidFill>
                <a:hlinkClick r:id="rId6"/>
              </a:rPr>
              <a:t>let</a:t>
            </a:r>
            <a:r>
              <a:rPr lang="es"/>
              <a:t> y </a:t>
            </a:r>
            <a:r>
              <a:rPr lang="es" u="sng">
                <a:solidFill>
                  <a:schemeClr val="hlink"/>
                </a:solidFill>
                <a:hlinkClick r:id="rId7"/>
              </a:rPr>
              <a:t>const</a:t>
            </a:r>
            <a:r>
              <a:rPr lang="es"/>
              <a:t>. Ver esta </a:t>
            </a:r>
            <a:r>
              <a:rPr lang="es" u="sng">
                <a:solidFill>
                  <a:schemeClr val="hlink"/>
                </a:solidFill>
                <a:hlinkClick r:id="rId8"/>
              </a:rPr>
              <a:t>discusión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9"/>
              </a:rPr>
              <a:t>Interfaces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10"/>
              </a:rPr>
              <a:t>Clases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11"/>
              </a:rPr>
              <a:t>Funciones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12"/>
              </a:rPr>
              <a:t>Genéricos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13"/>
              </a:rPr>
              <a:t>Tipos Enumerados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Introducción a </a:t>
            </a:r>
            <a:r>
              <a:rPr lang="es" u="sng">
                <a:solidFill>
                  <a:schemeClr val="hlink"/>
                </a:solidFill>
                <a:hlinkClick r:id="rId3"/>
              </a:rPr>
              <a:t>TypeScript</a:t>
            </a:r>
            <a:r>
              <a:rPr lang="es"/>
              <a:t> (características)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accent5"/>
                </a:solidFill>
                <a:hlinkClick r:id="rId4"/>
              </a:rPr>
              <a:t>Inferencia de tipos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accent5"/>
                </a:solidFill>
                <a:hlinkClick r:id="rId5"/>
              </a:rPr>
              <a:t>Compatibilidad estructural de tipos</a:t>
            </a:r>
            <a:r>
              <a:rPr lang="es" u="sng">
                <a:solidFill>
                  <a:schemeClr val="hlink"/>
                </a:solidFill>
                <a:hlinkClick r:id="rId6"/>
              </a:rPr>
              <a:t>Símbolos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7"/>
              </a:rPr>
              <a:t>Tipos intersección y unión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8"/>
              </a:rPr>
              <a:t>Iteradores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9"/>
              </a:rPr>
              <a:t>Módulos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10"/>
              </a:rPr>
              <a:t>Espacios de nombres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s" u="sng">
                <a:solidFill>
                  <a:schemeClr val="hlink"/>
                </a:solidFill>
                <a:hlinkClick r:id="rId11"/>
              </a:rPr>
              <a:t>Módulos y espacios de nombres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Introducción a </a:t>
            </a:r>
            <a:r>
              <a:rPr lang="es" u="sng">
                <a:solidFill>
                  <a:schemeClr val="hlink"/>
                </a:solidFill>
                <a:hlinkClick r:id="rId3"/>
              </a:rPr>
              <a:t>Angular 2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s"/>
              <a:t>Es un framework soportado por </a:t>
            </a:r>
            <a:r>
              <a:rPr lang="es"/>
              <a:t>Google</a:t>
            </a:r>
            <a:r>
              <a:rPr lang="es"/>
              <a:t> para crear aplicaciones HTML basadas en JavaScript o lenguajes como TypeScript que compilan a JS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Se ocupa de ofrecer una solución completa para el lado cliente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Proporciona mecanismos sencillos para comunicarse con el lado servidor, que puede estar implementado en cualquier tecnología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 menudo se utiliza para crear apps de una sóla página (SPA, </a:t>
            </a:r>
            <a:r>
              <a:rPr lang="es" u="sng">
                <a:solidFill>
                  <a:schemeClr val="hlink"/>
                </a:solidFill>
                <a:hlinkClick r:id="rId4"/>
              </a:rPr>
              <a:t>Single Page Application</a:t>
            </a:r>
            <a:r>
              <a:rPr lang="es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Actualmente, una de las más utilizadas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Sus elementos fundamentales son: módulos, c</a:t>
            </a:r>
            <a:r>
              <a:rPr lang="es"/>
              <a:t>omponentes, servicios, routers, directivas y tubos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Introducción a </a:t>
            </a:r>
            <a:r>
              <a:rPr lang="es" u="sng">
                <a:solidFill>
                  <a:schemeClr val="hlink"/>
                </a:solidFill>
                <a:hlinkClick r:id="rId3"/>
              </a:rPr>
              <a:t>Angular 2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Ver la </a:t>
            </a:r>
            <a:r>
              <a:rPr lang="es" u="sng">
                <a:solidFill>
                  <a:schemeClr val="hlink"/>
                </a:solidFill>
                <a:hlinkClick r:id="rId4"/>
              </a:rPr>
              <a:t>arquitectura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Para crear una app en Angular 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creamos plantillas HTML decoradas con directivas y tubos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escribimos componentes para gestionarlas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encapsulamos la lógica de negocio y el acceso al servidor en servicios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organizamos todo lo anterior empleando módulos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Para ejecutar la app, cargamos su módulo raíz y la desplegamos en un servidor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Este proceso está automatizado siempre y cuando usemos las herramientas de desarrollo previstas por Angular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En el repo, ver: </a:t>
            </a:r>
            <a:r>
              <a:rPr lang="es">
                <a:solidFill>
                  <a:srgbClr val="990000"/>
                </a:solidFill>
              </a:rPr>
              <a:t>angular\ejemplos\ejemplo0001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