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iconotc.com" TargetMode="External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cala-lang.org/files/archive/api/current/#scala.Predef$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Test-driven_development" TargetMode="External"/><Relationship Id="rId4" Type="http://schemas.openxmlformats.org/officeDocument/2006/relationships/hyperlink" Target="https://en.wikipedia.org/wiki/Behavior-driven_development" TargetMode="External"/><Relationship Id="rId11" Type="http://schemas.openxmlformats.org/officeDocument/2006/relationships/hyperlink" Target="http://scalamock.org/" TargetMode="External"/><Relationship Id="rId10" Type="http://schemas.openxmlformats.org/officeDocument/2006/relationships/hyperlink" Target="http://site.mockito.org/" TargetMode="External"/><Relationship Id="rId12" Type="http://schemas.openxmlformats.org/officeDocument/2006/relationships/hyperlink" Target="http://www.scalatest.org/" TargetMode="External"/><Relationship Id="rId9" Type="http://schemas.openxmlformats.org/officeDocument/2006/relationships/hyperlink" Target="http://testng.org/doc/index.html" TargetMode="External"/><Relationship Id="rId5" Type="http://schemas.openxmlformats.org/officeDocument/2006/relationships/hyperlink" Target="http://www.scalatest.org/" TargetMode="External"/><Relationship Id="rId6" Type="http://schemas.openxmlformats.org/officeDocument/2006/relationships/hyperlink" Target="http://www.specs2.org/" TargetMode="External"/><Relationship Id="rId7" Type="http://schemas.openxmlformats.org/officeDocument/2006/relationships/hyperlink" Target="https://scalacheck.org/" TargetMode="External"/><Relationship Id="rId8" Type="http://schemas.openxmlformats.org/officeDocument/2006/relationships/hyperlink" Target="http://junit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calacheck.org/" TargetMode="External"/><Relationship Id="rId4" Type="http://schemas.openxmlformats.org/officeDocument/2006/relationships/hyperlink" Target="http://site.mockito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rtin_Odersky" TargetMode="External"/><Relationship Id="rId4" Type="http://schemas.openxmlformats.org/officeDocument/2006/relationships/hyperlink" Target="https://www.lightbend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cala-lang.org/files/archive/api/current/#scala.Predef$" TargetMode="External"/><Relationship Id="rId4" Type="http://schemas.openxmlformats.org/officeDocument/2006/relationships/hyperlink" Target="http://www.scala-lang.org/files/archive/api/current/#scala.Predef$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cs.scala-lang.org/overviews/collections/performance-characteristic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haskell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st.github.com/loicdescotte/4044169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scala-lang.org/files/archive/api/current/scala/Any.html" TargetMode="External"/><Relationship Id="rId4" Type="http://schemas.openxmlformats.org/officeDocument/2006/relationships/hyperlink" Target="https://es.wikipedia.org/wiki/Principio_de_sustituci%C3%B3n_de_Liskov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artima.com/pins1ed/traits.html" TargetMode="External"/><Relationship Id="rId4" Type="http://schemas.openxmlformats.org/officeDocument/2006/relationships/hyperlink" Target="http://www.scala-lang.org/files/archive/api/current/scala/AnyRef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scala-lang.org/files/archive/api/current/scala/MatchError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scala-lang.org/files/archive/api/current/scala/Option.html" TargetMode="External"/><Relationship Id="rId4" Type="http://schemas.openxmlformats.org/officeDocument/2006/relationships/hyperlink" Target="https://en.wikipedia.org/wiki/Algebraic_data_typ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scala-lang.org/files/archive/api/current/scala/util/Try.html" TargetMode="External"/><Relationship Id="rId4" Type="http://schemas.openxmlformats.org/officeDocument/2006/relationships/hyperlink" Target="http://www.scala-lang.org/files/archive/api/current/scala/util/Either.html" TargetMode="External"/><Relationship Id="rId5" Type="http://schemas.openxmlformats.org/officeDocument/2006/relationships/hyperlink" Target="http://www.scala-lang.org/api/current/scala/util/control/NonFatal$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.png" id="54" name="Shape 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1" y="0"/>
            <a:ext cx="90556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5200">
                <a:solidFill>
                  <a:schemeClr val="dk1"/>
                </a:solidFill>
              </a:rPr>
              <a:t>Fast Track to Scala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Concisión II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>
                <a:solidFill>
                  <a:srgbClr val="000000"/>
                </a:solidFill>
              </a:rPr>
              <a:t>No hace falta usar </a:t>
            </a:r>
            <a:r>
              <a:rPr lang="es">
                <a:solidFill>
                  <a:srgbClr val="0000FF"/>
                </a:solidFill>
              </a:rPr>
              <a:t>{}</a:t>
            </a:r>
            <a:r>
              <a:rPr lang="es">
                <a:solidFill>
                  <a:srgbClr val="000000"/>
                </a:solidFill>
              </a:rPr>
              <a:t> para expresiones de una sola línea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Los tipos pueden omitirse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>
                <a:solidFill>
                  <a:srgbClr val="000000"/>
                </a:solidFill>
              </a:rPr>
              <a:t>Los “</a:t>
            </a:r>
            <a:r>
              <a:rPr lang="es">
                <a:solidFill>
                  <a:srgbClr val="0000FF"/>
                </a:solidFill>
              </a:rPr>
              <a:t>.</a:t>
            </a:r>
            <a:r>
              <a:rPr lang="es">
                <a:solidFill>
                  <a:srgbClr val="000000"/>
                </a:solidFill>
              </a:rPr>
              <a:t>” y los </a:t>
            </a:r>
            <a:r>
              <a:rPr lang="es">
                <a:solidFill>
                  <a:srgbClr val="0000FF"/>
                </a:solidFill>
              </a:rPr>
              <a:t>() </a:t>
            </a:r>
            <a:r>
              <a:rPr lang="es">
                <a:solidFill>
                  <a:srgbClr val="000000"/>
                </a:solidFill>
              </a:rPr>
              <a:t>también: “Scala” startsWidth “S”, no “Scala”.startWidth(“S”)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>
                <a:solidFill>
                  <a:srgbClr val="000000"/>
                </a:solidFill>
              </a:rPr>
              <a:t>Los “</a:t>
            </a:r>
            <a:r>
              <a:rPr lang="es">
                <a:solidFill>
                  <a:srgbClr val="0000FF"/>
                </a:solidFill>
              </a:rPr>
              <a:t>;</a:t>
            </a:r>
            <a:r>
              <a:rPr lang="es">
                <a:solidFill>
                  <a:srgbClr val="000000"/>
                </a:solidFill>
              </a:rPr>
              <a:t>” de fin de sentencia no son obligatorios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>
                <a:solidFill>
                  <a:srgbClr val="000000"/>
                </a:solidFill>
              </a:rPr>
              <a:t>La sentencia </a:t>
            </a:r>
            <a:r>
              <a:rPr lang="es">
                <a:solidFill>
                  <a:srgbClr val="0000FF"/>
                </a:solidFill>
              </a:rPr>
              <a:t>return </a:t>
            </a:r>
            <a:r>
              <a:rPr lang="es">
                <a:solidFill>
                  <a:srgbClr val="000000"/>
                </a:solidFill>
              </a:rPr>
              <a:t>tampoco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Orientación a objetos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soporta todas las nociones fundamentales de orientación a objetos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chemeClr val="dk1"/>
                </a:solidFill>
              </a:rPr>
              <a:t>Ver en el repo el ejemplo </a:t>
            </a:r>
            <a:r>
              <a:rPr lang="es">
                <a:solidFill>
                  <a:srgbClr val="0000FF"/>
                </a:solidFill>
              </a:rPr>
              <a:t>apoyo/apoyo0004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Clases: por defecto, todo es público. Existen los modificadores </a:t>
            </a:r>
            <a:r>
              <a:rPr i="1" lang="es">
                <a:solidFill>
                  <a:srgbClr val="000000"/>
                </a:solidFill>
              </a:rPr>
              <a:t>private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i="1" lang="es">
                <a:solidFill>
                  <a:srgbClr val="000000"/>
                </a:solidFill>
              </a:rPr>
              <a:t>protected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Atributos para almacenar el estado de un objeto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Métodos y modificadores de acceso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Traits (características). Similares a las interfaces de Java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Polimorfismo: redefinición de métodos y de “tipo”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Herencia simple mediante la palabra clave </a:t>
            </a:r>
            <a:r>
              <a:rPr i="1" lang="es">
                <a:solidFill>
                  <a:srgbClr val="000000"/>
                </a:solidFill>
              </a:rPr>
              <a:t>extends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Composición de clases mediante la adición de uno o varios </a:t>
            </a:r>
            <a:r>
              <a:rPr i="1" lang="es">
                <a:solidFill>
                  <a:srgbClr val="000000"/>
                </a:solidFill>
              </a:rPr>
              <a:t>traits</a:t>
            </a:r>
            <a:r>
              <a:rPr lang="es">
                <a:solidFill>
                  <a:srgbClr val="000000"/>
                </a:solidFill>
              </a:rPr>
              <a:t>, similar al </a:t>
            </a:r>
            <a:r>
              <a:rPr i="1" lang="es">
                <a:solidFill>
                  <a:srgbClr val="000000"/>
                </a:solidFill>
              </a:rPr>
              <a:t>implements </a:t>
            </a:r>
            <a:r>
              <a:rPr lang="es">
                <a:solidFill>
                  <a:srgbClr val="000000"/>
                </a:solidFill>
              </a:rPr>
              <a:t>de Java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Objetos como tales, llamados </a:t>
            </a:r>
            <a:r>
              <a:rPr i="1" lang="es">
                <a:solidFill>
                  <a:srgbClr val="000000"/>
                </a:solidFill>
              </a:rPr>
              <a:t>singletones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Orientación a objetos: Paquetes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maneja los paquetes, en principio, como Java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Sin embargo, hay novedades: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import uno.dos._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import uno.dos.{A,B}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import java.sql.{Date =&gt; SqlDate}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Scala, un import puede colocarse en muchos más lugares que en Java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def x() = {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import uno.dos.ClaseTres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val m = new ClaseTres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m.metodo()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Orientación a objetos: </a:t>
            </a:r>
            <a:r>
              <a:rPr lang="es"/>
              <a:t>Pre </a:t>
            </a:r>
            <a:r>
              <a:rPr lang="es"/>
              <a:t>y postcondiciones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tiene un objeto especial llamado </a:t>
            </a:r>
            <a:r>
              <a:rPr lang="es" u="sng">
                <a:solidFill>
                  <a:schemeClr val="hlink"/>
                </a:solidFill>
                <a:hlinkClick r:id="rId3"/>
              </a:rPr>
              <a:t>Predef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s">
                <a:solidFill>
                  <a:srgbClr val="000000"/>
                </a:solidFill>
              </a:rPr>
              <a:t>Entre otras cosas, podemos definir precondiciones (require) y postcondiciones (ensuring)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Por ejemplo:</a:t>
            </a:r>
          </a:p>
          <a:p>
            <a:pPr lvl="0" rtl="0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EEEEEE"/>
                </a:highlight>
              </a:rPr>
              <a:t>def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 addNaturals(nats: </a:t>
            </a:r>
            <a:r>
              <a:rPr lang="es" sz="1400">
                <a:solidFill>
                  <a:srgbClr val="008080"/>
                </a:solidFill>
                <a:highlight>
                  <a:srgbClr val="EEEEEE"/>
                </a:highlight>
              </a:rPr>
              <a:t>List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[</a:t>
            </a:r>
            <a:r>
              <a:rPr lang="es" sz="1400">
                <a:solidFill>
                  <a:srgbClr val="008080"/>
                </a:solidFill>
                <a:highlight>
                  <a:srgbClr val="EEEEEE"/>
                </a:highlight>
              </a:rPr>
              <a:t>Int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]): </a:t>
            </a:r>
            <a:r>
              <a:rPr lang="es" sz="1400">
                <a:solidFill>
                  <a:srgbClr val="008080"/>
                </a:solidFill>
                <a:highlight>
                  <a:srgbClr val="EEEEEE"/>
                </a:highlight>
              </a:rPr>
              <a:t>Int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 = {</a:t>
            </a:r>
            <a:b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  require(nats forall (_ &gt;= </a:t>
            </a:r>
            <a:r>
              <a:rPr lang="es" sz="1400">
                <a:solidFill>
                  <a:srgbClr val="1E90FF"/>
                </a:solidFill>
                <a:highlight>
                  <a:srgbClr val="EEEEEE"/>
                </a:highlight>
              </a:rPr>
              <a:t>0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), </a:t>
            </a:r>
            <a:r>
              <a:rPr lang="es" sz="1400">
                <a:solidFill>
                  <a:srgbClr val="C71585"/>
                </a:solidFill>
                <a:highlight>
                  <a:srgbClr val="EEEEEE"/>
                </a:highlight>
              </a:rPr>
              <a:t>"List contains negative numbers"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)</a:t>
            </a:r>
            <a:b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  nats.foldLeft(</a:t>
            </a:r>
            <a:r>
              <a:rPr lang="es" sz="1400">
                <a:solidFill>
                  <a:srgbClr val="1E90FF"/>
                </a:solidFill>
                <a:highlight>
                  <a:srgbClr val="EEEEEE"/>
                </a:highlight>
              </a:rPr>
              <a:t>0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)(_ + _)</a:t>
            </a:r>
            <a:b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} ensuring(_ &gt;= </a:t>
            </a:r>
            <a:r>
              <a:rPr lang="es" sz="1400">
                <a:solidFill>
                  <a:srgbClr val="1E90FF"/>
                </a:solidFill>
                <a:highlight>
                  <a:srgbClr val="EEEEEE"/>
                </a:highlight>
              </a:rPr>
              <a:t>0</a:t>
            </a:r>
            <a:r>
              <a:rPr lang="es" sz="1400">
                <a:solidFill>
                  <a:schemeClr val="dk1"/>
                </a:solidFill>
                <a:highlight>
                  <a:srgbClr val="EEEEEE"/>
                </a:highlight>
              </a:rPr>
              <a:t>)</a:t>
            </a:r>
          </a:p>
          <a:p>
            <a:pPr indent="-228600" lvl="0" marL="457200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  <a:highlight>
                  <a:srgbClr val="EEEEEE"/>
                </a:highlight>
              </a:rPr>
              <a:t>Java llamaría a esto aserciones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Orientación a objetos: case clases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Una </a:t>
            </a:r>
            <a:r>
              <a:rPr i="1" lang="es">
                <a:solidFill>
                  <a:srgbClr val="000000"/>
                </a:solidFill>
              </a:rPr>
              <a:t>case class</a:t>
            </a:r>
            <a:r>
              <a:rPr lang="es">
                <a:solidFill>
                  <a:srgbClr val="000000"/>
                </a:solidFill>
              </a:rPr>
              <a:t> se define de esta forma: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FF"/>
                </a:solidFill>
              </a:rPr>
              <a:t>case </a:t>
            </a:r>
            <a:r>
              <a:rPr lang="es">
                <a:solidFill>
                  <a:srgbClr val="000000"/>
                </a:solidFill>
              </a:rPr>
              <a:t>class Persona(nombre: String, edad: Int)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Los parámetros son vals. Scala crea los métodos hashCode, equals, copy y toString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Se crea automáticamente un companion object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Para instanciar: val p = Persona(“abc”,20)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Detrás del escenario, Scala ejecuta: Persona.apply(“abc”,20), en donde apply es un método del companion object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Decimos que el companion es una factoría de objetos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Las case clases se usan a menudo en reconocimiento de patrones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Estas clases pesan más y no pueden ser ancestros de otra case class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Ejecutar una aplicación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s">
                <a:solidFill>
                  <a:srgbClr val="000000"/>
                </a:solidFill>
              </a:rPr>
              <a:t>Desde sbt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8571"/>
              <a:buFont typeface="Arial"/>
            </a:pPr>
            <a:r>
              <a:rPr lang="es">
                <a:solidFill>
                  <a:srgbClr val="000000"/>
                </a:solidFill>
              </a:rPr>
              <a:t>sbt run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Desde el activator de LIghtbend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activator run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Desde el intérprete de Scala: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C:\Users\usuario\git\ftts_14_11_2016\apoyo\apoyo0004&gt;scala -cp target\scala-2.12\classes Principal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Testing I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el mundo del desarrollo es Scala se piensa que es esencial crear baterías de pruebas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Bien a medida que el software se escribe, bien empleando las técnicas de </a:t>
            </a:r>
            <a:r>
              <a:rPr lang="es" u="sng">
                <a:solidFill>
                  <a:schemeClr val="hlink"/>
                </a:solidFill>
                <a:hlinkClick r:id="rId3"/>
              </a:rPr>
              <a:t>TDD</a:t>
            </a:r>
            <a:r>
              <a:rPr lang="es">
                <a:solidFill>
                  <a:srgbClr val="000000"/>
                </a:solidFill>
              </a:rPr>
              <a:t> y/o </a:t>
            </a:r>
            <a:r>
              <a:rPr lang="es" u="sng">
                <a:solidFill>
                  <a:schemeClr val="hlink"/>
                </a:solidFill>
                <a:hlinkClick r:id="rId4"/>
              </a:rPr>
              <a:t>BDD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Existen muchas herramientas con esta orientación capaces de interactuar con Scala: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489EBD"/>
                </a:solidFill>
                <a:highlight>
                  <a:srgbClr val="FFFFFF"/>
                </a:highlight>
                <a:hlinkClick r:id="rId5"/>
              </a:rPr>
              <a:t>ScalaTest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6"/>
              </a:rPr>
              <a:t>Specs2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7"/>
              </a:rPr>
              <a:t>ScalaCheck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8"/>
              </a:rPr>
              <a:t>JUnit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9"/>
              </a:rPr>
              <a:t>TestNG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Mocking frameworks: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10"/>
              </a:rPr>
              <a:t>Mockito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11"/>
              </a:rPr>
              <a:t>ScalaMock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Usaremos </a:t>
            </a:r>
            <a:r>
              <a:rPr lang="es">
                <a:solidFill>
                  <a:srgbClr val="137895"/>
                </a:solidFill>
                <a:highlight>
                  <a:srgbClr val="FFFFFF"/>
                </a:highlight>
                <a:hlinkClick r:id="rId12"/>
              </a:rPr>
              <a:t>ScalaTest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Ver en el repo </a:t>
            </a:r>
            <a:r>
              <a:rPr lang="es">
                <a:solidFill>
                  <a:srgbClr val="0000FF"/>
                </a:solidFill>
              </a:rPr>
              <a:t>apoyo/apoyo0005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Testing II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código de los tests es legible y mantenible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Las descripciones de los actores y sus comportamientos están integrados en el test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Los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Matchers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nos proporcionan mensajes de error claros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Scalatest se integra bien con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ScalaCheck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y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Mockito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Testing III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Algunos ejemplos del uso de matchers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Verdana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 shouldEqual expected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emptyCollection shouldBe 'empty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emptyCollection should be('empty)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collection should not be 'empty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collection should have size 20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collection should contain(value)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boolean shouldBe true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an[IllegalArgumentException] should be thrownBy expr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Testing IV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Algunos ejemplos del uso aserciones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Verdana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assert(value === expected)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assert(emptyCollection.empty)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assert(collection.empty === false)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assert(collection.size === 20)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assert(collection.contains(2) === true)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intercept[IndexOutOfBoundsException] {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collection.foo(badArgument)</a:t>
            </a:r>
            <a:b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 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fue creado por </a:t>
            </a:r>
            <a:r>
              <a:rPr lang="es" u="sng">
                <a:solidFill>
                  <a:schemeClr val="hlink"/>
                </a:solidFill>
                <a:hlinkClick r:id="rId3"/>
              </a:rPr>
              <a:t>Martin Odersky</a:t>
            </a:r>
            <a:r>
              <a:rPr lang="es">
                <a:solidFill>
                  <a:srgbClr val="000000"/>
                </a:solidFill>
              </a:rPr>
              <a:t> y colaboradores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chemeClr val="dk1"/>
                </a:solidFill>
              </a:rPr>
              <a:t>En 2001 se toma la decisión de crear un Java mejor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2003 aparece la primera versión (experimental) de Scala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2005 ve la luz Scala 2.0, escrito en Scala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2011 se libera Scala 2.9 y se funda la compañía </a:t>
            </a:r>
            <a:r>
              <a:rPr lang="es" u="sng">
                <a:solidFill>
                  <a:schemeClr val="hlink"/>
                </a:solidFill>
                <a:hlinkClick r:id="rId4"/>
              </a:rPr>
              <a:t>Lighbend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2016 usamos Scala 2.12.0 (recién liberada: 3-11 aprox.)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853"/>
            <a:ext cx="9143998" cy="283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 y Programación funcional: Jerarquía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400">
                <a:solidFill>
                  <a:srgbClr val="1C3B48"/>
                </a:solidFill>
                <a:highlight>
                  <a:srgbClr val="FFFFFF"/>
                </a:highlight>
              </a:rPr>
              <a:t>Ver en el repo </a:t>
            </a:r>
            <a:r>
              <a:rPr lang="es" sz="1400">
                <a:solidFill>
                  <a:srgbClr val="0000FF"/>
                </a:solidFill>
                <a:highlight>
                  <a:srgbClr val="FFFFFF"/>
                </a:highlight>
              </a:rPr>
              <a:t>apoyo\apoyo0006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Colecciones: Instanciación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7777"/>
              <a:buFont typeface="Verdana"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Cada clase de tipo colección tiene un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companion object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Esto permite declaraciones como: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Set(1,2,3) en lugar de new Set(1,2,3)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Las colecciones tienen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type parameters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por ejemplo: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Map[A,B]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compilador intentará inferir los tipos, pero pueden indicarse: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Set[Int](1,2,3)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Las colecciones tienen algunos métodos típicos (ver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apoyo\apoyo0006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Colecciones: Mutables e inmutables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25000"/>
              <a:buFont typeface="Arial"/>
              <a:buNone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Las colecciones de Scala se organizan de la siguiente manera:</a:t>
            </a:r>
          </a:p>
          <a:p>
            <a:pPr indent="-342900" lvl="0" marL="838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00000"/>
              <a:buFont typeface="Wingdings"/>
              <a:buChar char="§"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Paquete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scala.collection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la base común</a:t>
            </a:r>
          </a:p>
          <a:p>
            <a:pPr indent="-342900" lvl="0" marL="838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00000"/>
              <a:buFont typeface="Wingdings"/>
              <a:buChar char="§"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Paquete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 scala.collection.immutable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</a:t>
            </a:r>
          </a:p>
          <a:p>
            <a:pPr indent="-342900" lvl="0" marL="838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00000"/>
              <a:buFont typeface="Wingdings"/>
              <a:buChar char="§"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Paquete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scala.collection.mutable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25000"/>
              <a:buFont typeface="Arial"/>
              <a:buNone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usa por defecto las colecciones inmutables</a:t>
            </a:r>
          </a:p>
          <a:p>
            <a:pPr indent="-342900" lvl="0" marL="838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00000"/>
              <a:buFont typeface="Wingdings"/>
              <a:buChar char="§"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Ver los alias empleados en </a:t>
            </a:r>
            <a:r>
              <a:rPr i="1"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Predef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 </a:t>
            </a:r>
          </a:p>
          <a:p>
            <a:pPr indent="-342900" lvl="0" marL="838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  <a:buSzPct val="100000"/>
              <a:buFont typeface="Wingdings"/>
              <a:buChar char="§"/>
            </a:pP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Seq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se basa en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scala.collection.Seq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para permitirnos manejar los arrays eficientemente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Colecciones: Inmutables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colección inmutable no se puede modificar en el estilo de Java (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in place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Cada vez que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modificamos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una colección inmutable obtenemoms una nueva instancia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dice que sus colecciones inmutables son persistentes (comparten estructura) siempre que sea posible: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val a = List(1,2,3)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val b = a.tail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“a” apunta al comienzo de la lista, y “b” al segundo elemento. No se crea una nueva instancia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 la hora de emplear colecciones es esencial conocer sus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niveles de eficiencia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en según qué operaciones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funcional (fp) I: Premisa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Premisa: construímos programas empleando exclusivamente funciones puras, esto es, carentes de efectos colaterales (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side effects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Algunos ejemplos de efectos colaterales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Modificar una estructura de datos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in place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Modificar un atributo en un objeto (los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setters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de Java) o una variable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Lanzar una excepción o detener un programa con un error sin tratar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Leer o escribir en cualquier tipo de dispositivo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fp define cómo creamos programas, no lo que estos pueden hacer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Es posible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escribir programas en un estilo funcional puro (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Haskell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no llega tan lejos (¡tiene variables!) pero integra la OO con la fp perfectamente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funcional (fp) II: Funciones puras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función pura, en Scala A =&gt; B, representa una computación que asocia un valor a de tipo A a exactamente un valor b de tipo B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De tal modo que b se determina exclusivamente en </a:t>
            </a:r>
            <a:r>
              <a:rPr lang="es" u="sng">
                <a:solidFill>
                  <a:srgbClr val="1C3B48"/>
                </a:solidFill>
                <a:highlight>
                  <a:srgbClr val="FFFFFF"/>
                </a:highlight>
              </a:rPr>
              <a:t>función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de a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Así que dado el mismo valor de a, se obtiene el mismo valor de b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En Scala, por ejemplo: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val funcionPura: Int =&gt; String = _.toString</a:t>
            </a:r>
          </a:p>
          <a:p>
            <a:pPr indent="-228600" lvl="1" marL="9144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llamada a funcionPura(8) siempre devuelve “8” y, además, realiza una computación sin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side effects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función pura no tiene efectos </a:t>
            </a:r>
            <a:r>
              <a:rPr lang="es" u="sng">
                <a:solidFill>
                  <a:srgbClr val="1C3B48"/>
                </a:solidFill>
                <a:highlight>
                  <a:srgbClr val="FFFFFF"/>
                </a:highlight>
              </a:rPr>
              <a:t>observables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en la ejecución de un programa más que computar un resultado dados sus inputs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funcional (fp) III: </a:t>
            </a:r>
            <a:r>
              <a:rPr lang="es" sz="1800"/>
              <a:t>Transparencia referencial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Podemos formalizar lo antedicho recurriendo a la noción de </a:t>
            </a:r>
            <a:r>
              <a:rPr lang="es" u="sng">
                <a:solidFill>
                  <a:srgbClr val="1C3B48"/>
                </a:solidFill>
                <a:highlight>
                  <a:srgbClr val="FFFFFF"/>
                </a:highlight>
              </a:rPr>
              <a:t>Transparencia referencial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Aunque esta propiedad es, en rigor, característica de las expresiones, puede aplicarse a las funciones puras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Por ejemplo: 5 + 6 es una expresión cuyo resultado proviene de aplicar la función pura “+”</a:t>
            </a:r>
          </a:p>
          <a:p>
            <a:pPr indent="-228600" lvl="0" marL="457200" rtl="0"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De hecho, podemos sustituir en todo el programa la expresión por su resultado, con la absoluta certeza de que son completamente equivalentes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funcional (fp) IV: </a:t>
            </a:r>
            <a:r>
              <a:rPr lang="es" sz="1800"/>
              <a:t>Funciones de alto nivel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Transparencia referencial y pureza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expresión e es referencialmente transparente si para todos los programas p todas las ocurrencias de e en p pueden ser reemplazadas por el resultado de evaluar e, sin afectar el comportamiento observable de 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función f es pura si la la expresión f (x) es referencialmente transparente para todo x, siendo x referencialmente transparente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permite usar funciones puras y funciones de alto nivel (funciones que retornan funciones y admiten como parámetros a otras funciones)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Bucles for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 bucle for en Scala es una sentencia, no una expresión, así que su cuerpo devuelve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Unit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(similar al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void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de Java). 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apoyo\apoyo0007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</a:rPr>
              <a:t>Está pensado para ejecutar efectos colaterales (imprimir en consola, cosas así)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sintaxis es </a:t>
            </a:r>
            <a:r>
              <a:rPr lang="es">
                <a:solidFill>
                  <a:srgbClr val="0000FF"/>
                </a:solidFill>
              </a:rPr>
              <a:t>for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 (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secuencia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)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bloque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for (n &lt;- 1 to 5) println(n)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secuencia puede contener generadores (generators), filtros (filters) y definiciones (definitions)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 for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transforma un bloque for en una expresión for mediante un mínimo cambio de sintaxis: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0000FF"/>
                </a:solidFill>
              </a:rPr>
              <a:t>for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 (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secuencia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) </a:t>
            </a:r>
            <a:r>
              <a:rPr lang="es">
                <a:solidFill>
                  <a:srgbClr val="0000FF"/>
                </a:solidFill>
              </a:rPr>
              <a:t>yield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expresión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for (n &lt;- 1 to 5) yield 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secuencia puede contener generadores (generators), filtros (filters) y definiciones (definitions)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expresión crea un elemento del resultado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II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es un lenguaje cuyos programas se ejecutan en la JVM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Tiene un compilador (scalac)  y un intérprete (scala)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chemeClr val="dk1"/>
                </a:solidFill>
              </a:rPr>
              <a:t>Ver en el repo el ejemplo </a:t>
            </a:r>
            <a:r>
              <a:rPr lang="es">
                <a:solidFill>
                  <a:srgbClr val="0000FF"/>
                </a:solidFill>
              </a:rPr>
              <a:t>apoyo/apoyo0002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Sistema de tipos fuerte, como Java, pero con inferencia automática de tipos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Scala todo es un objeto ( 3 + 2 equivale a 3.+(2) 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Está totalmente integrado con Java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Es conciso, orientado a objetos y funcional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Ver en el repo el ejemplo </a:t>
            </a:r>
            <a:r>
              <a:rPr lang="es">
                <a:solidFill>
                  <a:srgbClr val="0000FF"/>
                </a:solidFill>
              </a:rPr>
              <a:t>apoyo/apoyo0001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 for: generators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expresión generadora tiene la forma: elemento &lt;- colección y dirige la iteración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colección representa la estructura sobre la que vamos a iterar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elemento representa una variable local ligado al elemento actual de la iteración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primer generador define el tipo del resultado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Puede haber múltiples generadores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 for: filters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 filtro decide qué elementos proporcionados por una iteración van a tratarse: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if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expresión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expresión debe ser booleana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Sintácticamente, un filtro puede acompañar a un generador en la misma línea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for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(secuencia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if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expresion)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yield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resultado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 for: definitions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Las definiciones son simplemente variables locales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Pueden ir acompañadas de un filtro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Sintácticamente, por ejemplo: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0000FF"/>
                </a:solidFill>
              </a:rPr>
              <a:t>for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 elem &lt;- colección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 definicion = expresión </a:t>
            </a:r>
            <a:r>
              <a:rPr lang="es">
                <a:solidFill>
                  <a:srgbClr val="0000FF"/>
                </a:solidFill>
              </a:rPr>
              <a:t>if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expresión cumple condición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r>
              <a:rPr lang="es">
                <a:solidFill>
                  <a:srgbClr val="0000FF"/>
                </a:solidFill>
              </a:rPr>
              <a:t>yield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resultado involucrando la definición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Los bucles y expresiones for son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transformados automáticamente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por el compilador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Herencia y características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apoyo\apoyo0008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soporta herencia simple: un único ancestro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clase raíz de las que todas descienden automáticamente se llama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Any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 descendiente hereda todos los miembros que no sean privados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lenguaje ofrece también polimorfismo de la forma habitual: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Los miembros que no sean finales se pueden sobreescribir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principio de sustitución de Liskov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se mantiene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También tenemos el equivalente de los genéricos de Java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Herencia y características: Jerarquía de tipos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853"/>
            <a:ext cx="9143998" cy="283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Herencia y características: </a:t>
            </a:r>
            <a:r>
              <a:rPr lang="es" u="sng">
                <a:solidFill>
                  <a:schemeClr val="hlink"/>
                </a:solidFill>
                <a:hlinkClick r:id="rId3"/>
              </a:rPr>
              <a:t>traits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idea de un trait (característica) es la misma que la de una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interface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Java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Simular la herencia múltiple sin caer en sus inconvenientes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En Scala, un trait puede tener sólo un ancestro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En un trait se puede definir métodos con código, además de otros artefactos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Una clase puede definirse en términos de múltiples traits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Un trait tiene como ancestro a la clase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AnyRef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Ejecutar el archivo mixin.scala desde dentro del intérprete (comando :load) y observar los resultados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1C3B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Reconocimiento de patrones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El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pattern matching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es una de las características más potentes en Scala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Sintaxis mínima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expresión </a:t>
            </a:r>
            <a:r>
              <a:rPr lang="es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match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patrón1 =&gt; resultado1  //Match pattern 1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patrón2 =&gt; resultado2 //Match pattern 2</a:t>
            </a:r>
            <a:b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Los diferentes casos (normalmente) retornan un valor. Son expresiones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 todos los casos posibles no están previstos, se produce un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MatchError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apoyo\apoyo0009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Valores opcionales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Se trata de evitar los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null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y las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NPE 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de Java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Cosas como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mapa.get(clave); if(clave == null)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...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Scala ofrece una solución funcional, la Clase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Option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 (un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ADT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Option tiene dos posibles valores: Some (una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case class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 y None (un </a:t>
            </a:r>
            <a:r>
              <a:rPr i="1" lang="es">
                <a:solidFill>
                  <a:srgbClr val="1C3B48"/>
                </a:solidFill>
                <a:highlight>
                  <a:srgbClr val="FFFFFF"/>
                </a:highlight>
              </a:rPr>
              <a:t>singleton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apoyo\apoyo0010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Gestión de errores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forma de capturar excepciones en Java es mediante bloques try-catch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En Scala, también podemos hacer lo mismo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Sin embargo, hay una manera de gestionar errores más “funcional”, empleando la clase </a:t>
            </a:r>
            <a:r>
              <a:rPr i="1"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Try</a:t>
            </a: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, preferiblemente, o la clase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Either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La clase Try no captura todas las excepciones. Solo las </a:t>
            </a: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no fatales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1C3B48"/>
              </a:buClr>
            </a:pPr>
            <a:r>
              <a:rPr lang="es">
                <a:solidFill>
                  <a:srgbClr val="1C3B48"/>
                </a:solidFill>
                <a:highlight>
                  <a:srgbClr val="FFFFFF"/>
                </a:highlight>
              </a:rPr>
              <a:t>Ver en el repo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apoyo\apoyo0011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El intérprete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También llamado REPL (</a:t>
            </a:r>
            <a:r>
              <a:rPr b="1" lang="es">
                <a:solidFill>
                  <a:srgbClr val="000000"/>
                </a:solidFill>
              </a:rPr>
              <a:t>R</a:t>
            </a:r>
            <a:r>
              <a:rPr lang="es">
                <a:solidFill>
                  <a:srgbClr val="000000"/>
                </a:solidFill>
              </a:rPr>
              <a:t>ead </a:t>
            </a:r>
            <a:r>
              <a:rPr b="1" lang="es">
                <a:solidFill>
                  <a:srgbClr val="000000"/>
                </a:solidFill>
              </a:rPr>
              <a:t>E</a:t>
            </a:r>
            <a:r>
              <a:rPr lang="es">
                <a:solidFill>
                  <a:srgbClr val="000000"/>
                </a:solidFill>
              </a:rPr>
              <a:t>val </a:t>
            </a:r>
            <a:r>
              <a:rPr b="1" lang="es">
                <a:solidFill>
                  <a:srgbClr val="000000"/>
                </a:solidFill>
              </a:rPr>
              <a:t>P</a:t>
            </a:r>
            <a:r>
              <a:rPr lang="es">
                <a:solidFill>
                  <a:srgbClr val="000000"/>
                </a:solidFill>
              </a:rPr>
              <a:t>rint </a:t>
            </a:r>
            <a:r>
              <a:rPr b="1" lang="es">
                <a:solidFill>
                  <a:srgbClr val="000000"/>
                </a:solidFill>
              </a:rPr>
              <a:t>L</a:t>
            </a:r>
            <a:r>
              <a:rPr lang="es">
                <a:solidFill>
                  <a:srgbClr val="000000"/>
                </a:solidFill>
              </a:rPr>
              <a:t>oop)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Se le invoca desde la línea de comandos tecleando </a:t>
            </a:r>
            <a:r>
              <a:rPr lang="es">
                <a:solidFill>
                  <a:srgbClr val="0000FF"/>
                </a:solidFill>
              </a:rPr>
              <a:t>scala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chemeClr val="dk1"/>
                </a:solidFill>
              </a:rPr>
              <a:t>También desde tecleando </a:t>
            </a:r>
            <a:r>
              <a:rPr lang="es">
                <a:solidFill>
                  <a:srgbClr val="0000FF"/>
                </a:solidFill>
              </a:rPr>
              <a:t>sbt console</a:t>
            </a:r>
            <a:r>
              <a:rPr lang="es">
                <a:solidFill>
                  <a:srgbClr val="000000"/>
                </a:solidFill>
              </a:rPr>
              <a:t>, o </a:t>
            </a:r>
            <a:r>
              <a:rPr lang="es">
                <a:solidFill>
                  <a:srgbClr val="0000FF"/>
                </a:solidFill>
              </a:rPr>
              <a:t>activator console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Compila y evalúa código Scala inmediatamente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Útil para experimentar y probar rápidamente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Ver en el repo el ejemplo </a:t>
            </a:r>
            <a:r>
              <a:rPr lang="es">
                <a:solidFill>
                  <a:srgbClr val="0000FF"/>
                </a:solidFill>
              </a:rPr>
              <a:t>apoyo/apoyo0003/repl.txt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lang="es">
                <a:solidFill>
                  <a:srgbClr val="0000FF"/>
                </a:solidFill>
              </a:rPr>
              <a:t>comandos.txt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Valores inmutables y mutables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valor inmutable se define mediante la palabra clave </a:t>
            </a:r>
            <a:r>
              <a:rPr lang="es">
                <a:solidFill>
                  <a:srgbClr val="0000FF"/>
                </a:solidFill>
              </a:rPr>
              <a:t>val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val </a:t>
            </a:r>
            <a:r>
              <a:rPr lang="es" sz="1800">
                <a:solidFill>
                  <a:srgbClr val="000000"/>
                </a:solidFill>
              </a:rPr>
              <a:t>texto = “uno”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rgbClr val="000000"/>
                </a:solidFill>
              </a:rPr>
              <a:t>texto = “dos”</a:t>
            </a:r>
            <a:r>
              <a:rPr lang="es" sz="1800">
                <a:solidFill>
                  <a:schemeClr val="dk1"/>
                </a:solidFill>
              </a:rPr>
              <a:t> → provoca un error de compilación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programa Scala intentará usar vals siempre que sea posible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valor mutable</a:t>
            </a:r>
            <a:r>
              <a:rPr lang="es">
                <a:solidFill>
                  <a:schemeClr val="dk1"/>
                </a:solidFill>
              </a:rPr>
              <a:t> se define mediante la palabra clave </a:t>
            </a:r>
            <a:r>
              <a:rPr lang="es">
                <a:solidFill>
                  <a:srgbClr val="0000FF"/>
                </a:solidFill>
              </a:rPr>
              <a:t>var</a:t>
            </a:r>
            <a:r>
              <a:rPr lang="es">
                <a:solidFill>
                  <a:srgbClr val="000000"/>
                </a:solidFill>
              </a:rPr>
              <a:t>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var </a:t>
            </a:r>
            <a:r>
              <a:rPr lang="es" sz="1800">
                <a:solidFill>
                  <a:srgbClr val="000000"/>
                </a:solidFill>
              </a:rPr>
              <a:t>texto = “uno”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800">
                <a:solidFill>
                  <a:schemeClr val="dk1"/>
                </a:solidFill>
              </a:rPr>
              <a:t>texto = “dos” → legal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Inferencia de tipos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Scala es capaz de detectar (no siempre) los tipos de los objetos que manejamos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val texto = “uno” → el intérprete responde con texto: String = uno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chemeClr val="dk1"/>
                </a:solidFill>
              </a:rPr>
              <a:t>val texto:String = “uno” → la misma respuesta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val texto:String = 7 → provoca un error de compilación. Un Int no es una String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Hay que guardar un equilibrio entre aprovechar la inferencia de tipos y la claridad y mantenibilidad del código que escribimos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Expresiones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 Scala, la mayoría de sus constructos son expresiones y no sentencias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if-else en Java, por ejemplo, evalúa su cuerpo pero no devuelve nada como tal. Es una sentencia: </a:t>
            </a:r>
            <a:r>
              <a:rPr lang="es">
                <a:solidFill>
                  <a:srgbClr val="0000FF"/>
                </a:solidFill>
              </a:rPr>
              <a:t>String x; if(a==b){ x = “uno” } else { x = “dos” }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if-else en Scala sí. Es una expresión: </a:t>
            </a:r>
            <a:r>
              <a:rPr lang="es">
                <a:solidFill>
                  <a:srgbClr val="0000FF"/>
                </a:solidFill>
              </a:rPr>
              <a:t>if(a==b){ “uno” } else { “dos” }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El valor del if-else sería “uno” ó “dos”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Lo mismo pasaría con un bloque de código o un try-catch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Bloques de código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Los bloques son expresiones, devuelven un resultado: la última línea del bloque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scala&gt; val test = {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     | val uno = 1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     | val dos = 2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     | uno + dos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     | }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rgbClr val="000000"/>
                </a:solidFill>
              </a:rPr>
              <a:t>test: Int = 3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Primeros pasos: Concisión 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 sz="1400">
                <a:solidFill>
                  <a:srgbClr val="000000"/>
                </a:solidFill>
              </a:rPr>
              <a:t>val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test  =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b="1" lang="es" sz="1400">
                <a:solidFill>
                  <a:srgbClr val="000000"/>
                </a:solidFill>
              </a:rPr>
              <a:t>if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b="1" lang="es" sz="1400">
                <a:solidFill>
                  <a:srgbClr val="000000"/>
                </a:solidFill>
              </a:rPr>
              <a:t>"Scala"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startsWith </a:t>
            </a:r>
            <a:r>
              <a:rPr b="1" lang="es" sz="1400">
                <a:solidFill>
                  <a:srgbClr val="000000"/>
                </a:solidFill>
              </a:rPr>
              <a:t>"S"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s" sz="1400">
                <a:solidFill>
                  <a:srgbClr val="000000"/>
                </a:solidFill>
              </a:rPr>
              <a:t>val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scala = </a:t>
            </a:r>
            <a:r>
              <a:rPr b="1" lang="es" sz="1400">
                <a:solidFill>
                  <a:srgbClr val="000000"/>
                </a:solidFill>
              </a:rPr>
              <a:t>"Scala"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s" sz="1400">
                <a:solidFill>
                  <a:srgbClr val="000000"/>
                </a:solidFill>
              </a:rPr>
              <a:t>val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es = </a:t>
            </a:r>
            <a:r>
              <a:rPr b="1" lang="es" sz="1400">
                <a:solidFill>
                  <a:srgbClr val="000000"/>
                </a:solidFill>
              </a:rPr>
              <a:t>"es"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s" sz="1400">
                <a:solidFill>
                  <a:srgbClr val="000000"/>
                </a:solidFill>
              </a:rPr>
              <a:t>val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conciso = </a:t>
            </a:r>
            <a:r>
              <a:rPr b="1" lang="es" sz="1400">
                <a:solidFill>
                  <a:srgbClr val="000000"/>
                </a:solidFill>
              </a:rPr>
              <a:t>"conciso"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  scala + </a:t>
            </a:r>
            <a:r>
              <a:rPr b="1" lang="es" sz="1400">
                <a:solidFill>
                  <a:srgbClr val="000000"/>
                </a:solidFill>
              </a:rPr>
              <a:t>" "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+ es + </a:t>
            </a:r>
            <a:r>
              <a:rPr b="1" lang="es" sz="1400">
                <a:solidFill>
                  <a:srgbClr val="000000"/>
                </a:solidFill>
              </a:rPr>
              <a:t>" "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+ conciso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} </a:t>
            </a:r>
            <a:r>
              <a:rPr b="1" lang="es" sz="1400">
                <a:solidFill>
                  <a:srgbClr val="000000"/>
                </a:solidFill>
              </a:rPr>
              <a:t>else</a:t>
            </a:r>
            <a:b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s" sz="1400">
                <a:solidFill>
                  <a:srgbClr val="000000"/>
                </a:solidFill>
              </a:rPr>
              <a:t>"Algo raro ha sucedido"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