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66" r:id="rId3"/>
    <p:sldId id="264" r:id="rId4"/>
    <p:sldId id="267" r:id="rId5"/>
    <p:sldId id="270" r:id="rId6"/>
    <p:sldId id="265" r:id="rId7"/>
    <p:sldId id="268" r:id="rId8"/>
    <p:sldId id="271" r:id="rId9"/>
    <p:sldId id="272" r:id="rId10"/>
    <p:sldId id="273" r:id="rId11"/>
    <p:sldId id="284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8"/>
    <p:restoredTop sz="95952"/>
  </p:normalViewPr>
  <p:slideViewPr>
    <p:cSldViewPr snapToGrid="0" snapToObjects="1">
      <p:cViewPr varScale="1">
        <p:scale>
          <a:sx n="172" d="100"/>
          <a:sy n="172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7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7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5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6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0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4" r:id="rId10"/>
    <p:sldLayoutId id="21474838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tephanraaijmakers/ba-dl4nlp/blob/master/data/bbc/bbc-all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tephanraaijmakers/ba-dl4nlp/blob/master/data/bbc/bbc-all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06CC0-009B-4E13-8ECF-A9F134F13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0" r="2122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E53E6-0988-264E-8303-ADB63D9A4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NL" sz="5000" dirty="0">
                <a:solidFill>
                  <a:srgbClr val="FFFFFF"/>
                </a:solidFill>
              </a:rPr>
              <a:t>BA Deep learning for NLP</a:t>
            </a:r>
            <a:br>
              <a:rPr lang="en-NL" sz="5000" dirty="0">
                <a:solidFill>
                  <a:srgbClr val="FFFFFF"/>
                </a:solidFill>
              </a:rPr>
            </a:br>
            <a:endParaRPr lang="en-NL" sz="5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E0035-F4E2-1E4B-990D-158E1EA03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NL" sz="1500" dirty="0">
                <a:solidFill>
                  <a:srgbClr val="FFFFFF"/>
                </a:solidFill>
              </a:rPr>
              <a:t>Exercise Week 1 – February 5, 2021</a:t>
            </a:r>
          </a:p>
          <a:p>
            <a:pPr>
              <a:lnSpc>
                <a:spcPct val="110000"/>
              </a:lnSpc>
            </a:pPr>
            <a:endParaRPr lang="en-NL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</a:t>
            </a:r>
            <a:r>
              <a:rPr lang="en-NL" sz="1500" dirty="0">
                <a:solidFill>
                  <a:srgbClr val="FFFFFF"/>
                </a:solidFill>
              </a:rPr>
              <a:t>rof. dr. Stephan Raaijmakers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05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3DD4-653E-C443-87F5-EBD74C58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2431"/>
            <a:ext cx="10058400" cy="1450757"/>
          </a:xfrm>
        </p:spPr>
        <p:txBody>
          <a:bodyPr/>
          <a:lstStyle/>
          <a:p>
            <a:r>
              <a:rPr lang="en-NL" dirty="0"/>
              <a:t>Let’s train a classifier: a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3512-9B13-064A-B642-D88A715E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().fit(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X_train_tfidf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count_vect.transform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(["The game ended in a high score for the Lions"])))</a:t>
            </a:r>
          </a:p>
          <a:p>
            <a:r>
              <a:rPr lang="en-US" dirty="0"/>
              <a:t>=&gt; [</a:t>
            </a:r>
            <a:r>
              <a:rPr lang="en-US" dirty="0" err="1"/>
              <a:t>u'sport</a:t>
            </a:r>
            <a:r>
              <a:rPr lang="en-US" dirty="0"/>
              <a:t>']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0145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F4E4-1FD9-DD4F-8D72-95348126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E023-6C3D-2447-BB35-9D12692C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7698762" cy="4179312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Finish exercise.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Come up with 50 text examples (in the 5 categories, so 10 each), and measure the error of the classifier, per class label. Get these examples from any English newspaper site. Select snippets comparable in size to the original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Document your results: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example, true class (</a:t>
            </a:r>
            <a:r>
              <a:rPr lang="en-NL" u="sng" dirty="0">
                <a:latin typeface="Courier New" panose="02070309020205020404" pitchFamily="49" charset="0"/>
                <a:cs typeface="Courier New" panose="02070309020205020404" pitchFamily="49" charset="0"/>
              </a:rPr>
              <a:t>you decide</a:t>
            </a:r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), predicted class</a:t>
            </a:r>
            <a:r>
              <a:rPr lang="en-NL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Document number of errors per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Finish the Week 1 Quiz at @@@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R</a:t>
            </a:r>
            <a:r>
              <a:rPr lang="en-US" dirty="0"/>
              <a:t>e</a:t>
            </a:r>
            <a:r>
              <a:rPr lang="en-NL" dirty="0"/>
              <a:t>ad Chapter 1 of DL4NLP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Next week: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Classifier evaluation.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Machine learning ‘hygiene’.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Vectorization (turning text into vectors).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NL" dirty="0"/>
          </a:p>
          <a:p>
            <a:pPr lvl="2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2050" name="Picture 2" descr="Manning | Deep Learning for Natural Language Processing">
            <a:extLst>
              <a:ext uri="{FF2B5EF4-FFF2-40B4-BE49-F238E27FC236}">
                <a16:creationId xmlns:a16="http://schemas.microsoft.com/office/drawing/2014/main" id="{864D1EB3-DCFB-9147-A401-EBB733B6F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611" y="2451325"/>
            <a:ext cx="1399436" cy="175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1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7E55-3ABA-4540-AB54-3302E684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Hour 1: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6DC0-A6E7-1D40-B121-4EAC18C7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67793" cy="3904181"/>
          </a:xfrm>
        </p:spPr>
        <p:txBody>
          <a:bodyPr>
            <a:normAutofit fontScale="77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Team up with a partner student.  </a:t>
            </a:r>
            <a:r>
              <a:rPr lang="en-NL" b="1" dirty="0"/>
              <a:t>See table on Brightspace. </a:t>
            </a:r>
            <a:r>
              <a:rPr lang="en-NL" dirty="0"/>
              <a:t>Use Zoom break-out-room. Rejoin to plenary session after one hour (includes a 15 minutes break).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Create a Google account (both).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Create a Google Colab account with your Google account (both).</a:t>
            </a:r>
          </a:p>
          <a:p>
            <a:pPr marL="201168" lvl="1" indent="0">
              <a:buNone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Create a notebook for yourself.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Share the notebook with your partner (so you can look into each other’s work)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Upload data to your notebook and start working on the exercise.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Questions (state your name, teacher connects to break-out room):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22530" name="Picture 2" descr="Rocket Ship. Illustration of a rocket ship space vehicle blasting off into  the s , #spon, #Illustration, #rocket, #Rocket, #S… | Rocket ship, Planet  drawing, Rocket">
            <a:extLst>
              <a:ext uri="{FF2B5EF4-FFF2-40B4-BE49-F238E27FC236}">
                <a16:creationId xmlns:a16="http://schemas.microsoft.com/office/drawing/2014/main" id="{BDDA818D-E315-6D4E-A635-19F4FAC6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436" y="3040566"/>
            <a:ext cx="3280284" cy="241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B82A8A-4CA4-9443-A844-86F4C459B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18" t="-1540" r="19115" b="-3316"/>
          <a:stretch/>
        </p:blipFill>
        <p:spPr>
          <a:xfrm>
            <a:off x="1469471" y="5922016"/>
            <a:ext cx="3542341" cy="2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8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5797-B76F-6E47-8F2D-A776EF84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7E48-B758-8C45-9478-506AEAB86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36255" cy="411384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You will learn to build a text classifier for news data: a system that automatically assigns documents to classes (labels, topics).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marL="201168" lvl="1" indent="0">
              <a:buNone/>
            </a:pPr>
            <a:r>
              <a:rPr lang="en-NL" dirty="0"/>
              <a:t>BBC data: </a:t>
            </a:r>
            <a:r>
              <a:rPr lang="en-US" dirty="0">
                <a:hlinkClick r:id="rId2"/>
              </a:rPr>
              <a:t>https://github.com/stephanraaijmakers/ba-dl4nlp/blob/master/data/bbc/bbc-all.csv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classes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2,225 documents (short)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Task: build a 5-class classifier and measure its performance on some test cases.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CC78B-3022-9543-B8EE-2B62B1B1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578" y="2108201"/>
            <a:ext cx="6096001" cy="31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2180-5BA7-E94C-9A9B-0D0192F9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Upload data to your Colab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0046-E97D-A043-BCD8-B7A3D308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292016" cy="376089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Download to your computer/tablet:</a:t>
            </a:r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https://github.com/stephanraaijmakers/ba-dl4nlp/blob/master/data/bbc/bbc-all.csv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Upload this file (see right)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Load this file into a so-called Pandas frame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A data structure that stores the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See next slide.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EB85F-6F0A-4D4F-BF16-5A985864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942" y="2108201"/>
            <a:ext cx="5149738" cy="11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1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2D98-D648-D048-8CD0-CBEDCEAE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D0EE7-5EFF-F443-B3A0-0292CFD4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877" y="2235523"/>
            <a:ext cx="4365971" cy="37608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bbc-all.csv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E73101-1973-A948-B1CD-DF6583CF0AC4}"/>
              </a:ext>
            </a:extLst>
          </p:cNvPr>
          <p:cNvSpPr txBox="1">
            <a:spLocks/>
          </p:cNvSpPr>
          <p:nvPr/>
        </p:nvSpPr>
        <p:spPr>
          <a:xfrm>
            <a:off x="6096000" y="2086982"/>
            <a:ext cx="546735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81AFC-55CB-254E-AA96-C2856B9346E4}"/>
              </a:ext>
            </a:extLst>
          </p:cNvPr>
          <p:cNvSpPr txBox="1"/>
          <p:nvPr/>
        </p:nvSpPr>
        <p:spPr>
          <a:xfrm>
            <a:off x="6493398" y="2407535"/>
            <a:ext cx="4508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label,news_item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tech,"Intel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unveils laser breakthrough Intel has said it has found a way to put a silicon-based laser on a chip, raising hopes…”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sport,"Ronaldo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considering new contract Manchester United winger Cristiano Ronaldo said he is close to agreeing…”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9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1B45-520E-7B47-B710-41A877F8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From text to input data: vector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FB67-DB75-0F47-899D-DC8512CB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NL" dirty="0"/>
              <a:t>We can’t just input text to machine learning algorithms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We need to convert text to suitable input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What is </a:t>
            </a:r>
            <a:r>
              <a:rPr lang="en-NL" i="1" dirty="0"/>
              <a:t>suitable</a:t>
            </a:r>
            <a:r>
              <a:rPr lang="en-NL" dirty="0"/>
              <a:t>? This differs per algorithm.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L" dirty="0"/>
              <a:t>Generally speaking: we convert text into something numerical, like a </a:t>
            </a:r>
            <a:r>
              <a:rPr lang="en-NL" i="1" dirty="0"/>
              <a:t>vector</a:t>
            </a:r>
            <a:r>
              <a:rPr lang="en-NL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NL" dirty="0"/>
          </a:p>
          <a:p>
            <a:pPr lvl="2">
              <a:buFont typeface="Arial" panose="020B0604020202020204" pitchFamily="34" charset="0"/>
              <a:buChar char="•"/>
            </a:pPr>
            <a:endParaRPr lang="en-NL" dirty="0"/>
          </a:p>
          <a:p>
            <a:pPr marL="384048" lvl="2" indent="0">
              <a:buNone/>
            </a:pP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31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E152-EB21-7F43-9CE4-EFFDDB19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/>
          <a:p>
            <a:r>
              <a:rPr lang="en-NL" dirty="0"/>
              <a:t>From text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BD2F-9095-D84D-B21E-2F5CB5FA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153" y="2281821"/>
            <a:ext cx="970190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sklearn.feature_extraction.text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sublinear_tf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=5, norm='l2', encoding='latin-1',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ngram_range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=(1, 2),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vectors 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tfidf.fit_transform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df.news_item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labels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df.category_id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features.shape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2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0B6F-B3E2-044C-ADEB-2DABCB86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Now for real…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80B6-5170-4C44-A00E-74F8C6FB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model_selection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feature_extraction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feature_extraction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TfidfTransformer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8810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16CC-F87D-F44A-A2AA-CD21B3EA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From text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5FFB-EFB2-FB4D-B4ED-08ECC1C5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df=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bbc-all.csv”,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unicode_escape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(df['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'], df['label'],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count_vect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count_vect.fit_transform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tfidf_transformer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TfidfTransformer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X_train_vectors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tfidf_transformer.fit_transform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99917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766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Arial Nova Light</vt:lpstr>
      <vt:lpstr>Calibri</vt:lpstr>
      <vt:lpstr>Courier New</vt:lpstr>
      <vt:lpstr>RetrospectVTI</vt:lpstr>
      <vt:lpstr>BA Deep learning for NLP </vt:lpstr>
      <vt:lpstr>Hour 1: Getting started</vt:lpstr>
      <vt:lpstr>The exercise</vt:lpstr>
      <vt:lpstr>Upload data to your Colab account</vt:lpstr>
      <vt:lpstr>Reading data</vt:lpstr>
      <vt:lpstr>From text to input data: vector space</vt:lpstr>
      <vt:lpstr>From text to vectors</vt:lpstr>
      <vt:lpstr>Now for real… </vt:lpstr>
      <vt:lpstr>From text to vectors</vt:lpstr>
      <vt:lpstr>Let’s train a classifier: a Perceptron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 Deep learning for NLP </dc:title>
  <dc:creator>Raaijmakers, S.A. (Stephan)</dc:creator>
  <cp:lastModifiedBy>Raaijmakers, S.A. (Stephan)</cp:lastModifiedBy>
  <cp:revision>28</cp:revision>
  <dcterms:created xsi:type="dcterms:W3CDTF">2021-01-29T12:31:45Z</dcterms:created>
  <dcterms:modified xsi:type="dcterms:W3CDTF">2021-01-30T09:35:32Z</dcterms:modified>
</cp:coreProperties>
</file>