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3" r:id="rId9"/>
    <p:sldId id="264" r:id="rId10"/>
    <p:sldId id="278" r:id="rId11"/>
    <p:sldId id="287" r:id="rId12"/>
    <p:sldId id="286" r:id="rId13"/>
    <p:sldId id="288" r:id="rId14"/>
    <p:sldId id="291" r:id="rId15"/>
    <p:sldId id="298" r:id="rId16"/>
    <p:sldId id="289" r:id="rId17"/>
    <p:sldId id="290" r:id="rId18"/>
    <p:sldId id="276" r:id="rId19"/>
    <p:sldId id="297" r:id="rId20"/>
    <p:sldId id="279" r:id="rId21"/>
    <p:sldId id="277" r:id="rId22"/>
    <p:sldId id="282" r:id="rId23"/>
    <p:sldId id="266" r:id="rId24"/>
    <p:sldId id="267" r:id="rId25"/>
    <p:sldId id="268" r:id="rId26"/>
    <p:sldId id="270" r:id="rId27"/>
    <p:sldId id="292" r:id="rId28"/>
    <p:sldId id="294" r:id="rId29"/>
    <p:sldId id="295" r:id="rId30"/>
    <p:sldId id="296" r:id="rId31"/>
    <p:sldId id="280" r:id="rId32"/>
    <p:sldId id="274" r:id="rId33"/>
    <p:sldId id="285" r:id="rId34"/>
    <p:sldId id="273" r:id="rId35"/>
    <p:sldId id="271" r:id="rId36"/>
    <p:sldId id="272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3"/>
            <p14:sldId id="264"/>
            <p14:sldId id="278"/>
            <p14:sldId id="287"/>
            <p14:sldId id="286"/>
            <p14:sldId id="288"/>
            <p14:sldId id="291"/>
            <p14:sldId id="298"/>
            <p14:sldId id="289"/>
            <p14:sldId id="290"/>
            <p14:sldId id="276"/>
            <p14:sldId id="297"/>
            <p14:sldId id="279"/>
            <p14:sldId id="277"/>
            <p14:sldId id="282"/>
            <p14:sldId id="266"/>
            <p14:sldId id="267"/>
            <p14:sldId id="268"/>
            <p14:sldId id="270"/>
            <p14:sldId id="292"/>
            <p14:sldId id="294"/>
            <p14:sldId id="295"/>
            <p14:sldId id="296"/>
            <p14:sldId id="280"/>
            <p14:sldId id="274"/>
            <p14:sldId id="285"/>
            <p14:sldId id="273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112" d="100"/>
          <a:sy n="112" d="100"/>
        </p:scale>
        <p:origin x="-54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ata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rawing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38482BC9-50F4-4BC3-9432-517199199494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 smtClean="0">
              <a:effectLst/>
              <a:latin typeface="+mn-ea"/>
              <a:ea typeface="+mn-ea"/>
            </a:rPr>
            <a:t>진행 개요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43D4093F-6806-45F3-83EC-790568AEAD0A}" type="par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19B63E38-4029-430E-983A-D10F0A392B0D}" type="sib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B4CB8317-7379-4ED4-B171-A378963F028C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en-US" altLang="ko-KR" sz="1600" dirty="0">
              <a:effectLst/>
              <a:latin typeface="+mn-ea"/>
              <a:ea typeface="+mn-ea"/>
            </a:rPr>
            <a:t>NPC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36C11642-CD5A-4AC2-B1C2-F6161067A4AD}" type="par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297D821F-F4D9-41D7-B0B7-019E87B853BF}" type="sib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FD6624F5-BF5B-48D7-8FC0-DF9ADB63857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추가 계획</a:t>
          </a:r>
        </a:p>
      </dgm:t>
    </dgm:pt>
    <dgm:pt modelId="{151B2760-90AC-4235-A7ED-77C9D53A9493}" type="parTrans" cxnId="{12BC9839-E14A-435F-B9D6-6D4F2DDB72C7}">
      <dgm:prSet/>
      <dgm:spPr/>
    </dgm:pt>
    <dgm:pt modelId="{4E30A2BE-A115-4E73-831B-1B27D3C1ECCA}" type="sibTrans" cxnId="{12BC9839-E14A-435F-B9D6-6D4F2DDB72C7}">
      <dgm:prSet/>
      <dgm:spPr/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CD63808-36D3-45A8-B140-C8341A261D85}" type="presOf" srcId="{58FF00ED-CB8D-41C0-A766-3F1EFC803615}" destId="{8E16B6BF-9BF0-476F-BD31-93F4825DD734}" srcOrd="1" destOrd="5" presId="urn:microsoft.com/office/officeart/2005/8/layout/hProcess4"/>
    <dgm:cxn modelId="{441C136F-E3FE-49D9-B365-30C60A44434F}" type="presOf" srcId="{89A75D91-E1AC-4D73-A918-D87B57F301E6}" destId="{8E16B6BF-9BF0-476F-BD31-93F4825DD734}" srcOrd="1" destOrd="4" presId="urn:microsoft.com/office/officeart/2005/8/layout/hProcess4"/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54CD1333-1DE1-4EA2-8A43-F8F8F388ED50}" type="presOf" srcId="{89A75D91-E1AC-4D73-A918-D87B57F301E6}" destId="{C6940F1D-2365-40A6-8E09-B1FC60DBC91A}" srcOrd="0" destOrd="4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1B2A9941-0EAE-46C3-BB30-8725F44F2A86}" srcId="{A7C29CA7-D934-4B33-8EFB-838434BD8145}" destId="{3E11BD05-9B9D-437C-B9DD-28AA4E8B07D1}" srcOrd="4" destOrd="0" parTransId="{9F1E4995-2796-4D72-BD1A-F803D58EB3C4}" sibTransId="{62532DEF-6615-4B97-A74B-F4E6EFA29A52}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ECBF6E12-A4CB-42D0-B3FB-793CD0B5CF1C}" type="presOf" srcId="{42279E78-9F8D-4A7C-BE25-940DB08D0093}" destId="{0CF4C7EE-FC4E-4EA4-9094-330DC400C57A}" srcOrd="0" destOrd="2" presId="urn:microsoft.com/office/officeart/2005/8/layout/hProcess4"/>
    <dgm:cxn modelId="{41DF02FA-1CEF-4F5C-A71E-33D42B2F7311}" type="presOf" srcId="{42279E78-9F8D-4A7C-BE25-940DB08D0093}" destId="{852F2188-CE3B-46AF-BFB4-FF1A7E162340}" srcOrd="1" destOrd="2" presId="urn:microsoft.com/office/officeart/2005/8/layout/hProcess4"/>
    <dgm:cxn modelId="{42884F69-41E5-431D-9E3A-7A8D0EEC98E3}" type="presOf" srcId="{BDCDA78F-9DB4-4451-AD8B-0AC7BC3D6380}" destId="{852F2188-CE3B-46AF-BFB4-FF1A7E162340}" srcOrd="1" destOrd="3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D4992E7-425E-41B0-9B54-8F38D8639443}" srcId="{DA7A23BC-5393-4B4A-BD2B-B95D8E1BE1D0}" destId="{58FF00ED-CB8D-41C0-A766-3F1EFC803615}" srcOrd="5" destOrd="0" parTransId="{78A7BA41-5530-494F-86F6-D4D516BE61A8}" sibTransId="{099D6AF2-3A2B-4EB7-A75B-FEC74278BDBE}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1DDD03C6-CD0E-48D7-B44B-0FB2A1CC7439}" type="presOf" srcId="{38482BC9-50F4-4BC3-9432-517199199494}" destId="{C6940F1D-2365-40A6-8E09-B1FC60DBC91A}" srcOrd="0" destOrd="0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DB8CB447-82C8-4ADF-84B8-7A1AB243FCEC}" srcId="{A7C29CA7-D934-4B33-8EFB-838434BD8145}" destId="{BDCDA78F-9DB4-4451-AD8B-0AC7BC3D6380}" srcOrd="3" destOrd="0" parTransId="{C5334D0E-1DF1-4A47-A983-C90FF1BE927E}" sibTransId="{BAC2ECC3-420D-4F3C-BA64-8D2B7B62D5E3}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E9D2C017-0962-4657-BF9C-6D0F33247565}" type="presOf" srcId="{38482BC9-50F4-4BC3-9432-517199199494}" destId="{8E16B6BF-9BF0-476F-BD31-93F4825DD734}" srcOrd="1" destOrd="0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877D584E-ECAC-432B-A10C-CFBC77B11F51}" type="presOf" srcId="{B4CB8317-7379-4ED4-B171-A378963F028C}" destId="{C6940F1D-2365-40A6-8E09-B1FC60DBC91A}" srcOrd="0" destOrd="3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BCDC34C-3BB2-4A7B-B0AB-88ADCAF2BD31}" type="presOf" srcId="{BDCDA78F-9DB4-4451-AD8B-0AC7BC3D6380}" destId="{0CF4C7EE-FC4E-4EA4-9094-330DC400C57A}" srcOrd="0" destOrd="3" presId="urn:microsoft.com/office/officeart/2005/8/layout/hProcess4"/>
    <dgm:cxn modelId="{A6CF57A8-23FF-4EE1-BAFE-D7F29AC9813A}" type="presOf" srcId="{3E11BD05-9B9D-437C-B9DD-28AA4E8B07D1}" destId="{0CF4C7EE-FC4E-4EA4-9094-330DC400C57A}" srcOrd="0" destOrd="4" presId="urn:microsoft.com/office/officeart/2005/8/layout/hProcess4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001E4422-0609-40B2-A89C-EF6CE036F6F3}" type="presOf" srcId="{FD6624F5-BF5B-48D7-8FC0-DF9ADB638571}" destId="{0CF4C7EE-FC4E-4EA4-9094-330DC400C57A}" srcOrd="0" destOrd="1" presId="urn:microsoft.com/office/officeart/2005/8/layout/hProcess4"/>
    <dgm:cxn modelId="{981F8986-319C-4D3D-BBA4-CA67E1B632F8}" type="presOf" srcId="{B4CB8317-7379-4ED4-B171-A378963F028C}" destId="{8E16B6BF-9BF0-476F-BD31-93F4825DD734}" srcOrd="1" destOrd="3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ABADE45B-8BA3-4B7D-AFA0-369064B8E2C6}" type="presOf" srcId="{3E11BD05-9B9D-437C-B9DD-28AA4E8B07D1}" destId="{852F2188-CE3B-46AF-BFB4-FF1A7E162340}" srcOrd="1" destOrd="4" presId="urn:microsoft.com/office/officeart/2005/8/layout/hProcess4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B0D5B12C-EA6A-4879-A654-159B3A86EF49}" type="presOf" srcId="{FD6624F5-BF5B-48D7-8FC0-DF9ADB638571}" destId="{852F2188-CE3B-46AF-BFB4-FF1A7E162340}" srcOrd="1" destOrd="1" presId="urn:microsoft.com/office/officeart/2005/8/layout/hProcess4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F66FEE26-A14C-43D0-B0C1-7807CBB9260E}" srcId="{A7C29CA7-D934-4B33-8EFB-838434BD8145}" destId="{42279E78-9F8D-4A7C-BE25-940DB08D0093}" srcOrd="2" destOrd="0" parTransId="{2E502DFD-4EA1-4818-A0CE-E0FADDFB68C4}" sibTransId="{B9BFABBD-CED4-4E71-93D6-73F023821FDD}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2ED6706D-13A5-4BE2-AE5E-FEBFC9062748}" srcId="{DA7A23BC-5393-4B4A-BD2B-B95D8E1BE1D0}" destId="{B4CB8317-7379-4ED4-B171-A378963F028C}" srcOrd="3" destOrd="0" parTransId="{36C11642-CD5A-4AC2-B1C2-F6161067A4AD}" sibTransId="{297D821F-F4D9-41D7-B0B7-019E87B853BF}"/>
    <dgm:cxn modelId="{DC99FF6A-6430-4EA1-919A-EA17D2740918}" type="presOf" srcId="{58FF00ED-CB8D-41C0-A766-3F1EFC803615}" destId="{C6940F1D-2365-40A6-8E09-B1FC60DBC91A}" srcOrd="0" destOrd="5" presId="urn:microsoft.com/office/officeart/2005/8/layout/hProcess4"/>
    <dgm:cxn modelId="{7B5270A3-BB18-4514-9DD0-5192E6BBF4F5}" srcId="{DA7A23BC-5393-4B4A-BD2B-B95D8E1BE1D0}" destId="{89A75D91-E1AC-4D73-A918-D87B57F301E6}" srcOrd="4" destOrd="0" parTransId="{555E3B4C-BE3B-4B16-9F85-033AAEC6C438}" sibTransId="{E82682C0-DA83-4949-A640-6961C82BB053}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4B922397-1789-48F6-9609-1F8EEBA3B729}" srcId="{DA7A23BC-5393-4B4A-BD2B-B95D8E1BE1D0}" destId="{38482BC9-50F4-4BC3-9432-517199199494}" srcOrd="0" destOrd="0" parTransId="{43D4093F-6806-45F3-83EC-790568AEAD0A}" sibTransId="{19B63E38-4029-430E-983A-D10F0A392B0D}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12BC9839-E14A-435F-B9D6-6D4F2DDB72C7}" srcId="{A7C29CA7-D934-4B33-8EFB-838434BD8145}" destId="{FD6624F5-BF5B-48D7-8FC0-DF9ADB638571}" srcOrd="1" destOrd="0" parTransId="{151B2760-90AC-4235-A7ED-77C9D53A9493}" sibTransId="{4E30A2BE-A115-4E73-831B-1B27D3C1ECCA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각 시설은 함선의 체력과는 별개의 내구도가 존재한다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ko-KR" altLang="en-US" sz="1400" dirty="0"/>
            <a:t>이 내구도 는 강화 수치와 같다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</a:t>
          </a:r>
          <a:r>
            <a:rPr lang="ko-KR" altLang="en-US" sz="1400" dirty="0"/>
            <a:t>시설은 전투나 이벤트 중에 피해를 입을 수 있으며 승무원에 의해 수리가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피해를 입을 시 피해 정도에 따라 기능이 정지할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77D2F07-26BA-478B-A20E-8E6868E71BD5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71EED2C1-37C8-4176-B688-43BA752C62E1}" type="presOf" srcId="{D079A32A-C5AC-411A-B1CF-797B8ABDB28A}" destId="{400C2444-A816-4FBC-BA9E-1C68BED4FDD3}" srcOrd="0" destOrd="0" presId="urn:microsoft.com/office/officeart/2009/3/layout/SnapshotPictureList"/>
    <dgm:cxn modelId="{A3CF2236-BAD8-4099-A55C-8F5B7DB313B3}" type="presOf" srcId="{DB3D2BA8-661B-42E2-9736-953F7855FC09}" destId="{809B1BC5-3BFC-414B-BD9E-29D23EE340EE}" srcOrd="0" destOrd="0" presId="urn:microsoft.com/office/officeart/2009/3/layout/SnapshotPictureList"/>
    <dgm:cxn modelId="{A4F92DA6-AA08-402E-83BF-0C095320A4DB}" type="presParOf" srcId="{809B1BC5-3BFC-414B-BD9E-29D23EE340EE}" destId="{255662AA-A1C8-4E59-8D31-F18183AD3C54}" srcOrd="0" destOrd="0" presId="urn:microsoft.com/office/officeart/2009/3/layout/SnapshotPictureList"/>
    <dgm:cxn modelId="{0CF772EF-A723-4F7F-8023-681EC42E582B}" type="presParOf" srcId="{255662AA-A1C8-4E59-8D31-F18183AD3C54}" destId="{EEDB0F7A-11D1-4497-B413-6653895F7483}" srcOrd="0" destOrd="0" presId="urn:microsoft.com/office/officeart/2009/3/layout/SnapshotPictureList"/>
    <dgm:cxn modelId="{C15E1C6B-1580-4937-93D8-901A91370471}" type="presParOf" srcId="{255662AA-A1C8-4E59-8D31-F18183AD3C54}" destId="{400C2444-A816-4FBC-BA9E-1C68BED4FDD3}" srcOrd="1" destOrd="0" presId="urn:microsoft.com/office/officeart/2009/3/layout/SnapshotPictureList"/>
    <dgm:cxn modelId="{975DC910-35C5-4958-9976-314719B213F3}" type="presParOf" srcId="{255662AA-A1C8-4E59-8D31-F18183AD3C54}" destId="{D2B3DE7A-AD09-4756-A32C-6F39B74B18F8}" srcOrd="2" destOrd="0" presId="urn:microsoft.com/office/officeart/2009/3/layout/SnapshotPictureList"/>
    <dgm:cxn modelId="{42E97C07-20C5-42E9-8865-51C9223CCDA3}" type="presParOf" srcId="{255662AA-A1C8-4E59-8D31-F18183AD3C54}" destId="{28C881D6-B04D-4E83-AAB4-748C31E5B2BB}" srcOrd="3" destOrd="0" presId="urn:microsoft.com/office/officeart/2009/3/layout/SnapshotPictureList"/>
    <dgm:cxn modelId="{ED338D80-BCC1-4CCE-94F0-1F38A2B4A169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 관제소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무기 관제소 역시 시설의 한 종류이다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 관제소는 </a:t>
          </a:r>
          <a:r>
            <a:rPr lang="en-US" altLang="ko-KR" sz="1400" dirty="0"/>
            <a:t>(</a:t>
          </a:r>
          <a:r>
            <a:rPr lang="ko-KR" altLang="en-US" sz="1400" dirty="0"/>
            <a:t>강화 레벨 </a:t>
          </a:r>
          <a:r>
            <a:rPr lang="en-US" altLang="ko-KR" sz="1400" dirty="0"/>
            <a:t>+ 1)</a:t>
          </a:r>
          <a:r>
            <a:rPr lang="ko-KR" altLang="en-US" sz="1400" dirty="0"/>
            <a:t>의 에너지를 갖고 있으며 이는 장착 가능한 </a:t>
          </a:r>
          <a:r>
            <a:rPr lang="ko-KR" altLang="en-US" sz="1400" dirty="0" smtClean="0"/>
            <a:t>무기 종류와 숫자에 제한을 준다</a:t>
          </a:r>
          <a:r>
            <a:rPr lang="en-US" altLang="ko-KR" sz="1400" dirty="0" smtClean="0"/>
            <a:t>..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무기의 종류에 따라 차지하는 에너지의 양이 다르다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3041991-4145-49DE-8DA5-07FC6EE3AE92}" type="presOf" srcId="{1844C820-FCA8-46A9-9D86-C459236C484B}" destId="{D2B3DE7A-AD09-4756-A32C-6F39B74B18F8}" srcOrd="0" destOrd="0" presId="urn:microsoft.com/office/officeart/2009/3/layout/SnapshotPictureList"/>
    <dgm:cxn modelId="{21D9EE37-F0F5-4177-9151-EB0246D67924}" type="presOf" srcId="{D079A32A-C5AC-411A-B1CF-797B8ABDB28A}" destId="{400C2444-A816-4FBC-BA9E-1C68BED4FDD3}" srcOrd="0" destOrd="0" presId="urn:microsoft.com/office/officeart/2009/3/layout/SnapshotPictureList"/>
    <dgm:cxn modelId="{B92030F2-EE6B-4244-BD8C-16D9C5B7DDBF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27DFDA6D-206E-4DA6-B56D-E8CC2FAF4C63}" type="presParOf" srcId="{809B1BC5-3BFC-414B-BD9E-29D23EE340EE}" destId="{255662AA-A1C8-4E59-8D31-F18183AD3C54}" srcOrd="0" destOrd="0" presId="urn:microsoft.com/office/officeart/2009/3/layout/SnapshotPictureList"/>
    <dgm:cxn modelId="{DDBB57CB-C45B-4F76-83DC-A4642BC6F33D}" type="presParOf" srcId="{255662AA-A1C8-4E59-8D31-F18183AD3C54}" destId="{EEDB0F7A-11D1-4497-B413-6653895F7483}" srcOrd="0" destOrd="0" presId="urn:microsoft.com/office/officeart/2009/3/layout/SnapshotPictureList"/>
    <dgm:cxn modelId="{EE3C6529-149D-497F-AEE7-F113839E4CBB}" type="presParOf" srcId="{255662AA-A1C8-4E59-8D31-F18183AD3C54}" destId="{400C2444-A816-4FBC-BA9E-1C68BED4FDD3}" srcOrd="1" destOrd="0" presId="urn:microsoft.com/office/officeart/2009/3/layout/SnapshotPictureList"/>
    <dgm:cxn modelId="{06D8B652-3800-40D9-B404-41EA38B968E0}" type="presParOf" srcId="{255662AA-A1C8-4E59-8D31-F18183AD3C54}" destId="{D2B3DE7A-AD09-4756-A32C-6F39B74B18F8}" srcOrd="2" destOrd="0" presId="urn:microsoft.com/office/officeart/2009/3/layout/SnapshotPictureList"/>
    <dgm:cxn modelId="{6023A22E-2824-4B5A-B453-76EAF8879456}" type="presParOf" srcId="{255662AA-A1C8-4E59-8D31-F18183AD3C54}" destId="{28C881D6-B04D-4E83-AAB4-748C31E5B2BB}" srcOrd="3" destOrd="0" presId="urn:microsoft.com/office/officeart/2009/3/layout/SnapshotPictureList"/>
    <dgm:cxn modelId="{E3A6EE28-7082-4454-8488-8873FBF74186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 smtClean="0"/>
            <a:t>무기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 smtClean="0"/>
            <a:t> </a:t>
          </a:r>
          <a:r>
            <a:rPr lang="ko-KR" altLang="en-US" sz="1400" dirty="0" smtClean="0"/>
            <a:t>무기의 종류는 다음과 같다</a:t>
          </a:r>
          <a:r>
            <a:rPr lang="en-US" altLang="ko-KR" sz="1400" dirty="0" smtClean="0"/>
            <a:t>:</a:t>
          </a:r>
        </a:p>
        <a:p>
          <a:pPr latinLnBrk="1"/>
          <a:r>
            <a:rPr lang="ko-KR" altLang="en-US" sz="1400" dirty="0" smtClean="0"/>
            <a:t>레이저 </a:t>
          </a:r>
          <a:r>
            <a:rPr lang="en-US" altLang="ko-KR" sz="1400" dirty="0" smtClean="0"/>
            <a:t>(</a:t>
          </a:r>
          <a:r>
            <a:rPr lang="ko-KR" altLang="en-US" sz="1400" dirty="0" smtClean="0"/>
            <a:t>단발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연발</a:t>
          </a:r>
          <a:r>
            <a:rPr lang="en-US" altLang="ko-KR" sz="1400" dirty="0" smtClean="0"/>
            <a:t>)</a:t>
          </a:r>
          <a:br>
            <a:rPr lang="en-US" altLang="ko-KR" sz="1400" dirty="0" smtClean="0"/>
          </a:br>
          <a:r>
            <a:rPr lang="ko-KR" altLang="en-US" sz="1400" dirty="0" smtClean="0"/>
            <a:t>미사일 </a:t>
          </a:r>
          <a:r>
            <a:rPr lang="en-US" altLang="ko-KR" sz="1400" dirty="0" smtClean="0"/>
            <a:t>(</a:t>
          </a:r>
          <a:r>
            <a:rPr lang="ko-KR" altLang="en-US" sz="1400" dirty="0" smtClean="0"/>
            <a:t>관통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피해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폭발</a:t>
          </a:r>
          <a:r>
            <a:rPr lang="en-US" altLang="ko-KR" sz="1400" dirty="0" smtClean="0"/>
            <a:t>)</a:t>
          </a:r>
          <a:br>
            <a:rPr lang="en-US" altLang="ko-KR" sz="1400" dirty="0" smtClean="0"/>
          </a:br>
          <a:r>
            <a:rPr lang="ko-KR" altLang="en-US" sz="1400" dirty="0" smtClean="0"/>
            <a:t>에너지 탄 </a:t>
          </a:r>
          <a:r>
            <a:rPr lang="en-US" altLang="ko-KR" sz="1400" dirty="0" smtClean="0"/>
            <a:t>(</a:t>
          </a:r>
          <a:r>
            <a:rPr lang="ko-KR" altLang="en-US" sz="1400" dirty="0" smtClean="0"/>
            <a:t>화염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피해</a:t>
          </a:r>
          <a:r>
            <a:rPr lang="en-US" altLang="ko-KR" sz="1400" dirty="0" smtClean="0"/>
            <a:t>)</a:t>
          </a:r>
          <a:br>
            <a:rPr lang="en-US" altLang="ko-KR" sz="1400" dirty="0" smtClean="0"/>
          </a:br>
          <a:r>
            <a:rPr lang="ko-KR" altLang="en-US" sz="1400" dirty="0" smtClean="0"/>
            <a:t>순간이동 폭탄 </a:t>
          </a:r>
          <a:r>
            <a:rPr lang="en-US" altLang="ko-KR" sz="1400" dirty="0" smtClean="0"/>
            <a:t>(</a:t>
          </a:r>
          <a:r>
            <a:rPr lang="ko-KR" altLang="en-US" sz="1400" dirty="0" smtClean="0"/>
            <a:t>효과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피해</a:t>
          </a:r>
          <a:r>
            <a:rPr lang="en-US" altLang="ko-KR" sz="1400" dirty="0" smtClean="0"/>
            <a:t>)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 </a:t>
          </a:r>
          <a:r>
            <a:rPr lang="ko-KR" altLang="en-US" sz="1400" dirty="0" smtClean="0"/>
            <a:t>레이저는 범용 성이 높다</a:t>
          </a:r>
          <a:r>
            <a:rPr lang="en-US" altLang="ko-KR" sz="1400" dirty="0" smtClean="0"/>
            <a:t>.</a:t>
          </a:r>
          <a:br>
            <a:rPr lang="en-US" altLang="ko-KR" sz="1400" dirty="0" smtClean="0"/>
          </a:br>
          <a:r>
            <a:rPr lang="en-US" altLang="ko-KR" sz="1400" dirty="0" smtClean="0"/>
            <a:t> </a:t>
          </a:r>
          <a:r>
            <a:rPr lang="ko-KR" altLang="en-US" sz="1400" dirty="0" smtClean="0"/>
            <a:t>미사일은 부가적 효과가 크다</a:t>
          </a:r>
          <a:r>
            <a:rPr lang="en-US" altLang="ko-KR" sz="1400" dirty="0" smtClean="0"/>
            <a:t>.</a:t>
          </a:r>
          <a:br>
            <a:rPr lang="en-US" altLang="ko-KR" sz="1400" dirty="0" smtClean="0"/>
          </a:br>
          <a:r>
            <a:rPr lang="en-US" altLang="ko-KR" sz="1400" dirty="0" smtClean="0"/>
            <a:t> </a:t>
          </a:r>
          <a:r>
            <a:rPr lang="ko-KR" altLang="en-US" sz="1400" dirty="0" smtClean="0"/>
            <a:t>에너지 탄은 레이저의 확대 판으로써 다만 효율이 낮다</a:t>
          </a:r>
          <a:r>
            <a:rPr lang="en-US" altLang="ko-KR" sz="1400" dirty="0" smtClean="0"/>
            <a:t>.</a:t>
          </a:r>
        </a:p>
        <a:p>
          <a:pPr latinLnBrk="1"/>
          <a:r>
            <a:rPr lang="en-US" altLang="ko-KR" sz="1400" dirty="0" smtClean="0"/>
            <a:t> </a:t>
          </a:r>
          <a:r>
            <a:rPr lang="ko-KR" altLang="en-US" sz="1400" dirty="0" smtClean="0"/>
            <a:t>폭탄은 적의 승무원들에게 더 많은 피해를 줄 수 있다</a:t>
          </a:r>
          <a:r>
            <a:rPr lang="en-US" altLang="ko-KR" sz="1400" dirty="0" smtClean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50DA044E-5472-44FC-9E5F-B97C3BFD8BCD}" type="presOf" srcId="{DB3D2BA8-661B-42E2-9736-953F7855FC09}" destId="{809B1BC5-3BFC-414B-BD9E-29D23EE340EE}" srcOrd="0" destOrd="0" presId="urn:microsoft.com/office/officeart/2009/3/layout/SnapshotPictureList"/>
    <dgm:cxn modelId="{32EB211D-A2E3-4889-A02A-5E0554007EF2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70F6CF8F-969D-4CE4-8FA7-3DDF4EFDC785}" type="presOf" srcId="{D079A32A-C5AC-411A-B1CF-797B8ABDB28A}" destId="{400C2444-A816-4FBC-BA9E-1C68BED4FDD3}" srcOrd="0" destOrd="0" presId="urn:microsoft.com/office/officeart/2009/3/layout/SnapshotPictureList"/>
    <dgm:cxn modelId="{676C627E-269A-4355-9706-4CDB74CD729B}" type="presParOf" srcId="{809B1BC5-3BFC-414B-BD9E-29D23EE340EE}" destId="{255662AA-A1C8-4E59-8D31-F18183AD3C54}" srcOrd="0" destOrd="0" presId="urn:microsoft.com/office/officeart/2009/3/layout/SnapshotPictureList"/>
    <dgm:cxn modelId="{827A7DC7-E785-4B9E-B95A-6AD762C5B50E}" type="presParOf" srcId="{255662AA-A1C8-4E59-8D31-F18183AD3C54}" destId="{EEDB0F7A-11D1-4497-B413-6653895F7483}" srcOrd="0" destOrd="0" presId="urn:microsoft.com/office/officeart/2009/3/layout/SnapshotPictureList"/>
    <dgm:cxn modelId="{EC0BBE72-F960-47A1-A253-3E850750DE94}" type="presParOf" srcId="{255662AA-A1C8-4E59-8D31-F18183AD3C54}" destId="{400C2444-A816-4FBC-BA9E-1C68BED4FDD3}" srcOrd="1" destOrd="0" presId="urn:microsoft.com/office/officeart/2009/3/layout/SnapshotPictureList"/>
    <dgm:cxn modelId="{7B065AD6-B8EA-4C88-857B-7645B8D93C96}" type="presParOf" srcId="{255662AA-A1C8-4E59-8D31-F18183AD3C54}" destId="{D2B3DE7A-AD09-4756-A32C-6F39B74B18F8}" srcOrd="2" destOrd="0" presId="urn:microsoft.com/office/officeart/2009/3/layout/SnapshotPictureList"/>
    <dgm:cxn modelId="{97335C85-9F91-424D-B52B-374E830470D6}" type="presParOf" srcId="{255662AA-A1C8-4E59-8D31-F18183AD3C54}" destId="{28C881D6-B04D-4E83-AAB4-748C31E5B2BB}" srcOrd="3" destOrd="0" presId="urn:microsoft.com/office/officeart/2009/3/layout/SnapshotPictureList"/>
    <dgm:cxn modelId="{CD8FEAE2-F36A-4B29-979C-CC8FE803112C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- </a:t>
          </a:r>
          <a:r>
            <a:rPr lang="ko-KR" altLang="en-US" dirty="0"/>
            <a:t>엔진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엔진은 강화 수치에 큰 영향을 받는다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공간 이동을 하려면 엔진이 충전 되어야 하며 이 충전 속도는 엔진의 강화 수치와 엔진 체력에 영향을 받는다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엔진이 피해를 받았을 때엔 승무원이 수리가 가능하다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1697234E-620D-41CB-B68C-C3277FDCE6F9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050A6588-44B6-4D85-85B0-EBCA767DFEDE}" type="presOf" srcId="{1844C820-FCA8-46A9-9D86-C459236C484B}" destId="{D2B3DE7A-AD09-4756-A32C-6F39B74B18F8}" srcOrd="0" destOrd="0" presId="urn:microsoft.com/office/officeart/2009/3/layout/SnapshotPictureList"/>
    <dgm:cxn modelId="{9E00D1ED-84C2-4B7A-B780-54EDCAEB3869}" type="presOf" srcId="{D079A32A-C5AC-411A-B1CF-797B8ABDB28A}" destId="{400C2444-A816-4FBC-BA9E-1C68BED4FDD3}" srcOrd="0" destOrd="0" presId="urn:microsoft.com/office/officeart/2009/3/layout/SnapshotPictureList"/>
    <dgm:cxn modelId="{0067CC43-DEB9-4FA6-8A7E-7C705CD682DA}" type="presParOf" srcId="{809B1BC5-3BFC-414B-BD9E-29D23EE340EE}" destId="{255662AA-A1C8-4E59-8D31-F18183AD3C54}" srcOrd="0" destOrd="0" presId="urn:microsoft.com/office/officeart/2009/3/layout/SnapshotPictureList"/>
    <dgm:cxn modelId="{798393B6-C118-4E2B-9268-7A701D8A5AF7}" type="presParOf" srcId="{255662AA-A1C8-4E59-8D31-F18183AD3C54}" destId="{EEDB0F7A-11D1-4497-B413-6653895F7483}" srcOrd="0" destOrd="0" presId="urn:microsoft.com/office/officeart/2009/3/layout/SnapshotPictureList"/>
    <dgm:cxn modelId="{67BA5A70-AB89-44D5-8FAC-23C06A44905F}" type="presParOf" srcId="{255662AA-A1C8-4E59-8D31-F18183AD3C54}" destId="{400C2444-A816-4FBC-BA9E-1C68BED4FDD3}" srcOrd="1" destOrd="0" presId="urn:microsoft.com/office/officeart/2009/3/layout/SnapshotPictureList"/>
    <dgm:cxn modelId="{CC43A07D-BEEA-4EA3-B640-3B7BB9510A88}" type="presParOf" srcId="{255662AA-A1C8-4E59-8D31-F18183AD3C54}" destId="{D2B3DE7A-AD09-4756-A32C-6F39B74B18F8}" srcOrd="2" destOrd="0" presId="urn:microsoft.com/office/officeart/2009/3/layout/SnapshotPictureList"/>
    <dgm:cxn modelId="{8EE45005-5A49-475C-8B9F-D9BD1E92782D}" type="presParOf" srcId="{255662AA-A1C8-4E59-8D31-F18183AD3C54}" destId="{28C881D6-B04D-4E83-AAB4-748C31E5B2BB}" srcOrd="3" destOrd="0" presId="urn:microsoft.com/office/officeart/2009/3/layout/SnapshotPictureList"/>
    <dgm:cxn modelId="{ECBD8291-86FA-4D82-A743-BB3DF473DD3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승무원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특정한 시설을 관리할 수 있으며 이것으로 해당 시설의 효율이 상승한다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9F5515C0-FB24-4682-AEF3-CE23149B528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1A47DE6-7D73-4891-8BF2-76DC01B4E027}" type="presOf" srcId="{D079A32A-C5AC-411A-B1CF-797B8ABDB28A}" destId="{400C2444-A816-4FBC-BA9E-1C68BED4FDD3}" srcOrd="0" destOrd="0" presId="urn:microsoft.com/office/officeart/2009/3/layout/SnapshotPictureList"/>
    <dgm:cxn modelId="{2991AA2D-6908-4234-BD0B-F77D1AC08225}" type="presOf" srcId="{DB3D2BA8-661B-42E2-9736-953F7855FC09}" destId="{809B1BC5-3BFC-414B-BD9E-29D23EE340EE}" srcOrd="0" destOrd="0" presId="urn:microsoft.com/office/officeart/2009/3/layout/SnapshotPictureList"/>
    <dgm:cxn modelId="{E70A8B15-DBFB-49E8-83DD-95CC1E9BF842}" type="presParOf" srcId="{809B1BC5-3BFC-414B-BD9E-29D23EE340EE}" destId="{255662AA-A1C8-4E59-8D31-F18183AD3C54}" srcOrd="0" destOrd="0" presId="urn:microsoft.com/office/officeart/2009/3/layout/SnapshotPictureList"/>
    <dgm:cxn modelId="{22320C4C-3EAE-4E99-B1A3-617192CA25BF}" type="presParOf" srcId="{255662AA-A1C8-4E59-8D31-F18183AD3C54}" destId="{EEDB0F7A-11D1-4497-B413-6653895F7483}" srcOrd="0" destOrd="0" presId="urn:microsoft.com/office/officeart/2009/3/layout/SnapshotPictureList"/>
    <dgm:cxn modelId="{D0403381-3ABC-48A0-B649-F473CF5E8D9E}" type="presParOf" srcId="{255662AA-A1C8-4E59-8D31-F18183AD3C54}" destId="{400C2444-A816-4FBC-BA9E-1C68BED4FDD3}" srcOrd="1" destOrd="0" presId="urn:microsoft.com/office/officeart/2009/3/layout/SnapshotPictureList"/>
    <dgm:cxn modelId="{FF1E079E-4EE4-4D7C-A139-34DAE17B89E0}" type="presParOf" srcId="{255662AA-A1C8-4E59-8D31-F18183AD3C54}" destId="{D2B3DE7A-AD09-4756-A32C-6F39B74B18F8}" srcOrd="2" destOrd="0" presId="urn:microsoft.com/office/officeart/2009/3/layout/SnapshotPictureList"/>
    <dgm:cxn modelId="{791881A3-84DA-46E5-A6AC-A46882DC5F6C}" type="presParOf" srcId="{255662AA-A1C8-4E59-8D31-F18183AD3C54}" destId="{28C881D6-B04D-4E83-AAB4-748C31E5B2BB}" srcOrd="3" destOrd="0" presId="urn:microsoft.com/office/officeart/2009/3/layout/SnapshotPictureList"/>
    <dgm:cxn modelId="{1D5937DD-E476-4308-A999-DCF209FB7C7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r>
            <a:rPr lang="en-US" altLang="ko-KR" sz="2800" dirty="0"/>
            <a:t/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</a:t>
          </a:r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상황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0FED9A05-2966-4A64-9CF0-FF27EC51DFA1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D40786-62E7-4B78-B8EF-8B01F0FB31AD}" type="parTrans" cxnId="{AD8B36D4-FE8C-4BFA-917C-A6201EA398FC}">
      <dgm:prSet/>
      <dgm:spPr/>
    </dgm:pt>
    <dgm:pt modelId="{735072EA-197F-4129-80C1-FB80C4511A66}" type="sibTrans" cxnId="{AD8B36D4-FE8C-4BFA-917C-A6201EA398FC}">
      <dgm:prSet/>
      <dgm:spPr/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281A1E12-ACFE-4D76-A44E-72F799252495}" type="presOf" srcId="{0FED9A05-2966-4A64-9CF0-FF27EC51DFA1}" destId="{3B0A7F5E-F186-4FDD-8626-03EB7E0C45E5}" srcOrd="0" destOrd="2" presId="urn:microsoft.com/office/officeart/2005/8/layout/hList1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AD8B36D4-FE8C-4BFA-917C-A6201EA398FC}" srcId="{4CF97F0A-1B9E-421D-8D25-23E911D7D20F}" destId="{0FED9A05-2966-4A64-9CF0-FF27EC51DFA1}" srcOrd="2" destOrd="0" parTransId="{68D40786-62E7-4B78-B8EF-8B01F0FB31AD}" sibTransId="{735072EA-197F-4129-80C1-FB80C4511A66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r>
            <a:rPr lang="en-US" altLang="ko-KR" sz="1800" dirty="0"/>
            <a:t/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우주선의 구성 요소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내구도와 보호막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승무원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방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시설 </a:t>
          </a:r>
          <a:r>
            <a:rPr lang="en-US" altLang="ko-KR" sz="1400" dirty="0"/>
            <a:t>(</a:t>
          </a:r>
          <a:r>
            <a:rPr lang="ko-KR" altLang="en-US" sz="1400" dirty="0"/>
            <a:t>무기</a:t>
          </a:r>
          <a:r>
            <a:rPr lang="en-US" altLang="ko-KR" sz="1400" dirty="0"/>
            <a:t>, </a:t>
          </a:r>
          <a:r>
            <a:rPr lang="ko-KR" altLang="en-US" sz="1400" dirty="0"/>
            <a:t>엔진 등</a:t>
          </a:r>
          <a:r>
            <a:rPr lang="en-US" altLang="ko-KR" sz="1400" dirty="0"/>
            <a:t>)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사이드 뷰로 시점이 고정된다</a:t>
          </a:r>
          <a:r>
            <a:rPr lang="en-US" altLang="ko-KR" sz="1400" dirty="0"/>
            <a:t>.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시설은 함선 내 특정한 방에 위치한다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게임 중의 무기 사용</a:t>
          </a:r>
          <a:r>
            <a:rPr lang="en-US" altLang="ko-KR" sz="1400" dirty="0"/>
            <a:t>, </a:t>
          </a:r>
          <a:r>
            <a:rPr lang="ko-KR" altLang="en-US" sz="1400" dirty="0"/>
            <a:t>공간 이동</a:t>
          </a:r>
          <a:r>
            <a:rPr lang="en-US" altLang="ko-KR" sz="1400" dirty="0"/>
            <a:t>, </a:t>
          </a:r>
          <a:r>
            <a:rPr lang="ko-KR" altLang="en-US" sz="1400" dirty="0"/>
            <a:t>승무원 유지 비용은 공짜가 아니다</a:t>
          </a:r>
          <a:r>
            <a:rPr lang="en-US" altLang="ko-KR" sz="1400" dirty="0"/>
            <a:t>. </a:t>
          </a:r>
          <a:r>
            <a:rPr lang="ko-KR" altLang="en-US" sz="1400" dirty="0"/>
            <a:t>이를 위해 다음의 자원들이 필요하다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연료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금속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식량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함선은 방으로 나뉘어 있다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승무원들의 방 사이 이동은 매우 간략하게 표현한다</a:t>
          </a:r>
          <a:r>
            <a:rPr lang="en-US" altLang="ko-KR" sz="1400" dirty="0"/>
            <a:t>. </a:t>
          </a:r>
          <a:r>
            <a:rPr lang="ko-KR" altLang="en-US" sz="1400" dirty="0"/>
            <a:t>이동 명령을 내리면</a:t>
          </a:r>
          <a:r>
            <a:rPr lang="en-US" altLang="ko-KR" sz="1400" dirty="0"/>
            <a:t>, </a:t>
          </a:r>
          <a:r>
            <a:rPr lang="ko-KR" altLang="en-US" sz="1400" dirty="0"/>
            <a:t>방과 방 사이의  </a:t>
          </a:r>
          <a:r>
            <a:rPr lang="en-US" altLang="ko-KR" sz="1400" dirty="0"/>
            <a:t>UI </a:t>
          </a:r>
          <a:r>
            <a:rPr lang="ko-KR" altLang="en-US" sz="1400" dirty="0"/>
            <a:t>로 표시되지 않는 부분에서 캐릭터가 가려지는 모습만 보여주고  방으로  이동한다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 custLinFactNeighborX="-300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</dgm:spPr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보유한 연료가 없을 시 구조 신호를 내보내거나 비컨 에서 대기해야 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시설의 종류는 다음과 </a:t>
          </a:r>
          <a:r>
            <a:rPr lang="ko-KR" altLang="en-US" sz="1400" dirty="0" smtClean="0"/>
            <a:t>같다</a:t>
          </a:r>
          <a:r>
            <a:rPr lang="en-US" altLang="ko-KR" sz="1400" dirty="0" smtClean="0"/>
            <a:t>: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조타실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엔진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의무실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무기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보호막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 err="1"/>
            <a:t>스텔스</a:t>
          </a:r>
          <a:r>
            <a:rPr lang="ko-KR" altLang="en-US" sz="1400" dirty="0"/>
            <a:t> 관제소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드론 관제소</a:t>
          </a:r>
          <a:endParaRPr lang="en-US" altLang="ko-KR" sz="1400" dirty="0"/>
        </a:p>
        <a:p>
          <a:pPr latinLnBrk="1"/>
          <a:r>
            <a:rPr lang="ko-KR" altLang="en-US" sz="1400" dirty="0"/>
            <a:t>가속기</a:t>
          </a:r>
          <a:r>
            <a:rPr lang="en-US" altLang="ko-KR" sz="1400" dirty="0"/>
            <a:t/>
          </a:r>
          <a:br>
            <a:rPr lang="en-US" altLang="ko-KR" sz="1400" dirty="0"/>
          </a:br>
          <a:r>
            <a:rPr lang="ko-KR" altLang="en-US" sz="1400" dirty="0"/>
            <a:t>자원 창고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함선의 시설들은 일부를 제외하면 모두 판매 및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강화는 돈을 들여서 하는 것과 시간을 들여서 하는 것이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시간을 들여서 하는 경우 한번 공간 이동 시 카운터가 증가하며</a:t>
          </a:r>
          <a:r>
            <a:rPr lang="en-US" altLang="ko-KR" sz="1400" dirty="0"/>
            <a:t>, </a:t>
          </a:r>
          <a:r>
            <a:rPr lang="ko-KR" altLang="en-US" sz="1400" dirty="0"/>
            <a:t>일정 카운터 도달 시 강화 </a:t>
          </a:r>
          <a:r>
            <a:rPr lang="en-US" altLang="ko-KR" sz="1400" dirty="0"/>
            <a:t>/ </a:t>
          </a:r>
          <a:r>
            <a:rPr lang="ko-KR" altLang="en-US" sz="1400" dirty="0"/>
            <a:t>연구가 완료된다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 smtClean="0">
              <a:effectLst/>
              <a:latin typeface="+mn-ea"/>
              <a:ea typeface="+mn-ea"/>
            </a:rPr>
            <a:t>진행 개요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en-US" altLang="ko-KR" sz="1600" kern="1200" dirty="0">
              <a:effectLst/>
              <a:latin typeface="+mn-ea"/>
              <a:ea typeface="+mn-ea"/>
            </a:rPr>
            <a:t>NPC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추가 계획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각 시설은 함선의 체력과는 별개의 내구도가 존재한다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ko-KR" altLang="en-US" sz="1400" kern="1200" dirty="0"/>
            <a:t>이 내구도 는 강화 수치와 같다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</a:t>
          </a:r>
          <a:r>
            <a:rPr lang="ko-KR" altLang="en-US" sz="1400" kern="1200" dirty="0"/>
            <a:t>시설은 전투나 이벤트 중에 피해를 입을 수 있으며 승무원에 의해 수리가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피해를 입을 시 피해 정도에 따라 기능이 정지할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 관제소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무기 관제소 역시 시설의 한 종류이다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무기 관제소는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강화 레벨 </a:t>
          </a:r>
          <a:r>
            <a:rPr lang="en-US" altLang="ko-KR" sz="1400" kern="1200" dirty="0"/>
            <a:t>+ 1)</a:t>
          </a:r>
          <a:r>
            <a:rPr lang="ko-KR" altLang="en-US" sz="1400" kern="1200" dirty="0"/>
            <a:t>의 에너지를 갖고 있으며 이는 장착 가능한 </a:t>
          </a:r>
          <a:r>
            <a:rPr lang="ko-KR" altLang="en-US" sz="1400" kern="1200" dirty="0" smtClean="0"/>
            <a:t>무기 종류와 숫자에 제한을 준다</a:t>
          </a:r>
          <a:r>
            <a:rPr lang="en-US" altLang="ko-KR" sz="1400" kern="1200" dirty="0" smtClean="0"/>
            <a:t>..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무기의 종류에 따라 차지하는 에너지의 양이 다르다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 smtClean="0"/>
            <a:t>무기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무기의 종류는 다음과 같다</a:t>
          </a:r>
          <a:r>
            <a:rPr lang="en-US" altLang="ko-KR" sz="1400" kern="1200" dirty="0" smtClean="0"/>
            <a:t>: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레이저 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단발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연발</a:t>
          </a:r>
          <a:r>
            <a:rPr lang="en-US" altLang="ko-KR" sz="1400" kern="1200" dirty="0" smtClean="0"/>
            <a:t>)</a:t>
          </a:r>
          <a:br>
            <a:rPr lang="en-US" altLang="ko-KR" sz="1400" kern="1200" dirty="0" smtClean="0"/>
          </a:br>
          <a:r>
            <a:rPr lang="ko-KR" altLang="en-US" sz="1400" kern="1200" dirty="0" smtClean="0"/>
            <a:t>미사일 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관통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피해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폭발</a:t>
          </a:r>
          <a:r>
            <a:rPr lang="en-US" altLang="ko-KR" sz="1400" kern="1200" dirty="0" smtClean="0"/>
            <a:t>)</a:t>
          </a:r>
          <a:br>
            <a:rPr lang="en-US" altLang="ko-KR" sz="1400" kern="1200" dirty="0" smtClean="0"/>
          </a:br>
          <a:r>
            <a:rPr lang="ko-KR" altLang="en-US" sz="1400" kern="1200" dirty="0" smtClean="0"/>
            <a:t>에너지 탄 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화염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피해</a:t>
          </a:r>
          <a:r>
            <a:rPr lang="en-US" altLang="ko-KR" sz="1400" kern="1200" dirty="0" smtClean="0"/>
            <a:t>)</a:t>
          </a:r>
          <a:br>
            <a:rPr lang="en-US" altLang="ko-KR" sz="1400" kern="1200" dirty="0" smtClean="0"/>
          </a:br>
          <a:r>
            <a:rPr lang="ko-KR" altLang="en-US" sz="1400" kern="1200" dirty="0" smtClean="0"/>
            <a:t>순간이동 폭탄 </a:t>
          </a: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효과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피해</a:t>
          </a:r>
          <a:r>
            <a:rPr lang="en-US" altLang="ko-KR" sz="1400" kern="1200" dirty="0" smtClean="0"/>
            <a:t>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레이저는 범용 성이 높다</a:t>
          </a:r>
          <a:r>
            <a:rPr lang="en-US" altLang="ko-KR" sz="1400" kern="1200" dirty="0" smtClean="0"/>
            <a:t>.</a:t>
          </a:r>
          <a:br>
            <a:rPr lang="en-US" altLang="ko-KR" sz="1400" kern="1200" dirty="0" smtClean="0"/>
          </a:b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미사일은 부가적 효과가 크다</a:t>
          </a:r>
          <a:r>
            <a:rPr lang="en-US" altLang="ko-KR" sz="1400" kern="1200" dirty="0" smtClean="0"/>
            <a:t>.</a:t>
          </a:r>
          <a:br>
            <a:rPr lang="en-US" altLang="ko-KR" sz="1400" kern="1200" dirty="0" smtClean="0"/>
          </a:b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에너지 탄은 레이저의 확대 판으로써 다만 효율이 낮다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폭탄은 적의 승무원들에게 더 많은 피해를 줄 수 있다</a:t>
          </a:r>
          <a:r>
            <a:rPr lang="en-US" altLang="ko-KR" sz="1400" kern="1200" dirty="0" smtClean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- </a:t>
          </a:r>
          <a:r>
            <a:rPr lang="ko-KR" altLang="en-US" sz="1700" kern="1200" dirty="0"/>
            <a:t>엔진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엔진은 강화 수치에 큰 영향을 받는다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공간 이동을 하려면 엔진이 충전 되어야 하며 이 충전 속도는 엔진의 강화 수치와 엔진 체력에 영향을 받는다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엔진이 피해를 받았을 때엔 승무원이 수리가 가능하다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승무원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특정한 시설을 관리할 수 있으며 이것으로 해당 시설의 효율이 상승한다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지역</a:t>
          </a:r>
          <a:r>
            <a:rPr lang="en-US" altLang="ko-KR" sz="2800" kern="1200" dirty="0"/>
            <a:t/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5479"/>
        <a:ext cx="2414587" cy="864000"/>
      </dsp:txXfrm>
    </dsp:sp>
    <dsp:sp modelId="{418976B2-EA5B-4EAA-A2C3-DDE99796E37A}">
      <dsp:nvSpPr>
        <dsp:cNvPr id="0" name=""/>
        <dsp:cNvSpPr/>
      </dsp:nvSpPr>
      <dsp:spPr>
        <a:xfrm>
          <a:off x="2476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869479"/>
        <a:ext cx="2414587" cy="2343235"/>
      </dsp:txXfrm>
    </dsp:sp>
    <dsp:sp modelId="{656C3BC4-320D-4D2E-B892-8E3F99447003}">
      <dsp:nvSpPr>
        <dsp:cNvPr id="0" name=""/>
        <dsp:cNvSpPr/>
      </dsp:nvSpPr>
      <dsp:spPr>
        <a:xfrm>
          <a:off x="275510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5479"/>
        <a:ext cx="2414587" cy="864000"/>
      </dsp:txXfrm>
    </dsp:sp>
    <dsp:sp modelId="{338BD713-B272-4931-ACE2-E02BD3037204}">
      <dsp:nvSpPr>
        <dsp:cNvPr id="0" name=""/>
        <dsp:cNvSpPr/>
      </dsp:nvSpPr>
      <dsp:spPr>
        <a:xfrm>
          <a:off x="275510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869479"/>
        <a:ext cx="2414587" cy="2343235"/>
      </dsp:txXfrm>
    </dsp:sp>
    <dsp:sp modelId="{8C2FA9EA-B319-4056-BF0D-168C20BC54A4}">
      <dsp:nvSpPr>
        <dsp:cNvPr id="0" name=""/>
        <dsp:cNvSpPr/>
      </dsp:nvSpPr>
      <dsp:spPr>
        <a:xfrm>
          <a:off x="550773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5479"/>
        <a:ext cx="2414587" cy="864000"/>
      </dsp:txXfrm>
    </dsp:sp>
    <dsp:sp modelId="{3B0A7F5E-F186-4FDD-8626-03EB7E0C45E5}">
      <dsp:nvSpPr>
        <dsp:cNvPr id="0" name=""/>
        <dsp:cNvSpPr/>
      </dsp:nvSpPr>
      <dsp:spPr>
        <a:xfrm>
          <a:off x="550773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</a:t>
          </a: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상황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07735" y="869479"/>
        <a:ext cx="2414587" cy="234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외계</a:t>
          </a:r>
          <a:r>
            <a:rPr lang="en-US" altLang="ko-KR" sz="1800" kern="1200" dirty="0"/>
            <a:t/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200" kern="1200" dirty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우주선의 구성 요소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내구도와 보호막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승무원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방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시설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무기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엔진 등</a:t>
          </a:r>
          <a:r>
            <a:rPr lang="en-US" altLang="ko-KR" sz="1400" kern="1200" dirty="0"/>
            <a:t>)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사이드 뷰로 시점이 고정된다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시설은 함선 내 특정한 방에 위치한다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게임 중의 무기 사용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공간 이동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 유지 비용은 공짜가 아니다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이를 위해 다음의 자원들이 필요하다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연료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금속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식량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0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함선은 방으로 나뉘어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이 시설들은 비용과 시간을 들여서 강화가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 </a:t>
          </a:r>
          <a:r>
            <a:rPr lang="ko-KR" altLang="en-US" sz="1400" kern="1200" dirty="0"/>
            <a:t>승무원들의 방 사이 이동은 매우 간략하게 표현한다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이동 명령을 내리면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방과 방 사이의 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로 표시되지 않는 부분에서 캐릭터가 가려지는 모습만 보여주고  방으로  이동한다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보유한 연료가 없을 시 구조 신호를 내보내거나 비컨 에서 대기해야 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시설의 종류는 다음과 </a:t>
          </a:r>
          <a:r>
            <a:rPr lang="ko-KR" altLang="en-US" sz="1400" kern="1200" dirty="0" smtClean="0"/>
            <a:t>같다</a:t>
          </a:r>
          <a:r>
            <a:rPr lang="en-US" altLang="ko-KR" sz="1400" kern="1200" dirty="0" smtClean="0"/>
            <a:t>: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조타실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엔진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의무실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무기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보호막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 err="1"/>
            <a:t>스텔스</a:t>
          </a:r>
          <a:r>
            <a:rPr lang="ko-KR" altLang="en-US" sz="1400" kern="1200" dirty="0"/>
            <a:t> 관제소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드론 관제소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가속기</a:t>
          </a:r>
          <a:r>
            <a:rPr lang="en-US" altLang="ko-KR" sz="1400" kern="1200" dirty="0"/>
            <a:t/>
          </a:r>
          <a:br>
            <a:rPr lang="en-US" altLang="ko-KR" sz="1400" kern="1200" dirty="0"/>
          </a:br>
          <a:r>
            <a:rPr lang="ko-KR" altLang="en-US" sz="1400" kern="1200" dirty="0"/>
            <a:t>자원 창고</a:t>
          </a: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함선의 시설들은 일부를 제외하면 모두 판매 및 강화가 가능하다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강화는 돈을 들여서 하는 것과 시간을 들여서 하는 것이 있다</a:t>
          </a:r>
          <a:r>
            <a:rPr lang="en-US" altLang="ko-KR" sz="1400" kern="1200" dirty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시간을 들여서 하는 경우 한번 공간 이동 시 카운터가 증가하며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일정 카운터 도달 시 강화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연구가 완료된다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/>
            </a:r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5420985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B026BCE-04F4-47BB-84F2-B391E0F3C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6" y="4612953"/>
            <a:ext cx="1178247" cy="117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9721522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15890481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56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68341559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6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551193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6598671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8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618975824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47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ⅵ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590550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0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2"/>
            <a:ext cx="3680885" cy="2387601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인터페이스 동선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메인 메뉴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게임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게임 내 메뉴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함</a:t>
            </a:r>
            <a:r>
              <a:rPr lang="ko-KR" altLang="en-US" dirty="0">
                <a:latin typeface="+mn-ea"/>
              </a:rPr>
              <a:t>선</a:t>
            </a:r>
            <a:r>
              <a:rPr lang="ko-KR" altLang="en-US" dirty="0" smtClean="0">
                <a:latin typeface="+mn-ea"/>
              </a:rPr>
              <a:t> 인터페이스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상점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항해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함선 </a:t>
            </a:r>
            <a:r>
              <a:rPr lang="ko-KR" altLang="en-US" dirty="0" smtClean="0">
                <a:latin typeface="+mn-ea"/>
              </a:rPr>
              <a:t>관리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</a:t>
            </a:r>
            <a:r>
              <a:rPr lang="ko-KR" altLang="en-US" dirty="0">
                <a:latin typeface="+mn-ea"/>
              </a:rPr>
              <a:t>투</a:t>
            </a:r>
            <a:r>
              <a:rPr lang="ko-KR" altLang="en-US" dirty="0" smtClean="0">
                <a:latin typeface="+mn-ea"/>
              </a:rPr>
              <a:t> 인터페이스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370151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0"/>
            <a:ext cx="3680885" cy="2336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강화 현황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1" y="3479802"/>
            <a:ext cx="3680885" cy="1828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429000"/>
            <a:ext cx="3680885" cy="2586732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xmlns="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xmlns="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xmlns="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xmlns="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xmlns="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xmlns="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xmlns="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xmlns="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xmlns="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:a16="http://schemas.microsoft.com/office/drawing/2014/main" xmlns="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(Eve online)</a:t>
            </a:r>
          </a:p>
          <a:p>
            <a:pPr marL="0" indent="0">
              <a:buNone/>
            </a:pPr>
            <a:r>
              <a:rPr lang="ko-KR" altLang="en-US" b="1" dirty="0"/>
              <a:t>최소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Dual Core @ 2.0 GHz, AMD Dual Core @ 2.0 GHz</a:t>
            </a:r>
          </a:p>
          <a:p>
            <a:r>
              <a:rPr lang="en-US" altLang="ko-KR" dirty="0"/>
              <a:t>RAM: 2 GB</a:t>
            </a:r>
          </a:p>
          <a:p>
            <a:r>
              <a:rPr lang="en-US" altLang="ko-KR" dirty="0"/>
              <a:t>Video: AMD Radeon 2600 XT or NVIDIA GeForce 8600 GTS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권장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i7 Series or AMD X4 @ 2.0 GHz or greater</a:t>
            </a:r>
          </a:p>
          <a:p>
            <a:r>
              <a:rPr lang="en-US" altLang="ko-KR" dirty="0"/>
              <a:t>RAM: 4 GB or higher</a:t>
            </a:r>
          </a:p>
          <a:p>
            <a:r>
              <a:rPr lang="en-US" altLang="ko-KR" dirty="0"/>
              <a:t>Video: AMD Radeon 6790 or NVIDIA GeForce GTX 560 or better with at least 1 GB VRAM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NPC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xmlns="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플레이어의 목표는 우주에서 손 꼽히는 갑부가 되는 것이다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함선으로 우주의 여러 지역을 다니며 수많은 이벤트를 경험하고 플레이어는 때마다 자신이 갖고 있는 자원을 활용해 상황을 해쳐나가야 한다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r>
              <a:rPr lang="ko-KR" altLang="en-US" dirty="0" smtClean="0"/>
              <a:t>위기를 극복하고 문제를 해결하는 방법은 여러 가지가 있지만 게임에선 크게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latin typeface="+mj-ea"/>
                <a:ea typeface="+mj-ea"/>
              </a:rPr>
              <a:t>전투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퀘스</a:t>
            </a:r>
            <a:r>
              <a:rPr lang="ko-KR" altLang="en-US" dirty="0">
                <a:latin typeface="+mj-ea"/>
                <a:ea typeface="+mj-ea"/>
              </a:rPr>
              <a:t>트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교역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거래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ko-KR" altLang="en-US" dirty="0" smtClean="0"/>
              <a:t>의 세 수단으로 나뉜다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한편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이벤트의 정의는 항해 중에 발생하는 모든 상황에 대한 총칭이다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이벤트가 영향을 받는 게임 내 요소들은 다음과 같다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53716"/>
              </p:ext>
            </p:extLst>
          </p:nvPr>
        </p:nvGraphicFramePr>
        <p:xfrm>
          <a:off x="702734" y="4224866"/>
          <a:ext cx="7789333" cy="1181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9333"/>
              </a:tblGrid>
              <a:tr h="25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요소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8162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플레이어가 위치한 행성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소유한 승무원의 종족 종류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소유한 시설의 종류와 강화 수치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소유한 무기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장기 퀘스트의 진행 상황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그리고 장기 퀘스트와는 별개로 게임이 오래 갈 수록 이벤트의 난이도는 높아진다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전투 역시 이벤트 중의 하나로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주로 우주 해적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빚 추심 업체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경쟁자들과의 갈등 상황에서 발생한다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퀘스트는 </a:t>
            </a:r>
            <a:r>
              <a:rPr lang="ko-KR" altLang="en-US" dirty="0">
                <a:latin typeface="+mn-ea"/>
              </a:rPr>
              <a:t>단기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퀘스트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장기 퀘스트로 나뉘어진다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단기 퀘스트는 플레이어가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로부터 퀘스트를 받은 행성 계 내에서 해결해야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하지만 의무는 아니다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장기 퀘스트는 게임 진행의 큰 축을 담당하며 네 종류가 존재한다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승무원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>
                <a:latin typeface="+mn-ea"/>
              </a:rPr>
              <a:t>교역은 </a:t>
            </a:r>
            <a:r>
              <a:rPr lang="ko-KR" altLang="en-US" dirty="0">
                <a:latin typeface="+mn-ea"/>
              </a:rPr>
              <a:t>이벤트 중에서도 교역 선택지가 주어지는 때에 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교역 시도는 선택지가 존재하는 이벤트라면 언제든지 가능하지만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적대적인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가 많이 등장하므로 실행은 제한적이다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함선</a:t>
            </a:r>
            <a:r>
              <a:rPr lang="en-US" altLang="ko-KR" dirty="0"/>
              <a:t>: </a:t>
            </a:r>
            <a:r>
              <a:rPr lang="ko-KR" altLang="en-US" dirty="0"/>
              <a:t>무기 가동 애니메이션</a:t>
            </a:r>
            <a:r>
              <a:rPr lang="en-US" altLang="ko-KR" dirty="0"/>
              <a:t>, </a:t>
            </a:r>
            <a:r>
              <a:rPr lang="ko-KR" altLang="en-US" dirty="0"/>
              <a:t>피격 시 진동 </a:t>
            </a:r>
            <a:r>
              <a:rPr lang="en-US" altLang="ko-KR" dirty="0"/>
              <a:t>(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보호막 바도 진동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한 두 장으로 끝낸다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등장하는 적의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우주 해적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적대적 종족의 함선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반란군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배타적 종족</a:t>
            </a:r>
            <a:r>
              <a:rPr lang="en-US" altLang="ko-KR" dirty="0" smtClean="0"/>
              <a:t>, …</a:t>
            </a:r>
          </a:p>
          <a:p>
            <a:r>
              <a:rPr lang="ko-KR" altLang="en-US" dirty="0" smtClean="0"/>
              <a:t>등장하는 적함의 종류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소형 전투선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전투선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화물선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구축함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순양함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우주 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지상군</a:t>
            </a:r>
            <a:r>
              <a:rPr lang="en-US" altLang="ko-KR" dirty="0" smtClean="0"/>
              <a:t>, …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ko-KR" altLang="en-US" dirty="0" smtClean="0"/>
              <a:t>스테이지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 배치에 대한 설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장 이내로 끝내자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 smtClean="0"/>
              <a:t>전투의 </a:t>
            </a:r>
            <a:r>
              <a:rPr lang="ko-KR" altLang="en-US" dirty="0"/>
              <a:t>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영향</a:t>
            </a:r>
            <a:endParaRPr lang="en-US" altLang="ko-KR" dirty="0"/>
          </a:p>
          <a:p>
            <a:r>
              <a:rPr lang="ko-KR" altLang="en-US" dirty="0"/>
              <a:t>전투 진행의 순서 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/>
              <a:t>-&gt; </a:t>
            </a:r>
            <a:r>
              <a:rPr lang="ko-KR" altLang="en-US" dirty="0"/>
              <a:t>진행 </a:t>
            </a:r>
            <a:r>
              <a:rPr lang="en-US" altLang="ko-KR" dirty="0"/>
              <a:t>-&gt; </a:t>
            </a:r>
            <a:r>
              <a:rPr lang="ko-KR" altLang="en-US" dirty="0"/>
              <a:t>종결</a:t>
            </a:r>
            <a:r>
              <a:rPr lang="en-US" altLang="ko-KR" dirty="0"/>
              <a:t>) </a:t>
            </a:r>
            <a:r>
              <a:rPr lang="ko-KR" altLang="en-US" dirty="0"/>
              <a:t>와 그에 따른 인공지능의 설명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  <a:endParaRPr lang="en-US" altLang="ko-KR" dirty="0" smtClean="0"/>
          </a:p>
          <a:p>
            <a:r>
              <a:rPr lang="ko-KR" altLang="en-US" dirty="0" smtClean="0"/>
              <a:t>한 장으로 끝낸다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계획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7523098"/>
              </p:ext>
            </p:extLst>
          </p:nvPr>
        </p:nvGraphicFramePr>
        <p:xfrm>
          <a:off x="736601" y="2386740"/>
          <a:ext cx="7924799" cy="321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9569957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1577968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977538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1723</TotalTime>
  <Words>1757</Words>
  <Application>Microsoft Office PowerPoint</Application>
  <PresentationFormat>사용자 지정</PresentationFormat>
  <Paragraphs>625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시스템Ⅱ</vt:lpstr>
      <vt:lpstr> 시스템ⅲ</vt:lpstr>
      <vt:lpstr> 시스템ⅳ</vt:lpstr>
      <vt:lpstr> 시스템ⅳ</vt:lpstr>
      <vt:lpstr> 시스템ⅳ</vt:lpstr>
      <vt:lpstr> 시스템ⅴ</vt:lpstr>
      <vt:lpstr> 시스템ⅴ</vt:lpstr>
      <vt:lpstr> 시스템ⅴ</vt:lpstr>
      <vt:lpstr> 시스템ⅵ</vt:lpstr>
      <vt:lpstr>인터페이스 (1)</vt:lpstr>
      <vt:lpstr>인터페이스 (2)</vt:lpstr>
      <vt:lpstr>인터페이스 (3)</vt:lpstr>
      <vt:lpstr>인터페이스 (4)</vt:lpstr>
      <vt:lpstr>인터페이스 (5)</vt:lpstr>
      <vt:lpstr> 조작</vt:lpstr>
      <vt:lpstr> 사양</vt:lpstr>
      <vt:lpstr>2 게임</vt:lpstr>
      <vt:lpstr> 진행 개요</vt:lpstr>
      <vt:lpstr> 진행 개요</vt:lpstr>
      <vt:lpstr> 진행 개요</vt:lpstr>
      <vt:lpstr> 진행 개요</vt:lpstr>
      <vt:lpstr> 진행 개요</vt:lpstr>
      <vt:lpstr> 진행 개요</vt:lpstr>
      <vt:lpstr> 행성</vt:lpstr>
      <vt:lpstr> NPC</vt:lpstr>
      <vt:lpstr> 항해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</cp:lastModifiedBy>
  <cp:revision>114</cp:revision>
  <dcterms:created xsi:type="dcterms:W3CDTF">2017-11-29T02:45:16Z</dcterms:created>
  <dcterms:modified xsi:type="dcterms:W3CDTF">2017-12-08T03:14:03Z</dcterms:modified>
</cp:coreProperties>
</file>