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3" r:id="rId9"/>
    <p:sldId id="264" r:id="rId10"/>
    <p:sldId id="278" r:id="rId11"/>
    <p:sldId id="287" r:id="rId12"/>
    <p:sldId id="286" r:id="rId13"/>
    <p:sldId id="288" r:id="rId14"/>
    <p:sldId id="291" r:id="rId15"/>
    <p:sldId id="289" r:id="rId16"/>
    <p:sldId id="290" r:id="rId17"/>
    <p:sldId id="276" r:id="rId18"/>
    <p:sldId id="279" r:id="rId19"/>
    <p:sldId id="277" r:id="rId20"/>
    <p:sldId id="282" r:id="rId21"/>
    <p:sldId id="266" r:id="rId22"/>
    <p:sldId id="267" r:id="rId23"/>
    <p:sldId id="268" r:id="rId24"/>
    <p:sldId id="270" r:id="rId25"/>
    <p:sldId id="281" r:id="rId26"/>
    <p:sldId id="280" r:id="rId27"/>
    <p:sldId id="273" r:id="rId28"/>
    <p:sldId id="274" r:id="rId29"/>
    <p:sldId id="285" r:id="rId30"/>
    <p:sldId id="271" r:id="rId31"/>
    <p:sldId id="272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3"/>
            <p14:sldId id="264"/>
            <p14:sldId id="278"/>
            <p14:sldId id="287"/>
            <p14:sldId id="286"/>
            <p14:sldId id="288"/>
            <p14:sldId id="291"/>
            <p14:sldId id="289"/>
            <p14:sldId id="290"/>
            <p14:sldId id="276"/>
            <p14:sldId id="279"/>
            <p14:sldId id="277"/>
            <p14:sldId id="282"/>
            <p14:sldId id="266"/>
            <p14:sldId id="267"/>
            <p14:sldId id="268"/>
            <p14:sldId id="270"/>
            <p14:sldId id="281"/>
            <p14:sldId id="280"/>
            <p14:sldId id="273"/>
            <p14:sldId id="274"/>
            <p14:sldId id="285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62" d="100"/>
          <a:sy n="62" d="100"/>
        </p:scale>
        <p:origin x="90" y="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FD6624F5-BF5B-48D7-8FC0-DF9ADB63857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추가 계획</a:t>
          </a:r>
        </a:p>
      </dgm:t>
    </dgm:pt>
    <dgm:pt modelId="{151B2760-90AC-4235-A7ED-77C9D53A9493}" type="parTrans" cxnId="{12BC9839-E14A-435F-B9D6-6D4F2DDB72C7}">
      <dgm:prSet/>
      <dgm:spPr/>
    </dgm:pt>
    <dgm:pt modelId="{4E30A2BE-A115-4E73-831B-1B27D3C1ECCA}" type="sibTrans" cxnId="{12BC9839-E14A-435F-B9D6-6D4F2DDB72C7}">
      <dgm:prSet/>
      <dgm:spPr/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ECBF6E12-A4CB-42D0-B3FB-793CD0B5CF1C}" type="presOf" srcId="{42279E78-9F8D-4A7C-BE25-940DB08D0093}" destId="{0CF4C7EE-FC4E-4EA4-9094-330DC400C57A}" srcOrd="0" destOrd="2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001E4422-0609-40B2-A89C-EF6CE036F6F3}" type="presOf" srcId="{FD6624F5-BF5B-48D7-8FC0-DF9ADB638571}" destId="{0CF4C7EE-FC4E-4EA4-9094-330DC400C57A}" srcOrd="0" destOrd="1" presId="urn:microsoft.com/office/officeart/2005/8/layout/hProcess4"/>
    <dgm:cxn modelId="{F66FEE26-A14C-43D0-B0C1-7807CBB9260E}" srcId="{A7C29CA7-D934-4B33-8EFB-838434BD8145}" destId="{42279E78-9F8D-4A7C-BE25-940DB08D0093}" srcOrd="2" destOrd="0" parTransId="{2E502DFD-4EA1-4818-A0CE-E0FADDFB68C4}" sibTransId="{B9BFABBD-CED4-4E71-93D6-73F023821FDD}"/>
    <dgm:cxn modelId="{B0D5B12C-EA6A-4879-A654-159B3A86EF49}" type="presOf" srcId="{FD6624F5-BF5B-48D7-8FC0-DF9ADB638571}" destId="{852F2188-CE3B-46AF-BFB4-FF1A7E162340}" srcOrd="1" destOrd="1" presId="urn:microsoft.com/office/officeart/2005/8/layout/hProcess4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12BC9839-E14A-435F-B9D6-6D4F2DDB72C7}" srcId="{A7C29CA7-D934-4B33-8EFB-838434BD8145}" destId="{FD6624F5-BF5B-48D7-8FC0-DF9ADB638571}" srcOrd="1" destOrd="0" parTransId="{151B2760-90AC-4235-A7ED-77C9D53A9493}" sibTransId="{4E30A2BE-A115-4E73-831B-1B27D3C1ECCA}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4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4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3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3" presId="urn:microsoft.com/office/officeart/2005/8/layout/hProcess4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2BCDC34C-3BB2-4A7B-B0AB-88ADCAF2BD31}" type="presOf" srcId="{BDCDA78F-9DB4-4451-AD8B-0AC7BC3D6380}" destId="{0CF4C7EE-FC4E-4EA4-9094-330DC400C57A}" srcOrd="0" destOrd="3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4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2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각 시설은 함선의 체력과는 별개의 내구도가 존재한다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ko-KR" altLang="en-US" sz="1400" dirty="0"/>
            <a:t>이 내구도 는 강화 수치와 같다</a:t>
          </a:r>
          <a:r>
            <a:rPr lang="en-US" altLang="ko-KR" sz="1400" dirty="0"/>
            <a:t>.</a:t>
          </a:r>
          <a:br>
            <a:rPr lang="en-US" altLang="ko-KR" sz="1400" dirty="0"/>
          </a:b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시설은 전투나 이벤트 중에 피해를 입을 수 있으며 승무원에 의해 수리가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피해를 입을 시 피해 정도에 따라 기능이 정지할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77D2F07-26BA-478B-A20E-8E6868E71BD5}" type="presOf" srcId="{1844C820-FCA8-46A9-9D86-C459236C484B}" destId="{D2B3DE7A-AD09-4756-A32C-6F39B74B18F8}" srcOrd="0" destOrd="0" presId="urn:microsoft.com/office/officeart/2009/3/layout/SnapshotPictureList"/>
    <dgm:cxn modelId="{A3CF2236-BAD8-4099-A55C-8F5B7DB313B3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1EED2C1-37C8-4176-B688-43BA752C62E1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4F92DA6-AA08-402E-83BF-0C095320A4DB}" type="presParOf" srcId="{809B1BC5-3BFC-414B-BD9E-29D23EE340EE}" destId="{255662AA-A1C8-4E59-8D31-F18183AD3C54}" srcOrd="0" destOrd="0" presId="urn:microsoft.com/office/officeart/2009/3/layout/SnapshotPictureList"/>
    <dgm:cxn modelId="{0CF772EF-A723-4F7F-8023-681EC42E582B}" type="presParOf" srcId="{255662AA-A1C8-4E59-8D31-F18183AD3C54}" destId="{EEDB0F7A-11D1-4497-B413-6653895F7483}" srcOrd="0" destOrd="0" presId="urn:microsoft.com/office/officeart/2009/3/layout/SnapshotPictureList"/>
    <dgm:cxn modelId="{C15E1C6B-1580-4937-93D8-901A91370471}" type="presParOf" srcId="{255662AA-A1C8-4E59-8D31-F18183AD3C54}" destId="{400C2444-A816-4FBC-BA9E-1C68BED4FDD3}" srcOrd="1" destOrd="0" presId="urn:microsoft.com/office/officeart/2009/3/layout/SnapshotPictureList"/>
    <dgm:cxn modelId="{975DC910-35C5-4958-9976-314719B213F3}" type="presParOf" srcId="{255662AA-A1C8-4E59-8D31-F18183AD3C54}" destId="{D2B3DE7A-AD09-4756-A32C-6F39B74B18F8}" srcOrd="2" destOrd="0" presId="urn:microsoft.com/office/officeart/2009/3/layout/SnapshotPictureList"/>
    <dgm:cxn modelId="{42E97C07-20C5-42E9-8865-51C9223CCDA3}" type="presParOf" srcId="{255662AA-A1C8-4E59-8D31-F18183AD3C54}" destId="{28C881D6-B04D-4E83-AAB4-748C31E5B2BB}" srcOrd="3" destOrd="0" presId="urn:microsoft.com/office/officeart/2009/3/layout/SnapshotPictureList"/>
    <dgm:cxn modelId="{ED338D80-BCC1-4CCE-94F0-1F38A2B4A169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 관제소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무기 관제소 역시 시설의 한 종류이다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 관제소는 </a:t>
          </a:r>
          <a:r>
            <a:rPr lang="en-US" altLang="ko-KR" sz="1400" dirty="0"/>
            <a:t>(</a:t>
          </a:r>
          <a:r>
            <a:rPr lang="ko-KR" altLang="en-US" sz="1400" dirty="0"/>
            <a:t>강화 레벨 </a:t>
          </a:r>
          <a:r>
            <a:rPr lang="en-US" altLang="ko-KR" sz="1400" dirty="0"/>
            <a:t>+ 1)</a:t>
          </a:r>
          <a:r>
            <a:rPr lang="ko-KR" altLang="en-US" sz="1400" dirty="0"/>
            <a:t>의 에너지를 갖고 있으며 이는 장착 가능한 무기의 한계수이다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무기의 종류에 따라 차지하는 에너지의 양이 다르다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21D9EE37-F0F5-4177-9151-EB0246D67924}" type="presOf" srcId="{D079A32A-C5AC-411A-B1CF-797B8ABDB28A}" destId="{400C2444-A816-4FBC-BA9E-1C68BED4FDD3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63041991-4145-49DE-8DA5-07FC6EE3AE92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B92030F2-EE6B-4244-BD8C-16D9C5B7DDBF}" type="presOf" srcId="{DB3D2BA8-661B-42E2-9736-953F7855FC09}" destId="{809B1BC5-3BFC-414B-BD9E-29D23EE340EE}" srcOrd="0" destOrd="0" presId="urn:microsoft.com/office/officeart/2009/3/layout/SnapshotPictureList"/>
    <dgm:cxn modelId="{27DFDA6D-206E-4DA6-B56D-E8CC2FAF4C63}" type="presParOf" srcId="{809B1BC5-3BFC-414B-BD9E-29D23EE340EE}" destId="{255662AA-A1C8-4E59-8D31-F18183AD3C54}" srcOrd="0" destOrd="0" presId="urn:microsoft.com/office/officeart/2009/3/layout/SnapshotPictureList"/>
    <dgm:cxn modelId="{DDBB57CB-C45B-4F76-83DC-A4642BC6F33D}" type="presParOf" srcId="{255662AA-A1C8-4E59-8D31-F18183AD3C54}" destId="{EEDB0F7A-11D1-4497-B413-6653895F7483}" srcOrd="0" destOrd="0" presId="urn:microsoft.com/office/officeart/2009/3/layout/SnapshotPictureList"/>
    <dgm:cxn modelId="{EE3C6529-149D-497F-AEE7-F113839E4CBB}" type="presParOf" srcId="{255662AA-A1C8-4E59-8D31-F18183AD3C54}" destId="{400C2444-A816-4FBC-BA9E-1C68BED4FDD3}" srcOrd="1" destOrd="0" presId="urn:microsoft.com/office/officeart/2009/3/layout/SnapshotPictureList"/>
    <dgm:cxn modelId="{06D8B652-3800-40D9-B404-41EA38B968E0}" type="presParOf" srcId="{255662AA-A1C8-4E59-8D31-F18183AD3C54}" destId="{D2B3DE7A-AD09-4756-A32C-6F39B74B18F8}" srcOrd="2" destOrd="0" presId="urn:microsoft.com/office/officeart/2009/3/layout/SnapshotPictureList"/>
    <dgm:cxn modelId="{6023A22E-2824-4B5A-B453-76EAF8879456}" type="presParOf" srcId="{255662AA-A1C8-4E59-8D31-F18183AD3C54}" destId="{28C881D6-B04D-4E83-AAB4-748C31E5B2BB}" srcOrd="3" destOrd="0" presId="urn:microsoft.com/office/officeart/2009/3/layout/SnapshotPictureList"/>
    <dgm:cxn modelId="{E3A6EE28-7082-4454-8488-8873FBF74186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- </a:t>
          </a:r>
          <a:r>
            <a:rPr lang="ko-KR" altLang="en-US" dirty="0"/>
            <a:t>엔진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엔진은 강화 수치에 큰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공간 이동을 하려면 엔진이 충전 되어야 하며 이 충전 속도는 엔진의 강화 수치와 엔진 체력에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엔진이 피해를 받았을 때엔 승무원이 수리가 가능하다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1697234E-620D-41CB-B68C-C3277FDCE6F9}" type="presOf" srcId="{DB3D2BA8-661B-42E2-9736-953F7855FC09}" destId="{809B1BC5-3BFC-414B-BD9E-29D23EE340EE}" srcOrd="0" destOrd="0" presId="urn:microsoft.com/office/officeart/2009/3/layout/SnapshotPictureList"/>
    <dgm:cxn modelId="{050A6588-44B6-4D85-85B0-EBCA767DFEDE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9E00D1ED-84C2-4B7A-B780-54EDCAEB3869}" type="presOf" srcId="{D079A32A-C5AC-411A-B1CF-797B8ABDB28A}" destId="{400C2444-A816-4FBC-BA9E-1C68BED4FDD3}" srcOrd="0" destOrd="0" presId="urn:microsoft.com/office/officeart/2009/3/layout/SnapshotPictureList"/>
    <dgm:cxn modelId="{0067CC43-DEB9-4FA6-8A7E-7C705CD682DA}" type="presParOf" srcId="{809B1BC5-3BFC-414B-BD9E-29D23EE340EE}" destId="{255662AA-A1C8-4E59-8D31-F18183AD3C54}" srcOrd="0" destOrd="0" presId="urn:microsoft.com/office/officeart/2009/3/layout/SnapshotPictureList"/>
    <dgm:cxn modelId="{798393B6-C118-4E2B-9268-7A701D8A5AF7}" type="presParOf" srcId="{255662AA-A1C8-4E59-8D31-F18183AD3C54}" destId="{EEDB0F7A-11D1-4497-B413-6653895F7483}" srcOrd="0" destOrd="0" presId="urn:microsoft.com/office/officeart/2009/3/layout/SnapshotPictureList"/>
    <dgm:cxn modelId="{67BA5A70-AB89-44D5-8FAC-23C06A44905F}" type="presParOf" srcId="{255662AA-A1C8-4E59-8D31-F18183AD3C54}" destId="{400C2444-A816-4FBC-BA9E-1C68BED4FDD3}" srcOrd="1" destOrd="0" presId="urn:microsoft.com/office/officeart/2009/3/layout/SnapshotPictureList"/>
    <dgm:cxn modelId="{CC43A07D-BEEA-4EA3-B640-3B7BB9510A88}" type="presParOf" srcId="{255662AA-A1C8-4E59-8D31-F18183AD3C54}" destId="{D2B3DE7A-AD09-4756-A32C-6F39B74B18F8}" srcOrd="2" destOrd="0" presId="urn:microsoft.com/office/officeart/2009/3/layout/SnapshotPictureList"/>
    <dgm:cxn modelId="{8EE45005-5A49-475C-8B9F-D9BD1E92782D}" type="presParOf" srcId="{255662AA-A1C8-4E59-8D31-F18183AD3C54}" destId="{28C881D6-B04D-4E83-AAB4-748C31E5B2BB}" srcOrd="3" destOrd="0" presId="urn:microsoft.com/office/officeart/2009/3/layout/SnapshotPictureList"/>
    <dgm:cxn modelId="{ECBD8291-86FA-4D82-A743-BB3DF473DD3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승무원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2991AA2D-6908-4234-BD0B-F77D1AC08225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9F5515C0-FB24-4682-AEF3-CE23149B528C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F1A47DE6-7D73-4891-8BF2-76DC01B4E027}" type="presOf" srcId="{D079A32A-C5AC-411A-B1CF-797B8ABDB28A}" destId="{400C2444-A816-4FBC-BA9E-1C68BED4FDD3}" srcOrd="0" destOrd="0" presId="urn:microsoft.com/office/officeart/2009/3/layout/SnapshotPictureList"/>
    <dgm:cxn modelId="{E70A8B15-DBFB-49E8-83DD-95CC1E9BF842}" type="presParOf" srcId="{809B1BC5-3BFC-414B-BD9E-29D23EE340EE}" destId="{255662AA-A1C8-4E59-8D31-F18183AD3C54}" srcOrd="0" destOrd="0" presId="urn:microsoft.com/office/officeart/2009/3/layout/SnapshotPictureList"/>
    <dgm:cxn modelId="{22320C4C-3EAE-4E99-B1A3-617192CA25BF}" type="presParOf" srcId="{255662AA-A1C8-4E59-8D31-F18183AD3C54}" destId="{EEDB0F7A-11D1-4497-B413-6653895F7483}" srcOrd="0" destOrd="0" presId="urn:microsoft.com/office/officeart/2009/3/layout/SnapshotPictureList"/>
    <dgm:cxn modelId="{D0403381-3ABC-48A0-B649-F473CF5E8D9E}" type="presParOf" srcId="{255662AA-A1C8-4E59-8D31-F18183AD3C54}" destId="{400C2444-A816-4FBC-BA9E-1C68BED4FDD3}" srcOrd="1" destOrd="0" presId="urn:microsoft.com/office/officeart/2009/3/layout/SnapshotPictureList"/>
    <dgm:cxn modelId="{FF1E079E-4EE4-4D7C-A139-34DAE17B89E0}" type="presParOf" srcId="{255662AA-A1C8-4E59-8D31-F18183AD3C54}" destId="{D2B3DE7A-AD09-4756-A32C-6F39B74B18F8}" srcOrd="2" destOrd="0" presId="urn:microsoft.com/office/officeart/2009/3/layout/SnapshotPictureList"/>
    <dgm:cxn modelId="{791881A3-84DA-46E5-A6AC-A46882DC5F6C}" type="presParOf" srcId="{255662AA-A1C8-4E59-8D31-F18183AD3C54}" destId="{28C881D6-B04D-4E83-AAB4-748C31E5B2BB}" srcOrd="3" destOrd="0" presId="urn:microsoft.com/office/officeart/2009/3/layout/SnapshotPictureList"/>
    <dgm:cxn modelId="{1D5937DD-E476-4308-A999-DCF209FB7C7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</dgm:pt>
  </dgm:ptLst>
  <dgm:cxnLst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우주선의 구성 요소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내구도와 보호막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시설 </a:t>
          </a:r>
          <a:r>
            <a:rPr lang="en-US" altLang="ko-KR" sz="1400" dirty="0"/>
            <a:t>(</a:t>
          </a:r>
          <a:r>
            <a:rPr lang="ko-KR" altLang="en-US" sz="1400" dirty="0"/>
            <a:t>무기</a:t>
          </a:r>
          <a:r>
            <a:rPr lang="en-US" altLang="ko-KR" sz="1400" dirty="0"/>
            <a:t>, </a:t>
          </a:r>
          <a:r>
            <a:rPr lang="ko-KR" altLang="en-US" sz="1400" dirty="0"/>
            <a:t>엔진 등</a:t>
          </a:r>
          <a:r>
            <a:rPr lang="en-US" altLang="ko-KR" sz="1400" dirty="0"/>
            <a:t>)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사이드 뷰로 시점이 고정된다</a:t>
          </a:r>
          <a:r>
            <a:rPr lang="en-US" altLang="ko-KR" sz="1400" dirty="0"/>
            <a:t>.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시설은 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함선은 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승무원들의 방 사이 이동은 매우 간략하게 표현한다</a:t>
          </a:r>
          <a:r>
            <a:rPr lang="en-US" altLang="ko-KR" sz="1400" dirty="0"/>
            <a:t>. </a:t>
          </a:r>
          <a:r>
            <a:rPr lang="ko-KR" altLang="en-US" sz="1400" dirty="0"/>
            <a:t>이동 명령을 내리면</a:t>
          </a:r>
          <a:r>
            <a:rPr lang="en-US" altLang="ko-KR" sz="1400" dirty="0"/>
            <a:t>, </a:t>
          </a:r>
          <a:r>
            <a:rPr lang="ko-KR" altLang="en-US" sz="1400" dirty="0"/>
            <a:t>방과 방 사이의  </a:t>
          </a:r>
          <a:r>
            <a:rPr lang="en-US" altLang="ko-KR" sz="1400" dirty="0"/>
            <a:t>UI </a:t>
          </a:r>
          <a:r>
            <a:rPr lang="ko-KR" altLang="en-US" sz="1400" dirty="0"/>
            <a:t>로 표시되지 않는 부분에서 캐릭터가 가려지는 모습만 보여주고  방으로  이동한다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 custLinFactNeighborX="-300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보유한 연료가 없을 시 구조 신호를 내보내거나 비컨 에서 대기해야 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시설의 종류는 다음과 같다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조타실</a:t>
          </a:r>
          <a:br>
            <a:rPr lang="en-US" altLang="ko-KR" sz="1400" dirty="0"/>
          </a:br>
          <a:r>
            <a:rPr lang="ko-KR" altLang="en-US" sz="1400" dirty="0"/>
            <a:t>엔진</a:t>
          </a:r>
          <a:br>
            <a:rPr lang="en-US" altLang="ko-KR" sz="1400" dirty="0"/>
          </a:br>
          <a:r>
            <a:rPr lang="ko-KR" altLang="en-US" sz="1400" dirty="0"/>
            <a:t>의무실</a:t>
          </a:r>
          <a:br>
            <a:rPr lang="en-US" altLang="ko-KR" sz="1400" dirty="0"/>
          </a:br>
          <a:r>
            <a:rPr lang="ko-KR" altLang="en-US" sz="1400" dirty="0"/>
            <a:t>무기 관제소</a:t>
          </a:r>
          <a:br>
            <a:rPr lang="en-US" altLang="ko-KR" sz="1400" dirty="0"/>
          </a:br>
          <a:r>
            <a:rPr lang="ko-KR" altLang="en-US" sz="1400" dirty="0"/>
            <a:t>보호막 관제소</a:t>
          </a:r>
          <a:br>
            <a:rPr lang="en-US" altLang="ko-KR" sz="1400" dirty="0"/>
          </a:b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br>
            <a:rPr lang="en-US" altLang="ko-KR" sz="1400" dirty="0"/>
          </a:br>
          <a:r>
            <a:rPr lang="ko-KR" altLang="en-US" sz="1400" dirty="0"/>
            <a:t>드론 관제소</a:t>
          </a:r>
          <a:endParaRPr lang="en-US" altLang="ko-KR" sz="1400" dirty="0"/>
        </a:p>
        <a:p>
          <a:pPr latinLnBrk="1"/>
          <a:r>
            <a:rPr lang="ko-KR" altLang="en-US" sz="1400" dirty="0"/>
            <a:t>가속기</a:t>
          </a:r>
          <a:br>
            <a:rPr lang="en-US" altLang="ko-KR" sz="1400" dirty="0"/>
          </a:br>
          <a:r>
            <a:rPr lang="ko-KR" altLang="en-US" sz="1400" dirty="0"/>
            <a:t>자원 창고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함선의 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강화는 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시간을 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추가 계획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각 시설은 함선의 체력과는 별개의 내구도가 존재한다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ko-KR" altLang="en-US" sz="1400" kern="1200" dirty="0"/>
            <a:t>이 내구도 는 강화 수치와 같다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시설은 전투나 이벤트 중에 피해를 입을 수 있으며 승무원에 의해 수리가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피해를 입을 시 피해 정도에 따라 기능이 정지할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 관제소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무기 관제소 역시 시설의 한 종류이다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무기 관제소는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강화 레벨 </a:t>
          </a:r>
          <a:r>
            <a:rPr lang="en-US" altLang="ko-KR" sz="1400" kern="1200" dirty="0"/>
            <a:t>+ 1)</a:t>
          </a:r>
          <a:r>
            <a:rPr lang="ko-KR" altLang="en-US" sz="1400" kern="1200" dirty="0"/>
            <a:t>의 에너지를 갖고 있으며 이는 장착 가능한 무기의 한계수이다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무기의 종류에 따라 차지하는 에너지의 양이 다르다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- </a:t>
          </a:r>
          <a:r>
            <a:rPr lang="ko-KR" altLang="en-US" sz="1700" kern="1200" dirty="0"/>
            <a:t>엔진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엔진은 강화 수치에 큰 영향을 받는다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공간 이동을 하려면 엔진이 충전 되어야 하며 이 충전 속도는 엔진의 강화 수치와 엔진 체력에 영향을 받는다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엔진이 피해를 받았을 때엔 승무원이 수리가 가능하다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승무원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지역</a:t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621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6219"/>
        <a:ext cx="2414587" cy="965834"/>
      </dsp:txXfrm>
    </dsp:sp>
    <dsp:sp modelId="{418976B2-EA5B-4EAA-A2C3-DDE99796E37A}">
      <dsp:nvSpPr>
        <dsp:cNvPr id="0" name=""/>
        <dsp:cNvSpPr/>
      </dsp:nvSpPr>
      <dsp:spPr>
        <a:xfrm>
          <a:off x="2476" y="972054"/>
          <a:ext cx="2414587" cy="22399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972054"/>
        <a:ext cx="2414587" cy="2239920"/>
      </dsp:txXfrm>
    </dsp:sp>
    <dsp:sp modelId="{656C3BC4-320D-4D2E-B892-8E3F99447003}">
      <dsp:nvSpPr>
        <dsp:cNvPr id="0" name=""/>
        <dsp:cNvSpPr/>
      </dsp:nvSpPr>
      <dsp:spPr>
        <a:xfrm>
          <a:off x="2755105" y="621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6219"/>
        <a:ext cx="2414587" cy="965834"/>
      </dsp:txXfrm>
    </dsp:sp>
    <dsp:sp modelId="{338BD713-B272-4931-ACE2-E02BD3037204}">
      <dsp:nvSpPr>
        <dsp:cNvPr id="0" name=""/>
        <dsp:cNvSpPr/>
      </dsp:nvSpPr>
      <dsp:spPr>
        <a:xfrm>
          <a:off x="2755105" y="972054"/>
          <a:ext cx="2414587" cy="22399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72054"/>
        <a:ext cx="2414587" cy="2239920"/>
      </dsp:txXfrm>
    </dsp:sp>
    <dsp:sp modelId="{8C2FA9EA-B319-4056-BF0D-168C20BC54A4}">
      <dsp:nvSpPr>
        <dsp:cNvPr id="0" name=""/>
        <dsp:cNvSpPr/>
      </dsp:nvSpPr>
      <dsp:spPr>
        <a:xfrm>
          <a:off x="5507735" y="621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6219"/>
        <a:ext cx="2414587" cy="965834"/>
      </dsp:txXfrm>
    </dsp:sp>
    <dsp:sp modelId="{3B0A7F5E-F186-4FDD-8626-03EB7E0C45E5}">
      <dsp:nvSpPr>
        <dsp:cNvPr id="0" name=""/>
        <dsp:cNvSpPr/>
      </dsp:nvSpPr>
      <dsp:spPr>
        <a:xfrm>
          <a:off x="5507735" y="972054"/>
          <a:ext cx="2414587" cy="22399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sp:txBody>
      <dsp:txXfrm>
        <a:off x="5507735" y="972054"/>
        <a:ext cx="2414587" cy="223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외계</a:t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우주선의 구성 요소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내구도와 보호막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시설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무기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엔진 등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사이드 뷰로 시점이 고정된다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시설은 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0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함선은 방으로 나뉘어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이 시설들은 비용과 시간을 들여서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승무원들의 방 사이 이동은 매우 간략하게 표현한다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이동 명령을 내리면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방과 방 사이의 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로 표시되지 않는 부분에서 캐릭터가 가려지는 모습만 보여주고  방으로  이동한다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보유한 연료가 없을 시 구조 신호를 내보내거나 비컨 에서 대기해야 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시설의 종류는 다음과 같다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조타실</a:t>
          </a:r>
          <a:br>
            <a:rPr lang="en-US" altLang="ko-KR" sz="1400" kern="1200" dirty="0"/>
          </a:br>
          <a:r>
            <a:rPr lang="ko-KR" altLang="en-US" sz="1400" kern="1200" dirty="0"/>
            <a:t>엔진</a:t>
          </a:r>
          <a:br>
            <a:rPr lang="en-US" altLang="ko-KR" sz="1400" kern="1200" dirty="0"/>
          </a:br>
          <a:r>
            <a:rPr lang="ko-KR" altLang="en-US" sz="1400" kern="1200" dirty="0"/>
            <a:t>의무실</a:t>
          </a:r>
          <a:br>
            <a:rPr lang="en-US" altLang="ko-KR" sz="1400" kern="1200" dirty="0"/>
          </a:br>
          <a:r>
            <a:rPr lang="ko-KR" altLang="en-US" sz="1400" kern="1200" dirty="0"/>
            <a:t>무기 관제소</a:t>
          </a:r>
          <a:br>
            <a:rPr lang="en-US" altLang="ko-KR" sz="1400" kern="1200" dirty="0"/>
          </a:br>
          <a:r>
            <a:rPr lang="ko-KR" altLang="en-US" sz="1400" kern="1200" dirty="0"/>
            <a:t>보호막 관제소</a:t>
          </a:r>
          <a:br>
            <a:rPr lang="en-US" altLang="ko-KR" sz="1400" kern="1200" dirty="0"/>
          </a:b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br>
            <a:rPr lang="en-US" altLang="ko-KR" sz="1400" kern="1200" dirty="0"/>
          </a:br>
          <a:r>
            <a:rPr lang="ko-KR" altLang="en-US" sz="1400" kern="1200" dirty="0"/>
            <a:t>드론 관제소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가속기</a:t>
          </a:r>
          <a:br>
            <a:rPr lang="en-US" altLang="ko-KR" sz="1400" kern="1200" dirty="0"/>
          </a:br>
          <a:r>
            <a:rPr lang="ko-KR" altLang="en-US" sz="1400" kern="1200" dirty="0"/>
            <a:t>자원 창고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함선의 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강화는 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시간을 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5420985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8028567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15890481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03296993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6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5683552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618975824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47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ⅵ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590550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00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344334"/>
            <a:ext cx="3680885" cy="2336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강화 현황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212671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362331"/>
            <a:ext cx="3680885" cy="2586732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(Eve online)</a:t>
            </a:r>
          </a:p>
          <a:p>
            <a:pPr marL="0" indent="0">
              <a:buNone/>
            </a:pPr>
            <a:r>
              <a:rPr lang="ko-KR" altLang="en-US" b="1" dirty="0"/>
              <a:t>최소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Dual Core @ 2.0 GHz, AMD Dual Core @ 2.0 GHz</a:t>
            </a:r>
          </a:p>
          <a:p>
            <a:r>
              <a:rPr lang="en-US" altLang="ko-KR" dirty="0"/>
              <a:t>RAM: 2 GB</a:t>
            </a:r>
          </a:p>
          <a:p>
            <a:r>
              <a:rPr lang="en-US" altLang="ko-KR" dirty="0"/>
              <a:t>Video: AMD Radeon 2600 XT or NVIDIA GeForce 8600 GTS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권장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i7 Series or AMD X4 @ 2.0 GHz or greater</a:t>
            </a:r>
          </a:p>
          <a:p>
            <a:r>
              <a:rPr lang="en-US" altLang="ko-KR" dirty="0"/>
              <a:t>RAM: 4 GB or higher</a:t>
            </a:r>
          </a:p>
          <a:p>
            <a:r>
              <a:rPr lang="en-US" altLang="ko-KR" dirty="0"/>
              <a:t>Video: AMD Radeon 6790 or NVIDIA GeForce GTX 560 or better with at least 1 GB VRAM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우주의 구역 구분에 대한 설명 설명</a:t>
            </a:r>
            <a:endParaRPr lang="en-US" altLang="ko-KR" dirty="0"/>
          </a:p>
          <a:p>
            <a:r>
              <a:rPr lang="ko-KR" altLang="en-US" dirty="0"/>
              <a:t>퀘스트에 대한 개요</a:t>
            </a:r>
            <a:r>
              <a:rPr lang="en-US" altLang="ko-KR" dirty="0"/>
              <a:t>, </a:t>
            </a:r>
            <a:r>
              <a:rPr lang="ko-KR" altLang="en-US" dirty="0"/>
              <a:t>퀘스트의 종류</a:t>
            </a:r>
            <a:r>
              <a:rPr lang="en-US" altLang="ko-KR" dirty="0"/>
              <a:t>, </a:t>
            </a:r>
            <a:r>
              <a:rPr lang="ko-KR" altLang="en-US" dirty="0"/>
              <a:t>게임의 목표 제시</a:t>
            </a:r>
            <a:endParaRPr lang="en-US" altLang="ko-KR" dirty="0"/>
          </a:p>
          <a:p>
            <a:r>
              <a:rPr lang="ko-KR" altLang="en-US" dirty="0"/>
              <a:t>항해  중 무슨 상황이 일어나나</a:t>
            </a:r>
            <a:r>
              <a:rPr lang="en-US" altLang="ko-KR" dirty="0"/>
              <a:t>, </a:t>
            </a:r>
            <a:r>
              <a:rPr lang="ko-KR" altLang="en-US" dirty="0"/>
              <a:t>이벤트의 종류 간단히</a:t>
            </a:r>
            <a:endParaRPr lang="en-US" altLang="ko-KR" dirty="0"/>
          </a:p>
          <a:p>
            <a:r>
              <a:rPr lang="ko-KR" altLang="en-US" dirty="0"/>
              <a:t>전투는  왜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일어나고 결과가 어떻게 되는가</a:t>
            </a:r>
            <a:endParaRPr lang="en-US" altLang="ko-KR" dirty="0"/>
          </a:p>
          <a:p>
            <a:r>
              <a:rPr lang="ko-KR" altLang="en-US" dirty="0"/>
              <a:t>교역은 어떻게 왜 하나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8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함선</a:t>
            </a:r>
            <a:r>
              <a:rPr lang="en-US" altLang="ko-KR" dirty="0"/>
              <a:t>: </a:t>
            </a:r>
            <a:r>
              <a:rPr lang="ko-KR" altLang="en-US" dirty="0"/>
              <a:t>무기 가동 애니메이션</a:t>
            </a:r>
            <a:r>
              <a:rPr lang="en-US" altLang="ko-KR" dirty="0"/>
              <a:t>, </a:t>
            </a:r>
            <a:r>
              <a:rPr lang="ko-KR" altLang="en-US" dirty="0"/>
              <a:t>피격 시 진동 </a:t>
            </a:r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보호막 바도 진동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</a:t>
            </a:r>
            <a:endParaRPr lang="en-US" altLang="ko-KR" dirty="0"/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행성의 종류와 그에 따른 이벤트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승무원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등장하는 모든 적의 종류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  <a:endParaRPr lang="en-US" altLang="ko-KR" dirty="0"/>
          </a:p>
          <a:p>
            <a:r>
              <a:rPr lang="ko-KR" altLang="en-US" dirty="0"/>
              <a:t>전투 진행의 순서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/>
              <a:t>진행 </a:t>
            </a:r>
            <a:r>
              <a:rPr lang="en-US" altLang="ko-KR" dirty="0"/>
              <a:t>-&gt; </a:t>
            </a:r>
            <a:r>
              <a:rPr lang="ko-KR" altLang="en-US" dirty="0"/>
              <a:t>종결</a:t>
            </a:r>
            <a:r>
              <a:rPr lang="en-US" altLang="ko-KR" dirty="0"/>
              <a:t>) </a:t>
            </a:r>
            <a:r>
              <a:rPr lang="ko-KR" altLang="en-US" dirty="0"/>
              <a:t>와 그에 따른 인공지능의 설명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7681300"/>
              </p:ext>
            </p:extLst>
          </p:nvPr>
        </p:nvGraphicFramePr>
        <p:xfrm>
          <a:off x="736601" y="2386740"/>
          <a:ext cx="7924799" cy="321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569957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1577968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977538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1614</TotalTime>
  <Words>1513</Words>
  <Application>Microsoft Office PowerPoint</Application>
  <PresentationFormat>와이드스크린</PresentationFormat>
  <Paragraphs>549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Continuum Light</vt:lpstr>
      <vt:lpstr>맑은 고딕</vt:lpstr>
      <vt:lpstr>-윤고딕310</vt:lpstr>
      <vt:lpstr>-윤고딕320</vt:lpstr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시스템Ⅱ</vt:lpstr>
      <vt:lpstr> 시스템ⅲ</vt:lpstr>
      <vt:lpstr> 시스템ⅳ</vt:lpstr>
      <vt:lpstr> 시스템ⅳ</vt:lpstr>
      <vt:lpstr> 시스템ⅳ</vt:lpstr>
      <vt:lpstr> 시스템ⅴ</vt:lpstr>
      <vt:lpstr> 시스템ⅴ</vt:lpstr>
      <vt:lpstr> 시스템ⅵ</vt:lpstr>
      <vt:lpstr>인터페이스 (1)</vt:lpstr>
      <vt:lpstr>인터페이스 (2)</vt:lpstr>
      <vt:lpstr>인터페이스 (3)</vt:lpstr>
      <vt:lpstr>인터페이스 (4)</vt:lpstr>
      <vt:lpstr> 조작</vt:lpstr>
      <vt:lpstr> 사양</vt:lpstr>
      <vt:lpstr>2 게임</vt:lpstr>
      <vt:lpstr> 진행 개요</vt:lpstr>
      <vt:lpstr> 진행 개요</vt:lpstr>
      <vt:lpstr> 진행 개요</vt:lpstr>
      <vt:lpstr> 항해</vt:lpstr>
      <vt:lpstr> 행성</vt:lpstr>
      <vt:lpstr> NPC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93</cp:revision>
  <dcterms:created xsi:type="dcterms:W3CDTF">2017-11-29T02:45:16Z</dcterms:created>
  <dcterms:modified xsi:type="dcterms:W3CDTF">2017-12-07T17:05:54Z</dcterms:modified>
</cp:coreProperties>
</file>