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30"/>
  </p:notesMasterIdLst>
  <p:handoutMasterIdLst>
    <p:handoutMasterId r:id="rId31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78" r:id="rId17"/>
    <p:sldId id="279" r:id="rId18"/>
    <p:sldId id="280" r:id="rId19"/>
    <p:sldId id="268" r:id="rId20"/>
    <p:sldId id="282" r:id="rId21"/>
    <p:sldId id="260" r:id="rId22"/>
    <p:sldId id="281" r:id="rId23"/>
    <p:sldId id="261" r:id="rId24"/>
    <p:sldId id="269" r:id="rId25"/>
    <p:sldId id="271" r:id="rId26"/>
    <p:sldId id="272" r:id="rId27"/>
    <p:sldId id="273" r:id="rId28"/>
    <p:sldId id="263" r:id="rId29"/>
  </p:sldIdLst>
  <p:sldSz cx="12192000" cy="6858000"/>
  <p:notesSz cx="9144000" cy="6858000"/>
  <p:embeddedFontLst>
    <p:embeddedFont>
      <p:font typeface="-윤고딕320" panose="02030504000101010101" pitchFamily="18" charset="-127"/>
      <p:regular r:id="rId32"/>
    </p:embeddedFont>
    <p:embeddedFont>
      <p:font typeface="-윤고딕310" panose="02030504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Continuum Light" panose="00000400000000000000" pitchFamily="2" charset="0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1D9A00"/>
    <a:srgbClr val="DAC360"/>
    <a:srgbClr val="2DC525"/>
    <a:srgbClr val="DF29D2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66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 dirty="0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 dirty="0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 dirty="0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 dirty="0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 dirty="0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F87A7-AB30-49D9-A1D9-8603EC90F44A}" type="pres">
      <dgm:prSet presAssocID="{E5771AC1-49F0-41C8-9A8A-D50E2D04513A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FF25E04-D1CF-45E3-84F4-726BEFD3031A}" type="pres">
      <dgm:prSet presAssocID="{E5771AC1-49F0-41C8-9A8A-D50E2D04513A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3362B-BDE3-4D72-9F43-8AC23BF06CB5}" type="pres">
      <dgm:prSet presAssocID="{7A6747FD-359E-4829-8783-0F79E5F16435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884BED9-1E33-4727-A52D-3769F7A70465}" type="pres">
      <dgm:prSet presAssocID="{7A6747FD-359E-4829-8783-0F79E5F16435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71756-28B0-4E8B-9DA8-C3B2D7F9303B}" type="pres">
      <dgm:prSet presAssocID="{66333656-91F6-41AB-97FD-D0AA542A9211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0264942-478E-4BA6-AE76-5BAE9C208836}" type="pres">
      <dgm:prSet presAssocID="{66333656-91F6-41AB-97FD-D0AA542A9211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EB662-AAD1-4B18-9E18-A67EB6786438}" type="pres">
      <dgm:prSet presAssocID="{1F576465-B446-4D5B-AC13-21B254F0ADCA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3AC8E6B-64F6-4594-BE30-01455FB91F08}" type="pres">
      <dgm:prSet presAssocID="{1F576465-B446-4D5B-AC13-21B254F0ADCA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097EA-0F1D-486F-82C8-C6A2EF83F2E4}" type="pres">
      <dgm:prSet presAssocID="{07FB4231-9488-4922-A339-E0CEBBF56F2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F7B4FD-00A3-42D7-9A7F-0C0938E14ADC}" type="pres">
      <dgm:prSet presAssocID="{07FB4231-9488-4922-A339-E0CEBBF56F2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ctopusoverlords.com/forum/viewtopic.php?f=2&amp;t=80866" TargetMode="Externa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이동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보호막 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작 함선은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첫 선원은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비슷한 느낌은 없다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2374357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110633" y="5686989"/>
            <a:ext cx="5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항해는 어느 때든 마음대로 할 수 있다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자금을 모아서 함선을 개조하거나 새로 구매하거나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돈이 유일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한 외계인 과의 소통 수단이나 다름 없기에 절대적인 위치를 갖고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 외에도 갖고 있지만 안 쓰는 함선 설비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거래할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물물 교환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화폐 거래 둘 다 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마우스로 직접 이동시킬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RTS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처럼 드래그로 여러 선원을 클릭할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시설 관리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전투를 위해 적절한 선원을 적절한 방에 배치해야 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0535" y="3673003"/>
            <a:ext cx="4049762" cy="1919905"/>
            <a:chOff x="4060535" y="3673003"/>
            <a:chExt cx="4049762" cy="19199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535" y="3673003"/>
              <a:ext cx="4049762" cy="132451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547253" y="4124325"/>
              <a:ext cx="1620600" cy="1468583"/>
              <a:chOff x="5547253" y="4124325"/>
              <a:chExt cx="1620600" cy="14685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47253" y="4124325"/>
                <a:ext cx="1234547" cy="1123950"/>
              </a:xfrm>
              <a:prstGeom prst="rect">
                <a:avLst/>
              </a:prstGeom>
              <a:solidFill>
                <a:srgbClr val="00CC66">
                  <a:alpha val="36000"/>
                </a:srgbClr>
              </a:solidFill>
              <a:ln>
                <a:solidFill>
                  <a:srgbClr val="1D9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05" b="9949" l="1127" r="1014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731" b="88946"/>
              <a:stretch/>
            </p:blipFill>
            <p:spPr>
              <a:xfrm>
                <a:off x="6762751" y="5177275"/>
                <a:ext cx="405102" cy="4156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57225" y="687041"/>
            <a:ext cx="10331891" cy="5066096"/>
            <a:chOff x="657225" y="687041"/>
            <a:chExt cx="10331891" cy="506609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8004395" y="969926"/>
              <a:ext cx="838200" cy="2656835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6085415" y="969926"/>
              <a:ext cx="2757180" cy="2459074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068828" y="1739352"/>
              <a:ext cx="3573242" cy="92351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03519" y="1831703"/>
              <a:ext cx="2057401" cy="2209798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003519" y="969926"/>
              <a:ext cx="7839076" cy="861777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57225" y="15488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95775" y="1456467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25" y="37586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58100" y="334387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39120" y="3146114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496300" y="687041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296525" y="518736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‘Beacon’(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신호기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라는 구역으로 나뉘어진다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행성에서 나오는 전파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통신 위성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혹은 세계관에서 임의로 정해놓은 점 단위 행정 구역이다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한번 구역에 도착하면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탐사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대기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우주로 신호 보내기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행동을 고를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이는 턴 방식 게임에서 턴 종료와 같은 맥락으로 작동한다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식량과 자원이 있으면 계속 있을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에서도 사용하는 방식이다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행동과는 관계없이 한 구역에 도착했을 때에는 어떤 이벤트가 발생한다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고요하다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적막하다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팝업일 수가 있고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갑자기 미친 외계인이 공격해왔다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전투가 발생할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도착한 행성에서 미사일을 날리고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사기꾼이 연료를 털어가고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행성이 살아 움직이는 생명체 일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인카운터의 종류 수는 대략 다음과 같다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선원들은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자원을 소모한다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에너지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연료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라는 두 가지 소모 자원이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31843"/>
              </p:ext>
            </p:extLst>
          </p:nvPr>
        </p:nvGraphicFramePr>
        <p:xfrm>
          <a:off x="708025" y="481541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도착 시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우주 항해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탐사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퀘스트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기본적으로 무한 진행되는 게임이지만 그럼에도 방향성은 존재한다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난이도 별로 목표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소유 자금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 크기 달성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도전과제 같은 목표가 주어진다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구역의 난이도는 플레이어가 한번 공간 이동할 때마다 아주 조금씩 상승한다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퀘스트는 이 게임에서 플레이어가 길을 잃고 우주 미아가 되는 것을 막는다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게임 중간 중간에 고정적으로 출현하는 인카운터가 존재한다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인카운터의 내용은 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종류로 퀘스트 가짓수와 같다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게임에서 스토리 라인을 제시하고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단지 고물 함선에서 만족하며 사는 게 아니라 왜 무장을 하고 힘을 길러야 하는지도 알려준다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 들은 해당 퀘스트 완료 전 까지는 여러 번 출몰 할 수 있다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1.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자금 모으기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2.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거래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3.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외계인 화합의 길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4.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전쟁 퀘스트</a:t>
            </a:r>
            <a:endParaRPr lang="en-US" altLang="ko-KR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2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시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전투는 실시간으로 진행된다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언제든지 전투 중에 일시 정지 하여 턴 제 게임처럼 진행할 수도 있다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플레이어와 적의 무기는 메커니즘이 동일하다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무기의 종류 역시 거의 동일하다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플레이어는 함선의 디자인과 종족 별 특수 시설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장비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무기를 제외하면 모두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똑같은 시스템을 사용한다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7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 요소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개발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48829"/>
              </p:ext>
            </p:extLst>
          </p:nvPr>
        </p:nvGraphicFramePr>
        <p:xfrm>
          <a:off x="438152" y="1209668"/>
          <a:ext cx="11296647" cy="501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3548"/>
                <a:gridCol w="7715250"/>
                <a:gridCol w="1847849"/>
              </a:tblGrid>
              <a:tr h="80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7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태양계 시스템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구역은 한 점으로 표현된다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이 점은 </a:t>
                      </a:r>
                      <a:r>
                        <a:rPr lang="en-US" altLang="ko-KR" sz="1600" dirty="0" smtClean="0"/>
                        <a:t>Beacon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으로 불린다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이 점이 모여 하나의 태양계를 나타낸다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한 태양계를 모두 탐험하면 다음 태양계로 이동할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dirty="0" smtClean="0"/>
                        <a:t>플레이어는 일종의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/>
                        <a:t>안전구역</a:t>
                      </a:r>
                      <a:r>
                        <a:rPr lang="en-US" altLang="ko-KR" sz="1600" baseline="0" dirty="0" smtClean="0"/>
                        <a:t>’</a:t>
                      </a:r>
                      <a:r>
                        <a:rPr lang="ko-KR" altLang="en-US" sz="1600" baseline="0" dirty="0" smtClean="0"/>
                        <a:t>에서는 언제든지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적과 같은 위협이 있는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/>
                        <a:t>위험구역</a:t>
                      </a:r>
                      <a:r>
                        <a:rPr lang="en-US" altLang="ko-KR" sz="1600" baseline="0" dirty="0" smtClean="0"/>
                        <a:t>’</a:t>
                      </a:r>
                      <a:r>
                        <a:rPr lang="ko-KR" altLang="en-US" sz="1600" baseline="0" dirty="0" smtClean="0"/>
                        <a:t>에서는 일정 시간의 엔진 설비 충전 이후에 공간 이동을 시도할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공간 이동 시 연료 소모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한 태양계는 하나의 점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선 지도로 표현된다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선원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시스템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 정의 함선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함선에는 체력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보호막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연료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가용 에너지가 있다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무기와 장비</a:t>
                      </a:r>
                      <a:r>
                        <a:rPr lang="ko-KR" altLang="en-US" sz="1600" baseline="0" dirty="0" smtClean="0"/>
                        <a:t> 등 설비를 장착할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각 설비는 사용 에너지가 있다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ko-KR" altLang="en-US" sz="1600" baseline="0" dirty="0" smtClean="0"/>
                        <a:t> 함선의 설비는 물론이고 함선도 사고 팔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연료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자원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선원 역시 사고 팔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선원은 체력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숙련도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전투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설비 관리 능력 등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을 갖고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선원은 설비를 관제하고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수리할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보호막은 설비 필요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무역은 물물교환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화폐거래 가능</a:t>
                      </a:r>
                      <a:endParaRPr lang="en-US" altLang="ko-KR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도전과제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퀘스트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게임의 목표 설정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완료 시 보상 지급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도전 과제에는 단순 수치 달성 뿐만 아니라 수집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상황 조성 같은 종류도 존재한다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 시 팝업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전투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무기는 함선 설비의 일종이다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공격 기능을 제외하면 함선의 설비와 같은 취급이다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적선 내 순간이동 설비가 있어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침입자와 싸우거나 역으로 침입할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외계인 마다 약간 다른 무기를 들고 온다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함선의 내구도가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이 되면 파괴됨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NPC</a:t>
                      </a:r>
                      <a:r>
                        <a:rPr lang="ko-KR" altLang="en-US" dirty="0" smtClean="0"/>
                        <a:t> 상호작용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NPC 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smtClean="0"/>
                        <a:t>NPC, </a:t>
                      </a:r>
                      <a:r>
                        <a:rPr lang="ko-KR" altLang="en-US" sz="1600" dirty="0" smtClean="0"/>
                        <a:t>플레이어와 </a:t>
                      </a:r>
                      <a:r>
                        <a:rPr lang="en-US" altLang="ko-KR" sz="1600" dirty="0" smtClean="0"/>
                        <a:t>NPC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가 서로 상호작용한다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플레이어가 한번 공간 이동 할 때마다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그리고 퀘스트와 이벤트 완료 이후에 세계관에 영향을 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이벤트 후 변동하는 숨겨진 수치 존재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좀 더 특별하고 재미있는 요소들이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수 있는 인카운터와 적 종류의 확정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 진행 방법을 어떻게 알려줄 것인가에 대해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내 자원들에 대한 설명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전투에 관한 명쾌한 설명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가치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제시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47263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575"/>
                <a:gridCol w="9277351"/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게임의 특별화는 무역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업그레이드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항해와 성장인데 그대로 옮기니 너무 난잡한 느낌이었습니다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스타바운드의 시점을 따르면서도 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의 간단한 캐릭터 표시 방식을 쓰고 싶었습니다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스타바운드는 사실상 플랫폼 게임이지만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제가 원하는 것은 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마냥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일반적인 전략 게임처럼 클릭만으로 이루어지는 점과 선의 동선을 짜는 것이었습니다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개발이 매우 어려울 것으로 사료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과 스타바운드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는 킥스타터로 시작해 성공 사례를 남긴 것 중엔 열 손가락에 꼽히는 게임들입니다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게임성과 독특함으로 최고가 되었지만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3D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 아닌 스타바운드는 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억 원이나 들었습니다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둘을 합쳤으니 콘텐트는 몰라도 시간이 매우 오래 걸릴 것 같습니다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48187064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1647</Words>
  <Application>Microsoft Office PowerPoint</Application>
  <PresentationFormat>사용자 지정</PresentationFormat>
  <Paragraphs>360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굴림</vt:lpstr>
      <vt:lpstr>Arial</vt:lpstr>
      <vt:lpstr>-윤고딕320</vt:lpstr>
      <vt:lpstr>나눔스퀘어 Light</vt:lpstr>
      <vt:lpstr>-윤고딕310</vt:lpstr>
      <vt:lpstr>맑은 고딕</vt:lpstr>
      <vt:lpstr>Continuum Light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126</cp:revision>
  <dcterms:created xsi:type="dcterms:W3CDTF">2017-05-21T13:44:12Z</dcterms:created>
  <dcterms:modified xsi:type="dcterms:W3CDTF">2017-11-02T01:41:10Z</dcterms:modified>
</cp:coreProperties>
</file>