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embeddedFontLst>
    <p:embeddedFont>
      <p:font typeface="-윤고딕310" panose="0203050400010101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HY목각파임B" panose="02030600000101010101" pitchFamily="18" charset="-127"/>
      <p:regular r:id="rId14"/>
    </p:embeddedFont>
    <p:embeddedFont>
      <p:font typeface="Jacinto Sans" panose="00000400000000000000" pitchFamily="2" charset="0"/>
      <p:regular r:id="rId15"/>
    </p:embeddedFont>
    <p:embeddedFont>
      <p:font typeface="-윤고딕320" panose="0203050400010101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4B8"/>
    <a:srgbClr val="B8EAD3"/>
    <a:srgbClr val="144950"/>
    <a:srgbClr val="1E5C68"/>
    <a:srgbClr val="BCD9E6"/>
    <a:srgbClr val="B2B2B2"/>
    <a:srgbClr val="F26C1A"/>
    <a:srgbClr val="258B6B"/>
    <a:srgbClr val="66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849-637F-4B6D-A21B-C699CE14E402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0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3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4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5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그룹 226"/>
          <p:cNvGrpSpPr>
            <a:grpSpLocks noChangeAspect="1"/>
          </p:cNvGrpSpPr>
          <p:nvPr/>
        </p:nvGrpSpPr>
        <p:grpSpPr>
          <a:xfrm>
            <a:off x="-36513" y="-21314"/>
            <a:ext cx="9212281" cy="6950281"/>
            <a:chOff x="-36513" y="-21314"/>
            <a:chExt cx="9212281" cy="695028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0125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512" y="0"/>
              <a:ext cx="9199578" cy="68863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 cmpd="sng">
              <a:noFill/>
              <a:miter lim="800000"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 prstMaterial="dkEdge">
              <a:bevelT w="6350" h="6350"/>
              <a:contourClr>
                <a:srgbClr val="C0C0C0"/>
              </a:contourClr>
            </a:sp3d>
          </p:spPr>
        </p:pic>
        <p:grpSp>
          <p:nvGrpSpPr>
            <p:cNvPr id="175" name="그룹 174"/>
            <p:cNvGrpSpPr/>
            <p:nvPr/>
          </p:nvGrpSpPr>
          <p:grpSpPr>
            <a:xfrm>
              <a:off x="-36513" y="-20881"/>
              <a:ext cx="190542" cy="6949848"/>
              <a:chOff x="-36513" y="-20881"/>
              <a:chExt cx="190542" cy="6949848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-2088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6964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6010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5075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74121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9317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110327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2937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48432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167498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186551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205603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22416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24322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262266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28133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0037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19429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336582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55635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74687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393753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412806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431859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450912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469964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48901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08075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27121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46174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63327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8237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601432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620498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639551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65860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6738440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3" name="그룹 172"/>
            <p:cNvGrpSpPr/>
            <p:nvPr/>
          </p:nvGrpSpPr>
          <p:grpSpPr>
            <a:xfrm>
              <a:off x="8985226" y="-21314"/>
              <a:ext cx="190542" cy="6923568"/>
              <a:chOff x="8985226" y="-21314"/>
              <a:chExt cx="190542" cy="6923568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-2131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6921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596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55032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74078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9313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110283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29336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48389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167455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186507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205560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22412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24317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262222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281287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00333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19386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336539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55591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74644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393710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412763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431816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450478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469543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488589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07642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524795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43847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62900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581966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601019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20072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39124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5490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711727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4" name="그룹 173"/>
            <p:cNvGrpSpPr/>
            <p:nvPr/>
          </p:nvGrpSpPr>
          <p:grpSpPr>
            <a:xfrm>
              <a:off x="144490" y="-20901"/>
              <a:ext cx="8874042" cy="190561"/>
              <a:chOff x="144490" y="-20901"/>
              <a:chExt cx="8874042" cy="190561"/>
            </a:xfrm>
          </p:grpSpPr>
          <p:grpSp>
            <p:nvGrpSpPr>
              <p:cNvPr id="152" name="그룹 151"/>
              <p:cNvGrpSpPr/>
              <p:nvPr/>
            </p:nvGrpSpPr>
            <p:grpSpPr>
              <a:xfrm rot="5400000">
                <a:off x="3164064" y="-3040470"/>
                <a:ext cx="190542" cy="6229690"/>
                <a:chOff x="683553" y="74382"/>
                <a:chExt cx="190542" cy="6229690"/>
              </a:xfrm>
            </p:grpSpPr>
            <p:pic>
              <p:nvPicPr>
                <p:cNvPr id="119" name="그림 11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76360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0" name="그림 1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6688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5734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2" name="그림 12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64799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83845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4" name="그림 12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02898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5" name="그림 12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120051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6" name="그림 12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39103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7" name="그림 12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5815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177222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9" name="그림 12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196275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0" name="그림 12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21532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1" name="그림 13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33891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2" name="그림 13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52944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3" name="그림 13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71990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4" name="그림 13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9105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5" name="그림 13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10100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6" name="그림 13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29153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7" name="그림 13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34630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8" name="그림 13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65359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84411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0" name="그림 13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40347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1" name="그림 14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4225306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41583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3" name="그림 14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60636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4" name="그림 14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79688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5" name="그림 14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9873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17799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36845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55898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73051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50" name="그림 14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92103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51" name="그림 15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6111566"/>
                  <a:ext cx="194484" cy="190527"/>
                </a:xfrm>
                <a:prstGeom prst="rect">
                  <a:avLst/>
                </a:prstGeom>
              </p:spPr>
            </p:pic>
          </p:grpSp>
          <p:pic>
            <p:nvPicPr>
              <p:cNvPr id="153" name="그림 15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374184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4" name="그림 1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564711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5" name="그림 15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755238" y="-208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6" name="그림 15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945765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7" name="그림 15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136292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8" name="그림 1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314584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9" name="그림 15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505111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695638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886165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076692" y="-209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8" name="그림 16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267219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9" name="그림 1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457746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0" name="그림 1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648273" y="-2086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1" name="그림 1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828005" y="-20901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6" name="그룹 175"/>
            <p:cNvGrpSpPr/>
            <p:nvPr/>
          </p:nvGrpSpPr>
          <p:grpSpPr>
            <a:xfrm>
              <a:off x="126256" y="6711727"/>
              <a:ext cx="8874042" cy="190561"/>
              <a:chOff x="144490" y="-20901"/>
              <a:chExt cx="8874042" cy="190561"/>
            </a:xfrm>
          </p:grpSpPr>
          <p:grpSp>
            <p:nvGrpSpPr>
              <p:cNvPr id="177" name="그룹 176"/>
              <p:cNvGrpSpPr/>
              <p:nvPr/>
            </p:nvGrpSpPr>
            <p:grpSpPr>
              <a:xfrm rot="5400000">
                <a:off x="3164064" y="-3040470"/>
                <a:ext cx="190542" cy="6229690"/>
                <a:chOff x="683553" y="74382"/>
                <a:chExt cx="190542" cy="6229690"/>
              </a:xfrm>
            </p:grpSpPr>
            <p:pic>
              <p:nvPicPr>
                <p:cNvPr id="192" name="그림 19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76360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3" name="그림 19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6688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4" name="그림 19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5734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5" name="그림 19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64799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6" name="그림 19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83845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7" name="그림 19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02898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8" name="그림 19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120051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9" name="그림 19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39103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0" name="그림 19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5815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1" name="그림 20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177222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2" name="그림 20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196275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3" name="그림 20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21532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4" name="그림 20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33891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5" name="그림 20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52944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6" name="그림 20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71990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7" name="그림 20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9105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8" name="그림 20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10100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9" name="그림 20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29153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0" name="그림 20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34630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1" name="그림 21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65359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2" name="그림 21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84411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3" name="그림 21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40347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4" name="그림 21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4225306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41583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6" name="그림 21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60636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7" name="그림 21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79688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8" name="그림 21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9873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9" name="그림 21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17799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0" name="그림 2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36845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1" name="그림 22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55898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2" name="그림 22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73051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3" name="그림 2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92103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4" name="그림 22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6111566"/>
                  <a:ext cx="194484" cy="190527"/>
                </a:xfrm>
                <a:prstGeom prst="rect">
                  <a:avLst/>
                </a:prstGeom>
              </p:spPr>
            </p:pic>
          </p:grpSp>
          <p:pic>
            <p:nvPicPr>
              <p:cNvPr id="178" name="그림 1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374184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9" name="그림 17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564711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0" name="그림 17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755238" y="-208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1" name="그림 1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945765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2" name="그림 18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136292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3" name="그림 1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314584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4" name="그림 18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505111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5" name="그림 1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695638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6" name="그림 18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886165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7" name="그림 18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076692" y="-209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8" name="그림 18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267219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9" name="그림 18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457746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0" name="그림 1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648273" y="-2086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1" name="그림 1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828005" y="-20901"/>
                <a:ext cx="190527" cy="190527"/>
              </a:xfrm>
              <a:prstGeom prst="rect">
                <a:avLst/>
              </a:prstGeom>
            </p:spPr>
          </p:pic>
        </p:grpSp>
      </p:grpSp>
      <p:pic>
        <p:nvPicPr>
          <p:cNvPr id="228" name="그림 22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6458" y1="15370" x2="16458" y2="15370"/>
                        <a14:backgroundMark x1="5313" y1="13889" x2="5313" y2="13889"/>
                      </a14:backgroundRemoval>
                    </a14:imgEffect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9625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1" y="1121834"/>
            <a:ext cx="6209618" cy="3492910"/>
          </a:xfrm>
          <a:prstGeom prst="rect">
            <a:avLst/>
          </a:prstGeom>
          <a:effectLst>
            <a:innerShdw blurRad="63500" dist="12700" dir="4200000">
              <a:prstClr val="black">
                <a:alpha val="58000"/>
              </a:prstClr>
            </a:inn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800" y="1268760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 smtClean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 smtClean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14743"/>
            <a:ext cx="6400800" cy="1752600"/>
          </a:xfrm>
        </p:spPr>
        <p:txBody>
          <a:bodyPr anchor="ctr">
            <a:normAutofit/>
          </a:bodyPr>
          <a:lstStyle/>
          <a:p>
            <a:r>
              <a:rPr lang="ko-KR" altLang="en-US" sz="3600" spc="600" dirty="0" smtClean="0">
                <a:ln w="6350" cmpd="sng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기획 중간 </a:t>
            </a:r>
            <a:r>
              <a:rPr lang="en-US" altLang="ko-KR" sz="3600" spc="600" dirty="0" smtClean="0">
                <a:ln w="6350" cmpd="sng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PT</a:t>
            </a:r>
          </a:p>
          <a:p>
            <a:r>
              <a:rPr lang="en-US" altLang="ko-KR" sz="2800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2016180042</a:t>
            </a:r>
            <a:r>
              <a:rPr lang="en-US" altLang="ko-KR" sz="2800" b="1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 </a:t>
            </a:r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진윤성</a:t>
            </a:r>
            <a:endParaRPr lang="en-US" altLang="ko-KR" sz="2800" b="1" dirty="0" smtClean="0">
              <a:ln w="6350">
                <a:solidFill>
                  <a:schemeClr val="bg1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225" name="표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63238"/>
              </p:ext>
            </p:extLst>
          </p:nvPr>
        </p:nvGraphicFramePr>
        <p:xfrm>
          <a:off x="687415" y="470404"/>
          <a:ext cx="7561570" cy="632433"/>
        </p:xfrm>
        <a:graphic>
          <a:graphicData uri="http://schemas.openxmlformats.org/drawingml/2006/table">
            <a:tbl>
              <a:tblPr firstRow="1" firstCol="1" bandRow="1"/>
              <a:tblGrid>
                <a:gridCol w="509722"/>
                <a:gridCol w="1094567"/>
                <a:gridCol w="1094567"/>
                <a:gridCol w="1094567"/>
                <a:gridCol w="1094567"/>
                <a:gridCol w="1336790"/>
                <a:gridCol w="133679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z="2600" spc="60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4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3000" b="1" spc="300" dirty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8" name="슬라이드 번호 개체 틀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93305" y="1809299"/>
            <a:ext cx="2737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기획 컨셉트</a:t>
            </a:r>
            <a:endParaRPr lang="en-US" altLang="ko-KR" sz="1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기본 시스템</a:t>
            </a:r>
            <a:endParaRPr lang="en-US" altLang="ko-KR" sz="1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진행 및 조작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스토리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전투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시나리오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297262" y="3389401"/>
            <a:ext cx="2737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개발 요소</a:t>
            </a:r>
            <a:endParaRPr lang="en-US" altLang="ko-KR" sz="1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필요한 리소스</a:t>
            </a:r>
            <a:endParaRPr lang="en-US" altLang="ko-KR" sz="1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개발 일정</a:t>
            </a:r>
            <a:endParaRPr lang="en-US" altLang="ko-KR" sz="1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011753" y="1976396"/>
            <a:ext cx="18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1.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기획 </a:t>
            </a:r>
            <a:endParaRPr lang="ko-KR" altLang="en-US" sz="3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1958427" y="3435567"/>
            <a:ext cx="217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2. 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제작 </a:t>
            </a:r>
            <a:endParaRPr lang="ko-KR" altLang="en-US" sz="36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016473" y="5020049"/>
            <a:ext cx="241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3. 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마무리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51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z="2600" spc="60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4000"/>
            </a:srgbClr>
          </a:solidFill>
        </p:spPr>
        <p:txBody>
          <a:bodyPr anchor="ctr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just">
              <a:buNone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22033" y="2687546"/>
            <a:ext cx="522695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기획 컨셉트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기본 시스템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진행 및 조작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스토리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전투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시나리오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0769" y="3481734"/>
            <a:ext cx="18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1.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기획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72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z="2600" spc="60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4000"/>
            </a:srgbClr>
          </a:solidFill>
        </p:spPr>
        <p:txBody>
          <a:bodyPr anchor="ctr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just">
              <a:buNone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22034" y="3204735"/>
            <a:ext cx="27370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개발 요소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필요한 리소스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개발 일정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0843" y="3481734"/>
            <a:ext cx="217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2. 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제작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06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z="2600" spc="60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4000"/>
            </a:srgbClr>
          </a:solidFill>
        </p:spPr>
        <p:txBody>
          <a:bodyPr anchor="ctr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just">
              <a:buNone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7" y="3481734"/>
            <a:ext cx="241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3. 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마무리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906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altLang="ko-KR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 컨셉트</a:t>
            </a:r>
            <a:r>
              <a:rPr lang="en-US" altLang="ko-KR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도망쳐 살아남아라</a:t>
            </a:r>
            <a:r>
              <a:rPr lang="en-US" altLang="ko-KR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2941"/>
            </a:srgbClr>
          </a:solidFill>
        </p:spPr>
        <p:txBody>
          <a:bodyPr anchor="t">
            <a:normAutofit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세상에 믿을 자 누구 없는</a:t>
            </a:r>
            <a:r>
              <a:rPr lang="en-US" altLang="ko-KR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흡혈귀에게 도움의 손길이 왔다</a:t>
            </a:r>
            <a:r>
              <a:rPr lang="en-US" altLang="ko-KR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!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n-US" altLang="ko-KR" sz="2800" dirty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그러나 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그</a:t>
            </a:r>
            <a:r>
              <a:rPr lang="en-US" altLang="ko-KR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그녀</a:t>
            </a:r>
            <a:r>
              <a:rPr lang="en-US" altLang="ko-KR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를 믿지 못하는 그</a:t>
            </a:r>
            <a:r>
              <a:rPr lang="en-US" altLang="ko-KR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..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n-US" altLang="ko-KR" sz="2800" dirty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인질로 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데리고 다니던 그였지만 심경의 변화가 찾아온다</a:t>
            </a:r>
            <a:r>
              <a:rPr lang="en-US" altLang="ko-KR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…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6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4000"/>
            </a:srgbClr>
          </a:solidFill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글씨 쓴다</a:t>
            </a:r>
            <a:endParaRPr lang="en-US" altLang="ko-KR" sz="2800" dirty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7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171</Words>
  <Application>Microsoft Office PowerPoint</Application>
  <PresentationFormat>화면 슬라이드 쇼(4:3)</PresentationFormat>
  <Paragraphs>65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-윤고딕310</vt:lpstr>
      <vt:lpstr>맑은 고딕</vt:lpstr>
      <vt:lpstr>Wingdings</vt:lpstr>
      <vt:lpstr>HY목각파임B</vt:lpstr>
      <vt:lpstr>Jacinto Sans</vt:lpstr>
      <vt:lpstr>-윤고딕320</vt:lpstr>
      <vt:lpstr>doc</vt:lpstr>
      <vt:lpstr>Vampire Exodus</vt:lpstr>
      <vt:lpstr>목차</vt:lpstr>
      <vt:lpstr>목차</vt:lpstr>
      <vt:lpstr>목차</vt:lpstr>
      <vt:lpstr>목차</vt:lpstr>
      <vt:lpstr>1. 기획 컨셉트: 도망쳐 살아남아라!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66</cp:revision>
  <dcterms:created xsi:type="dcterms:W3CDTF">2017-10-23T01:34:40Z</dcterms:created>
  <dcterms:modified xsi:type="dcterms:W3CDTF">2017-10-24T04:39:58Z</dcterms:modified>
</cp:coreProperties>
</file>