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59" r:id="rId5"/>
    <p:sldId id="276" r:id="rId6"/>
    <p:sldId id="279" r:id="rId7"/>
    <p:sldId id="277" r:id="rId8"/>
    <p:sldId id="268" r:id="rId9"/>
    <p:sldId id="267" r:id="rId10"/>
    <p:sldId id="270" r:id="rId11"/>
    <p:sldId id="271" r:id="rId12"/>
    <p:sldId id="275" r:id="rId13"/>
    <p:sldId id="274" r:id="rId14"/>
    <p:sldId id="269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Franklin Gothic Book" panose="020B0503020102020204" pitchFamily="34" charset="0"/>
      <p:regular r:id="rId20"/>
      <p:italic r:id="rId21"/>
    </p:embeddedFont>
    <p:embeddedFont>
      <p:font typeface="HY신명조" panose="02030600000101010101" pitchFamily="18" charset="-127"/>
      <p:regular r:id="rId22"/>
    </p:embeddedFont>
    <p:embeddedFont>
      <p:font typeface="Rage Italic" panose="03070502040507070304" pitchFamily="66" charset="0"/>
      <p:regular r:id="rId23"/>
    </p:embeddedFont>
    <p:embeddedFont>
      <p:font typeface="Constantia" panose="02030602050306030303" pitchFamily="18" charset="0"/>
      <p:regular r:id="rId24"/>
      <p:bold r:id="rId25"/>
      <p:italic r:id="rId26"/>
      <p:boldItalic r:id="rId27"/>
    </p:embeddedFont>
    <p:embeddedFont>
      <p:font typeface="-윤고딕310" panose="02030504000101010101" pitchFamily="18" charset="-127"/>
      <p:regular r:id="rId28"/>
    </p:embeddedFont>
    <p:embeddedFont>
      <p:font typeface="Brush Script MT" panose="03060802040406070304" pitchFamily="66" charset="0"/>
      <p:italic r:id="rId29"/>
    </p:embeddedFont>
    <p:embeddedFont>
      <p:font typeface="-윤고딕320" panose="02030504000101010101" pitchFamily="18" charset="-127"/>
      <p:regular r:id="rId30"/>
    </p:embeddedFont>
    <p:embeddedFont>
      <p:font typeface="-윤고딕330" panose="0203050400010101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6E"/>
    <a:srgbClr val="C78249"/>
    <a:srgbClr val="FFF0E8"/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38011-FB67-4582-8937-F3670077165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1E11F11-460F-4642-8170-027E992E5504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마을</a:t>
          </a:r>
          <a:endParaRPr lang="ko-KR" altLang="en-US" dirty="0"/>
        </a:p>
      </dgm:t>
    </dgm:pt>
    <dgm:pt modelId="{9432C2BD-2090-41A5-BF8A-41CA6185BCD2}" type="par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6F9D89A6-3CED-4719-BB3E-181816962A0D}" type="sib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CE5C21E9-BDFB-4D50-9D0C-FFF9978E017A}">
      <dgm:prSet phldrT="[텍스트]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숲</a:t>
          </a:r>
          <a:endParaRPr lang="ko-KR" altLang="en-US" dirty="0"/>
        </a:p>
      </dgm:t>
    </dgm:pt>
    <dgm:pt modelId="{8DDF2240-313B-4150-9BBF-228853B08401}" type="par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68301ADE-A0C1-4A5C-9D8C-670739699220}" type="sib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142B3241-5A94-4EC3-B857-ECF6E08EFC0A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도시</a:t>
          </a:r>
          <a:endParaRPr lang="ko-KR" altLang="en-US" dirty="0"/>
        </a:p>
      </dgm:t>
    </dgm:pt>
    <dgm:pt modelId="{0D8EB79F-DAEF-4997-BE7B-AD15DC27017E}" type="par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D5589E03-13B8-46D6-965E-3948153E7799}" type="sib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37FD558C-83C9-405F-B01D-231045B3550A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변방 지역</a:t>
          </a:r>
          <a:endParaRPr lang="ko-KR" altLang="en-US" dirty="0"/>
        </a:p>
      </dgm:t>
    </dgm:pt>
    <dgm:pt modelId="{0CCDC7A7-AAD8-4361-97F5-2DAADFEB0CC5}" type="par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F45C51D1-C36F-4FDE-ADE1-4E50983D4140}" type="sib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22B06056-4513-431F-9135-F9A7EBE87776}" type="pres">
      <dgm:prSet presAssocID="{5E738011-FB67-4582-8937-F36700771655}" presName="Name0" presStyleCnt="0">
        <dgm:presLayoutVars>
          <dgm:dir/>
          <dgm:animLvl val="lvl"/>
          <dgm:resizeHandles val="exact"/>
        </dgm:presLayoutVars>
      </dgm:prSet>
      <dgm:spPr/>
    </dgm:pt>
    <dgm:pt modelId="{BEEE5D1E-6E57-4B6B-ADFF-486E40E21CE5}" type="pres">
      <dgm:prSet presAssocID="{E1E11F11-460F-4642-8170-027E992E55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A4CCFD-9447-418E-88F9-33D94C069CD4}" type="pres">
      <dgm:prSet presAssocID="{6F9D89A6-3CED-4719-BB3E-181816962A0D}" presName="parTxOnlySpace" presStyleCnt="0"/>
      <dgm:spPr/>
    </dgm:pt>
    <dgm:pt modelId="{EC17EAD6-B5BF-4441-BAFE-7E0A771E07AF}" type="pres">
      <dgm:prSet presAssocID="{CE5C21E9-BDFB-4D50-9D0C-FFF9978E017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83F29F-60F8-46E0-B92E-C6ED7E8258A3}" type="pres">
      <dgm:prSet presAssocID="{68301ADE-A0C1-4A5C-9D8C-670739699220}" presName="parTxOnlySpace" presStyleCnt="0"/>
      <dgm:spPr/>
    </dgm:pt>
    <dgm:pt modelId="{2D703FCF-6F7D-492B-ABB1-5711FA93BEB2}" type="pres">
      <dgm:prSet presAssocID="{142B3241-5A94-4EC3-B857-ECF6E08EFC0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344634-3205-4D14-8CAB-6D498076077F}" type="pres">
      <dgm:prSet presAssocID="{D5589E03-13B8-46D6-965E-3948153E7799}" presName="parTxOnlySpace" presStyleCnt="0"/>
      <dgm:spPr/>
    </dgm:pt>
    <dgm:pt modelId="{A42E80D1-0B45-402C-9D87-BB3D130759EC}" type="pres">
      <dgm:prSet presAssocID="{37FD558C-83C9-405F-B01D-231045B3550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DE0834-DA56-400E-915A-D06140752DDE}" srcId="{5E738011-FB67-4582-8937-F36700771655}" destId="{E1E11F11-460F-4642-8170-027E992E5504}" srcOrd="0" destOrd="0" parTransId="{9432C2BD-2090-41A5-BF8A-41CA6185BCD2}" sibTransId="{6F9D89A6-3CED-4719-BB3E-181816962A0D}"/>
    <dgm:cxn modelId="{22B73848-2CCC-493B-92AD-55C737CFF91F}" srcId="{5E738011-FB67-4582-8937-F36700771655}" destId="{37FD558C-83C9-405F-B01D-231045B3550A}" srcOrd="3" destOrd="0" parTransId="{0CCDC7A7-AAD8-4361-97F5-2DAADFEB0CC5}" sibTransId="{F45C51D1-C36F-4FDE-ADE1-4E50983D4140}"/>
    <dgm:cxn modelId="{FEA3AD3F-459C-4582-897A-DC60DBC2F89C}" srcId="{5E738011-FB67-4582-8937-F36700771655}" destId="{CE5C21E9-BDFB-4D50-9D0C-FFF9978E017A}" srcOrd="1" destOrd="0" parTransId="{8DDF2240-313B-4150-9BBF-228853B08401}" sibTransId="{68301ADE-A0C1-4A5C-9D8C-670739699220}"/>
    <dgm:cxn modelId="{F4BA41E0-17DF-46D2-94C3-B26A4DB50B60}" type="presOf" srcId="{E1E11F11-460F-4642-8170-027E992E5504}" destId="{BEEE5D1E-6E57-4B6B-ADFF-486E40E21CE5}" srcOrd="0" destOrd="0" presId="urn:microsoft.com/office/officeart/2005/8/layout/chevron1"/>
    <dgm:cxn modelId="{44D655F5-0D0A-4534-80BD-FE21C7D10B62}" srcId="{5E738011-FB67-4582-8937-F36700771655}" destId="{142B3241-5A94-4EC3-B857-ECF6E08EFC0A}" srcOrd="2" destOrd="0" parTransId="{0D8EB79F-DAEF-4997-BE7B-AD15DC27017E}" sibTransId="{D5589E03-13B8-46D6-965E-3948153E7799}"/>
    <dgm:cxn modelId="{0C16288E-AE99-421F-8A35-860F706C58A3}" type="presOf" srcId="{37FD558C-83C9-405F-B01D-231045B3550A}" destId="{A42E80D1-0B45-402C-9D87-BB3D130759EC}" srcOrd="0" destOrd="0" presId="urn:microsoft.com/office/officeart/2005/8/layout/chevron1"/>
    <dgm:cxn modelId="{BC087028-08B3-4080-A50B-233B17CCCF20}" type="presOf" srcId="{CE5C21E9-BDFB-4D50-9D0C-FFF9978E017A}" destId="{EC17EAD6-B5BF-4441-BAFE-7E0A771E07AF}" srcOrd="0" destOrd="0" presId="urn:microsoft.com/office/officeart/2005/8/layout/chevron1"/>
    <dgm:cxn modelId="{D2CB4570-D346-441C-93BA-56E89CF0DB28}" type="presOf" srcId="{5E738011-FB67-4582-8937-F36700771655}" destId="{22B06056-4513-431F-9135-F9A7EBE87776}" srcOrd="0" destOrd="0" presId="urn:microsoft.com/office/officeart/2005/8/layout/chevron1"/>
    <dgm:cxn modelId="{2F36EA41-BE11-42E4-A0BE-C654ADE1DE2A}" type="presOf" srcId="{142B3241-5A94-4EC3-B857-ECF6E08EFC0A}" destId="{2D703FCF-6F7D-492B-ABB1-5711FA93BEB2}" srcOrd="0" destOrd="0" presId="urn:microsoft.com/office/officeart/2005/8/layout/chevron1"/>
    <dgm:cxn modelId="{BF6BE62D-AF01-4B76-9F1C-4073B805A9D1}" type="presParOf" srcId="{22B06056-4513-431F-9135-F9A7EBE87776}" destId="{BEEE5D1E-6E57-4B6B-ADFF-486E40E21CE5}" srcOrd="0" destOrd="0" presId="urn:microsoft.com/office/officeart/2005/8/layout/chevron1"/>
    <dgm:cxn modelId="{5259D984-BF1E-4A3B-9568-2BC0FA64FC01}" type="presParOf" srcId="{22B06056-4513-431F-9135-F9A7EBE87776}" destId="{28A4CCFD-9447-418E-88F9-33D94C069CD4}" srcOrd="1" destOrd="0" presId="urn:microsoft.com/office/officeart/2005/8/layout/chevron1"/>
    <dgm:cxn modelId="{0B5BD8A5-762B-49E6-A017-D88B2CE47F67}" type="presParOf" srcId="{22B06056-4513-431F-9135-F9A7EBE87776}" destId="{EC17EAD6-B5BF-4441-BAFE-7E0A771E07AF}" srcOrd="2" destOrd="0" presId="urn:microsoft.com/office/officeart/2005/8/layout/chevron1"/>
    <dgm:cxn modelId="{88855EDF-3D68-490E-905B-37EF5CE59610}" type="presParOf" srcId="{22B06056-4513-431F-9135-F9A7EBE87776}" destId="{7183F29F-60F8-46E0-B92E-C6ED7E8258A3}" srcOrd="3" destOrd="0" presId="urn:microsoft.com/office/officeart/2005/8/layout/chevron1"/>
    <dgm:cxn modelId="{1AB61268-7B4E-481D-A2B1-296489C62C68}" type="presParOf" srcId="{22B06056-4513-431F-9135-F9A7EBE87776}" destId="{2D703FCF-6F7D-492B-ABB1-5711FA93BEB2}" srcOrd="4" destOrd="0" presId="urn:microsoft.com/office/officeart/2005/8/layout/chevron1"/>
    <dgm:cxn modelId="{A5F23F06-C289-4C59-A78B-93DEBA53DEDA}" type="presParOf" srcId="{22B06056-4513-431F-9135-F9A7EBE87776}" destId="{D0344634-3205-4D14-8CAB-6D498076077F}" srcOrd="5" destOrd="0" presId="urn:microsoft.com/office/officeart/2005/8/layout/chevron1"/>
    <dgm:cxn modelId="{ECFE2503-1834-423B-8EC5-2C4FD366A34F}" type="presParOf" srcId="{22B06056-4513-431F-9135-F9A7EBE87776}" destId="{A42E80D1-0B45-402C-9D87-BB3D130759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E5D1E-6E57-4B6B-ADFF-486E40E21CE5}">
      <dsp:nvSpPr>
        <dsp:cNvPr id="0" name=""/>
        <dsp:cNvSpPr/>
      </dsp:nvSpPr>
      <dsp:spPr>
        <a:xfrm>
          <a:off x="2874" y="1467203"/>
          <a:ext cx="1673044" cy="669217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마을</a:t>
          </a:r>
          <a:endParaRPr lang="ko-KR" altLang="en-US" sz="1600" kern="1200" dirty="0"/>
        </a:p>
      </dsp:txBody>
      <dsp:txXfrm>
        <a:off x="337483" y="1467203"/>
        <a:ext cx="1003827" cy="669217"/>
      </dsp:txXfrm>
    </dsp:sp>
    <dsp:sp modelId="{EC17EAD6-B5BF-4441-BAFE-7E0A771E07AF}">
      <dsp:nvSpPr>
        <dsp:cNvPr id="0" name=""/>
        <dsp:cNvSpPr/>
      </dsp:nvSpPr>
      <dsp:spPr>
        <a:xfrm>
          <a:off x="1508614" y="1467203"/>
          <a:ext cx="1673044" cy="669217"/>
        </a:xfrm>
        <a:prstGeom prst="chevron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숲</a:t>
          </a:r>
          <a:endParaRPr lang="ko-KR" altLang="en-US" sz="1600" kern="1200" dirty="0"/>
        </a:p>
      </dsp:txBody>
      <dsp:txXfrm>
        <a:off x="1843223" y="1467203"/>
        <a:ext cx="1003827" cy="669217"/>
      </dsp:txXfrm>
    </dsp:sp>
    <dsp:sp modelId="{2D703FCF-6F7D-492B-ABB1-5711FA93BEB2}">
      <dsp:nvSpPr>
        <dsp:cNvPr id="0" name=""/>
        <dsp:cNvSpPr/>
      </dsp:nvSpPr>
      <dsp:spPr>
        <a:xfrm>
          <a:off x="3014354" y="1467203"/>
          <a:ext cx="1673044" cy="669217"/>
        </a:xfrm>
        <a:prstGeom prst="chevr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도시</a:t>
          </a:r>
          <a:endParaRPr lang="ko-KR" altLang="en-US" sz="1600" kern="1200" dirty="0"/>
        </a:p>
      </dsp:txBody>
      <dsp:txXfrm>
        <a:off x="3348963" y="1467203"/>
        <a:ext cx="1003827" cy="669217"/>
      </dsp:txXfrm>
    </dsp:sp>
    <dsp:sp modelId="{A42E80D1-0B45-402C-9D87-BB3D130759EC}">
      <dsp:nvSpPr>
        <dsp:cNvPr id="0" name=""/>
        <dsp:cNvSpPr/>
      </dsp:nvSpPr>
      <dsp:spPr>
        <a:xfrm>
          <a:off x="4520094" y="1467203"/>
          <a:ext cx="1673044" cy="669217"/>
        </a:xfrm>
        <a:prstGeom prst="chevron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변방 지역</a:t>
          </a:r>
          <a:endParaRPr lang="ko-KR" altLang="en-US" sz="1600" kern="1200" dirty="0"/>
        </a:p>
      </dsp:txBody>
      <dsp:txXfrm>
        <a:off x="4854703" y="1467203"/>
        <a:ext cx="1003827" cy="669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1.atwiki.jp/cavestory006/pages/77.html" TargetMode="External"/><Relationship Id="rId2" Type="http://schemas.openxmlformats.org/officeDocument/2006/relationships/hyperlink" Target="http://team-sm.tistory.com/category/?page=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ko-KR" altLang="en-US" sz="25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906887"/>
              </p:ext>
            </p:extLst>
          </p:nvPr>
        </p:nvGraphicFramePr>
        <p:xfrm>
          <a:off x="827584" y="1844818"/>
          <a:ext cx="7488832" cy="4008675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347"/>
                <a:gridCol w="1695233"/>
                <a:gridCol w="5087252"/>
              </a:tblGrid>
              <a:tr h="442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16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 메커니즘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지형과 중력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객체를 모두 정의하고 상속 관계를 분명히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객체들은 하나의 중력 객체를 상속한다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메소드들 역시 규격화된 이름으로 정리한다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객체의 특수화를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 객체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블록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땅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…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개체는 중력이 작동한다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 처리를 위해 개체 리스트가 들어있는 이름으로 구분된 사전에서 반복문을 돌려서 처리한다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7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수집과 테스트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리소스를 구하고 객체들에 적용한다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중력을 영향을 받는 객체들이 이미지와 잘 맞는지 테스트한다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객체들을 배치하여 실제로 어울리는지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그리고 중력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충돌과 속도가 작동하는지 확인한다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플레이어는 키 입력 이벤트를 받아 움직인다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누른 키에 따라 행동을 취하는데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처음엔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움직임만 취하도록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객체와 인공지능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시야가 있으며 플레이어를 발견하면 다가와 공격한다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대체로 단순하지만 일부 적은 까다로운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반복적인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행동을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NPC, 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등등 객체들끼리의 상호 작용을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사망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상호작용은 충돌할 때 일어난다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01967"/>
              </p:ext>
            </p:extLst>
          </p:nvPr>
        </p:nvGraphicFramePr>
        <p:xfrm>
          <a:off x="827584" y="1844822"/>
          <a:ext cx="7490416" cy="390357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497"/>
                <a:gridCol w="1695591"/>
                <a:gridCol w="5088328"/>
              </a:tblGrid>
              <a:tr h="44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분할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사실상 본 게임을 구현하는 것이므로 심혈을 기울인다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테마에 맞는 리소스를 할당한다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끝날 때의 효과를 정한다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넘어갈 때는 스테이지 결과 요약이 표시된다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이때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UI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가려진 사이에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지형이 자동 생성된다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물론 맵은 미리 정해져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 테마가 끝나면 간단한 컷 신이 있어 스토리를 알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그림을 그려서 표현하는 게 아니라 동굴 이야기처럼 게임 화면에 대화 창을 띄운다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사이의 상호 작용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신이나 적 출현 등 다양한 이벤트를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b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최대한 간단한 방향으로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요약 페이지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화면을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9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보조 게임 메뉴를 추가한다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직접 표시되는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인터페이스는 점수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체력 게이지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들고 있는 장비 표시가 전부이다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릴리즈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테스트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</a:t>
            </a:r>
            <a:b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  <a:hlinkClick r:id="rId2"/>
              </a:rPr>
              <a:t>http://team-sm.tistory.com/category/?page=2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100" dirty="0" smtClean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https</a:t>
            </a:r>
            <a:r>
              <a:rPr lang="en-US" altLang="ko-KR" sz="210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://</a:t>
            </a:r>
            <a:r>
              <a:rPr lang="en-US" altLang="ko-KR" sz="2100" smtClean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www31.atwiki.jp/cavestory006/pages/77.html</a:t>
            </a:r>
            <a:endParaRPr lang="en-US" altLang="ko-KR" sz="21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봐주셔서 감사합니다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84145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실행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컨셉트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진행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범위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일정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 개요</a:t>
            </a:r>
            <a:r>
              <a:rPr lang="en-US" altLang="ko-KR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핍박과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차별을 받으며 구경거리로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살아온 흡혈귀가 있었다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다행히 한 소녀의 도움으로 기회를 잡았고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이제는 인간들로부터 도망쳐야 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어드벤처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–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중력이 작용하는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세계이다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중력 때문에 좌우 이동과 점프에 의한 수직 이동만 있을 뿐이다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키보드의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방향키와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다른 키 조합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으로 조작한다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편리함을 위해 마우스를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쓰지 않는다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예시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사진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예시 스크린샷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(Cave Story)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중력이 있는 플랫포머 게임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현실감을 부여하고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게임의 </a:t>
            </a:r>
            <a:r>
              <a:rPr lang="ko-KR" altLang="en-US" sz="20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조작감과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게임성을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상대적으로 쉽게 끌어올릴 수 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4420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982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0402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01008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플레이어는 처음에 어느 마을 창고에 갇혀있는 것으로 시작한다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84648" y="306983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조력자 포지션의 소녀가 플레이어를 도와 나오면서 게임이 시작된다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하지만 마을 사람들에게 쫓기게 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그러다가 일이 커져 군인들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사냥꾼들에게서 도망치는 것이 게임의 내용</a:t>
            </a: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509414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3728" y="450911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플레이어는 이 과정에서 소녀가 이끄는 대로 마을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숲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도시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변두리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가지 지역을 방문하게 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8860" y="227687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기승전결의 구조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갈수록 난이도가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상승한다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5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737050"/>
              </p:ext>
            </p:extLst>
          </p:nvPr>
        </p:nvGraphicFramePr>
        <p:xfrm>
          <a:off x="808508" y="1844822"/>
          <a:ext cx="7562424" cy="4035209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3816424"/>
                <a:gridCol w="2574796"/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777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이동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스토리를 진행하면서 몸이 회복되면서 예전의 신체 능력을 되찾게 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대쉬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 및 연출</a:t>
                      </a:r>
                      <a:endParaRPr lang="ko-KR" altLang="en-US" sz="18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띄우기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스테이지에서는 시간 제한이 존재하여 해가 뜨거나 군대가 몰려온다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효과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신은 최대한 간단하게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변방 지역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있음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스테이지는 대체로 일직선 진행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별로도 특색 부여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414980"/>
              </p:ext>
            </p:extLst>
          </p:nvPr>
        </p:nvGraphicFramePr>
        <p:xfrm>
          <a:off x="808508" y="1844822"/>
          <a:ext cx="7562424" cy="4082292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4896544"/>
                <a:gridCol w="1494676"/>
              </a:tblGrid>
              <a:tr h="144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들도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중력에 영향을 받으며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A*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같은 경로 탐색 알고리즘 사용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배경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그래픽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정도로 배경은 낱장이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아닌 타일로 채운다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더 많은 그래픽 종류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810</TotalTime>
  <Words>923</Words>
  <Application>Microsoft Office PowerPoint</Application>
  <PresentationFormat>화면 슬라이드 쇼(4:3)</PresentationFormat>
  <Paragraphs>169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굴림</vt:lpstr>
      <vt:lpstr>Arial</vt:lpstr>
      <vt:lpstr>맑은 고딕</vt:lpstr>
      <vt:lpstr>Franklin Gothic Book</vt:lpstr>
      <vt:lpstr>HY신명조</vt:lpstr>
      <vt:lpstr>Rage Italic</vt:lpstr>
      <vt:lpstr>Constantia</vt:lpstr>
      <vt:lpstr>-윤고딕310</vt:lpstr>
      <vt:lpstr>Brush Script MT</vt:lpstr>
      <vt:lpstr>-윤고딕320</vt:lpstr>
      <vt:lpstr>-윤고딕330</vt:lpstr>
      <vt:lpstr>압정</vt:lpstr>
      <vt:lpstr>2D 게임 프로그래밍</vt:lpstr>
      <vt:lpstr>목차</vt:lpstr>
      <vt:lpstr>게임 컨셉트</vt:lpstr>
      <vt:lpstr>예시 게임 사진</vt:lpstr>
      <vt:lpstr>예상 게임 진행</vt:lpstr>
      <vt:lpstr>예상 게임 진행</vt:lpstr>
      <vt:lpstr>예상 게임 진행: 스토리</vt:lpstr>
      <vt:lpstr>개발 범위 (1)</vt:lpstr>
      <vt:lpstr>개발 범위 (2)</vt:lpstr>
      <vt:lpstr>개발 일정 (1)</vt:lpstr>
      <vt:lpstr>개발 일정 (2)</vt:lpstr>
      <vt:lpstr>자료 출처</vt:lpstr>
      <vt:lpstr>봐주셔서 감사합니다.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106</cp:revision>
  <dcterms:created xsi:type="dcterms:W3CDTF">2017-10-16T03:55:52Z</dcterms:created>
  <dcterms:modified xsi:type="dcterms:W3CDTF">2017-10-20T07:10:01Z</dcterms:modified>
</cp:coreProperties>
</file>