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64" r:id="rId9"/>
    <p:sldId id="278" r:id="rId10"/>
    <p:sldId id="276" r:id="rId11"/>
    <p:sldId id="279" r:id="rId12"/>
    <p:sldId id="277" r:id="rId13"/>
    <p:sldId id="266" r:id="rId14"/>
    <p:sldId id="267" r:id="rId15"/>
    <p:sldId id="268" r:id="rId16"/>
    <p:sldId id="270" r:id="rId17"/>
    <p:sldId id="273" r:id="rId18"/>
    <p:sldId id="274" r:id="rId19"/>
    <p:sldId id="271" r:id="rId20"/>
    <p:sldId id="27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64"/>
            <p14:sldId id="278"/>
            <p14:sldId id="276"/>
            <p14:sldId id="279"/>
            <p14:sldId id="277"/>
            <p14:sldId id="266"/>
            <p14:sldId id="267"/>
            <p14:sldId id="268"/>
            <p14:sldId id="270"/>
            <p14:sldId id="273"/>
            <p14:sldId id="274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77"/>
    <a:srgbClr val="44074C"/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62" d="100"/>
          <a:sy n="62" d="100"/>
        </p:scale>
        <p:origin x="90" y="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5B60BEC6-26F4-4CA3-A793-1D3FDEB1C40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</a:t>
          </a:r>
        </a:p>
      </dgm:t>
    </dgm:pt>
    <dgm:pt modelId="{9191C516-7880-4D37-BEF1-AA2B529B051A}" type="parTrans" cxnId="{BA392275-28C6-47A1-81A7-759248AA2931}">
      <dgm:prSet/>
      <dgm:spPr/>
      <dgm:t>
        <a:bodyPr/>
        <a:lstStyle/>
        <a:p>
          <a:pPr latinLnBrk="1"/>
          <a:endParaRPr lang="ko-KR" altLang="en-US"/>
        </a:p>
      </dgm:t>
    </dgm:pt>
    <dgm:pt modelId="{1F668021-2740-428D-890C-A4EB7C914F4E}" type="sibTrans" cxnId="{BA392275-28C6-47A1-81A7-759248AA2931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 및 플랫폼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7CD63808-36D3-45A8-B140-C8341A261D85}" type="presOf" srcId="{58FF00ED-CB8D-41C0-A766-3F1EFC803615}" destId="{8E16B6BF-9BF0-476F-BD31-93F4825DD734}" srcOrd="1" destOrd="4" presId="urn:microsoft.com/office/officeart/2005/8/layout/hProcess4"/>
    <dgm:cxn modelId="{ECBF6E12-A4CB-42D0-B3FB-793CD0B5CF1C}" type="presOf" srcId="{42279E78-9F8D-4A7C-BE25-940DB08D0093}" destId="{0CF4C7EE-FC4E-4EA4-9094-330DC400C57A}" srcOrd="0" destOrd="1" presId="urn:microsoft.com/office/officeart/2005/8/layout/hProcess4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F66FEE26-A14C-43D0-B0C1-7807CBB9260E}" srcId="{A7C29CA7-D934-4B33-8EFB-838434BD8145}" destId="{42279E78-9F8D-4A7C-BE25-940DB08D0093}" srcOrd="1" destOrd="0" parTransId="{2E502DFD-4EA1-4818-A0CE-E0FADDFB68C4}" sibTransId="{B9BFABBD-CED4-4E71-93D6-73F023821FDD}"/>
    <dgm:cxn modelId="{BA61D331-114B-466A-AF49-37DB777A990B}" type="presOf" srcId="{5B60BEC6-26F4-4CA3-A793-1D3FDEB1C40D}" destId="{8E16B6BF-9BF0-476F-BD31-93F4825DD734}" srcOrd="1" destOrd="0" presId="urn:microsoft.com/office/officeart/2005/8/layout/hProcess4"/>
    <dgm:cxn modelId="{54CD1333-1DE1-4EA2-8A43-F8F8F388ED50}" type="presOf" srcId="{89A75D91-E1AC-4D73-A918-D87B57F301E6}" destId="{C6940F1D-2365-40A6-8E09-B1FC60DBC91A}" srcOrd="0" destOrd="3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ABADE45B-8BA3-4B7D-AFA0-369064B8E2C6}" type="presOf" srcId="{3E11BD05-9B9D-437C-B9DD-28AA4E8B07D1}" destId="{852F2188-CE3B-46AF-BFB4-FF1A7E162340}" srcOrd="1" destOrd="3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1B2A9941-0EAE-46C3-BB30-8725F44F2A86}" srcId="{A7C29CA7-D934-4B33-8EFB-838434BD8145}" destId="{3E11BD05-9B9D-437C-B9DD-28AA4E8B07D1}" srcOrd="3" destOrd="0" parTransId="{9F1E4995-2796-4D72-BD1A-F803D58EB3C4}" sibTransId="{62532DEF-6615-4B97-A74B-F4E6EFA29A52}"/>
    <dgm:cxn modelId="{DB8CB447-82C8-4ADF-84B8-7A1AB243FCEC}" srcId="{A7C29CA7-D934-4B33-8EFB-838434BD8145}" destId="{BDCDA78F-9DB4-4451-AD8B-0AC7BC3D6380}" srcOrd="2" destOrd="0" parTransId="{C5334D0E-1DF1-4A47-A983-C90FF1BE927E}" sibTransId="{BAC2ECC3-420D-4F3C-BA64-8D2B7B62D5E3}"/>
    <dgm:cxn modelId="{42884F69-41E5-431D-9E3A-7A8D0EEC98E3}" type="presOf" srcId="{BDCDA78F-9DB4-4451-AD8B-0AC7BC3D6380}" destId="{852F2188-CE3B-46AF-BFB4-FF1A7E162340}" srcOrd="1" destOrd="2" presId="urn:microsoft.com/office/officeart/2005/8/layout/hProcess4"/>
    <dgm:cxn modelId="{DC99FF6A-6430-4EA1-919A-EA17D2740918}" type="presOf" srcId="{58FF00ED-CB8D-41C0-A766-3F1EFC803615}" destId="{C6940F1D-2365-40A6-8E09-B1FC60DBC91A}" srcOrd="0" destOrd="4" presId="urn:microsoft.com/office/officeart/2005/8/layout/hProcess4"/>
    <dgm:cxn modelId="{2BCDC34C-3BB2-4A7B-B0AB-88ADCAF2BD31}" type="presOf" srcId="{BDCDA78F-9DB4-4451-AD8B-0AC7BC3D6380}" destId="{0CF4C7EE-FC4E-4EA4-9094-330DC400C57A}" srcOrd="0" destOrd="2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441C136F-E3FE-49D9-B365-30C60A44434F}" type="presOf" srcId="{89A75D91-E1AC-4D73-A918-D87B57F301E6}" destId="{8E16B6BF-9BF0-476F-BD31-93F4825DD734}" srcOrd="1" destOrd="3" presId="urn:microsoft.com/office/officeart/2005/8/layout/hProcess4"/>
    <dgm:cxn modelId="{BA392275-28C6-47A1-81A7-759248AA2931}" srcId="{DA7A23BC-5393-4B4A-BD2B-B95D8E1BE1D0}" destId="{5B60BEC6-26F4-4CA3-A793-1D3FDEB1C40D}" srcOrd="0" destOrd="0" parTransId="{9191C516-7880-4D37-BEF1-AA2B529B051A}" sibTransId="{1F668021-2740-428D-890C-A4EB7C914F4E}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7B5270A3-BB18-4514-9DD0-5192E6BBF4F5}" srcId="{DA7A23BC-5393-4B4A-BD2B-B95D8E1BE1D0}" destId="{89A75D91-E1AC-4D73-A918-D87B57F301E6}" srcOrd="3" destOrd="0" parTransId="{555E3B4C-BE3B-4B16-9F85-033AAEC6C438}" sibTransId="{E82682C0-DA83-4949-A640-6961C82BB053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A6CF57A8-23FF-4EE1-BAFE-D7F29AC9813A}" type="presOf" srcId="{3E11BD05-9B9D-437C-B9DD-28AA4E8B07D1}" destId="{0CF4C7EE-FC4E-4EA4-9094-330DC400C57A}" srcOrd="0" destOrd="3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ED1AD8D9-7A91-4537-BF2D-1924D1C24E3E}" type="presOf" srcId="{5B60BEC6-26F4-4CA3-A793-1D3FDEB1C40D}" destId="{C6940F1D-2365-40A6-8E09-B1FC60DBC91A}" srcOrd="0" destOrd="0" presId="urn:microsoft.com/office/officeart/2005/8/layout/hProcess4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0D4992E7-425E-41B0-9B54-8F38D8639443}" srcId="{DA7A23BC-5393-4B4A-BD2B-B95D8E1BE1D0}" destId="{58FF00ED-CB8D-41C0-A766-3F1EFC803615}" srcOrd="4" destOrd="0" parTransId="{78A7BA41-5530-494F-86F6-D4D516BE61A8}" sibTransId="{099D6AF2-3A2B-4EB7-A75B-FEC74278BDBE}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41DF02FA-1CEF-4F5C-A71E-33D42B2F7311}" type="presOf" srcId="{42279E78-9F8D-4A7C-BE25-940DB08D0093}" destId="{852F2188-CE3B-46AF-BFB4-FF1A7E162340}" srcOrd="1" destOrd="1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우주 여행</a:t>
          </a:r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초 광속</a:t>
          </a:r>
          <a:r>
            <a:rPr lang="en-US" altLang="ko-KR" sz="2000" dirty="0"/>
            <a:t> </a:t>
          </a:r>
          <a:r>
            <a:rPr lang="ko-KR" altLang="en-US" sz="2000" dirty="0"/>
            <a:t>기술</a:t>
          </a:r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성간 이동이 보편화된 머나먼 미래</a:t>
          </a:r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외계</a:t>
          </a:r>
          <a:br>
            <a:rPr lang="en-US" altLang="ko-KR" sz="1800" dirty="0"/>
          </a:br>
          <a:r>
            <a:rPr lang="ko-KR" altLang="en-US" sz="1800" dirty="0"/>
            <a:t>문명</a:t>
          </a:r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갈등</a:t>
          </a:r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외계인의 존재는 낯설지 않으나 여전히 갈등 존재</a:t>
          </a:r>
          <a:endParaRPr lang="en-US" altLang="ko-KR" sz="1200" dirty="0"/>
        </a:p>
        <a:p>
          <a:pPr latinLnBrk="1"/>
          <a:r>
            <a:rPr lang="ko-KR" altLang="en-US" sz="1200" dirty="0"/>
            <a:t>교류는 금속 화폐나 물물교환이 고작인 실정 </a:t>
          </a:r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/>
            <a:t>빈부격차</a:t>
          </a:r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화폐 경제 구조</a:t>
          </a:r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우주 세대에서도 자본이 힘을 가지는 사회 구조</a:t>
          </a:r>
          <a:endParaRPr lang="en-US" altLang="ko-KR" sz="1200" dirty="0"/>
        </a:p>
        <a:p>
          <a:pPr latinLnBrk="1"/>
          <a:endParaRPr lang="en-US" altLang="ko-KR" sz="1200" dirty="0"/>
        </a:p>
        <a:p>
          <a:pPr latinLnBrk="1"/>
          <a:r>
            <a:rPr lang="ko-KR" altLang="en-US" sz="1200" dirty="0"/>
            <a:t>외계인들도 마찬가지</a:t>
          </a:r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</dgm:pt>
  </dgm:ptLst>
  <dgm:cxnLst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게임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1. </a:t>
          </a:r>
          <a:r>
            <a:rPr lang="ko-KR" altLang="en-US" sz="1400" dirty="0"/>
            <a:t>게임을 진행하는 구성 요소는 크게 보유 금액 </a:t>
          </a:r>
          <a:r>
            <a:rPr lang="en-US" altLang="ko-KR" sz="1400" dirty="0"/>
            <a:t>/ </a:t>
          </a:r>
          <a:r>
            <a:rPr lang="ko-KR" altLang="en-US" sz="1400" dirty="0"/>
            <a:t>자원</a:t>
          </a:r>
          <a:r>
            <a:rPr lang="en-US" altLang="ko-KR" sz="1400" dirty="0"/>
            <a:t>,</a:t>
          </a:r>
          <a:r>
            <a:rPr lang="ko-KR" altLang="en-US" sz="1400" dirty="0"/>
            <a:t> 승무원</a:t>
          </a:r>
          <a:r>
            <a:rPr lang="en-US" altLang="ko-KR" sz="1400" dirty="0"/>
            <a:t>, </a:t>
          </a:r>
          <a:r>
            <a:rPr lang="ko-KR" altLang="en-US" sz="1400" dirty="0"/>
            <a:t>함선이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2. </a:t>
          </a:r>
          <a:r>
            <a:rPr lang="ko-KR" altLang="en-US" sz="1400" dirty="0"/>
            <a:t>우주선의 요소에는 내구도</a:t>
          </a:r>
          <a:r>
            <a:rPr lang="en-US" altLang="ko-KR" sz="1400" dirty="0"/>
            <a:t>,  </a:t>
          </a:r>
          <a:r>
            <a:rPr lang="ko-KR" altLang="en-US" sz="1400" dirty="0"/>
            <a:t>보호막</a:t>
          </a:r>
          <a:r>
            <a:rPr lang="en-US" altLang="ko-KR" sz="1400" dirty="0"/>
            <a:t>, </a:t>
          </a:r>
          <a:r>
            <a:rPr lang="ko-KR" altLang="en-US" sz="1400" dirty="0"/>
            <a:t>승무원</a:t>
          </a:r>
          <a:r>
            <a:rPr lang="en-US" altLang="ko-KR" sz="1400" dirty="0"/>
            <a:t>, </a:t>
          </a:r>
          <a:r>
            <a:rPr lang="ko-KR" altLang="en-US" sz="1400" dirty="0"/>
            <a:t>방이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3. </a:t>
          </a:r>
          <a:r>
            <a:rPr lang="ko-KR" altLang="en-US" sz="1400" dirty="0"/>
            <a:t>승무원은 기술 숙련도</a:t>
          </a:r>
          <a:r>
            <a:rPr lang="en-US" altLang="ko-KR" sz="1400" dirty="0"/>
            <a:t>, </a:t>
          </a:r>
          <a:r>
            <a:rPr lang="ko-KR" altLang="en-US" sz="1400" dirty="0"/>
            <a:t>체력이 존재하며 방 안에 개별적인 캐릭터로 존재한다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4. </a:t>
          </a:r>
          <a:r>
            <a:rPr lang="ko-KR" altLang="en-US" sz="1400" dirty="0"/>
            <a:t>자원의 종류에는 연료</a:t>
          </a:r>
          <a:r>
            <a:rPr lang="en-US" altLang="ko-KR" sz="1400" dirty="0"/>
            <a:t>, </a:t>
          </a:r>
          <a:r>
            <a:rPr lang="ko-KR" altLang="en-US" sz="1400" dirty="0"/>
            <a:t>금속과</a:t>
          </a:r>
          <a:r>
            <a:rPr lang="en-US" altLang="ko-KR" sz="1400" dirty="0"/>
            <a:t> </a:t>
          </a:r>
          <a:r>
            <a:rPr lang="ko-KR" altLang="en-US" sz="1400" dirty="0"/>
            <a:t>식량이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우주선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1. </a:t>
          </a:r>
          <a:r>
            <a:rPr lang="ko-KR" altLang="en-US" sz="1400" dirty="0"/>
            <a:t>함선은 방으로 나뉘어있다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2. </a:t>
          </a:r>
          <a:r>
            <a:rPr lang="ko-KR" altLang="en-US" sz="1400" dirty="0"/>
            <a:t>각 방에는 시설이 설치되어 있어 함선의 기능을 담당한다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3. </a:t>
          </a:r>
          <a:r>
            <a:rPr lang="ko-KR" altLang="en-US" sz="1400" dirty="0"/>
            <a:t>이 시설들은 비용과 시간을 들여서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4. </a:t>
          </a:r>
          <a:r>
            <a:rPr lang="ko-KR" altLang="en-US" sz="1400" dirty="0"/>
            <a:t>특정 시설의 유무</a:t>
          </a:r>
          <a:r>
            <a:rPr lang="en-US" altLang="ko-KR" sz="1400" dirty="0"/>
            <a:t>, </a:t>
          </a:r>
          <a:r>
            <a:rPr lang="ko-KR" altLang="en-US" sz="1400" dirty="0"/>
            <a:t>강화 여부에 따라 등장하는 이벤트가 달라질 수 있다</a:t>
          </a:r>
          <a:r>
            <a:rPr lang="en-US" altLang="ko-KR" sz="1400" dirty="0"/>
            <a:t>. </a:t>
          </a:r>
          <a:r>
            <a:rPr lang="ko-KR" altLang="en-US" sz="1400" dirty="0"/>
            <a:t>혹은 추가적인 선택지가 주어질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</a:t>
          </a:r>
          <a:r>
            <a:rPr lang="en-US" altLang="ko-KR" dirty="0"/>
            <a:t>, </a:t>
          </a:r>
          <a:r>
            <a:rPr lang="ko-KR" altLang="en-US" dirty="0"/>
            <a:t>항해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1. </a:t>
          </a:r>
          <a:r>
            <a:rPr lang="ko-KR" altLang="en-US" sz="1400" dirty="0"/>
            <a:t>하나의 맵은 점과 선의 그래프 형태로 표현된다</a:t>
          </a:r>
          <a:r>
            <a:rPr lang="en-US" altLang="ko-KR" sz="1400" dirty="0"/>
            <a:t>. </a:t>
          </a:r>
          <a:r>
            <a:rPr lang="ko-KR" altLang="en-US" sz="1400" dirty="0"/>
            <a:t>이 맵은 한 행성 계를 의미하여 다른 행성 계로 나가는 구역이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2.  </a:t>
          </a:r>
          <a:r>
            <a:rPr lang="ko-KR" altLang="en-US" sz="1400" dirty="0"/>
            <a:t>하나의 점은 </a:t>
          </a:r>
          <a:r>
            <a:rPr lang="en-US" altLang="ko-KR" sz="1400" dirty="0"/>
            <a:t>‘</a:t>
          </a:r>
          <a:r>
            <a:rPr lang="ko-KR" altLang="en-US" sz="1400" dirty="0"/>
            <a:t>비컨</a:t>
          </a:r>
          <a:r>
            <a:rPr lang="en-US" altLang="ko-KR" sz="1400" dirty="0"/>
            <a:t>’</a:t>
          </a:r>
          <a:r>
            <a:rPr lang="ko-KR" altLang="en-US" sz="1400" dirty="0"/>
            <a:t>이라고 하며 공간 이동의 단위이다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3. </a:t>
          </a:r>
          <a:r>
            <a:rPr lang="ko-KR" altLang="en-US" sz="1400" dirty="0"/>
            <a:t>한번 공간 이동할 때마다 연료 자원이 </a:t>
          </a:r>
          <a:r>
            <a:rPr lang="en-US" altLang="ko-KR" sz="1400" dirty="0"/>
            <a:t>1 </a:t>
          </a:r>
          <a:r>
            <a:rPr lang="ko-KR" altLang="en-US" sz="1400" dirty="0"/>
            <a:t>소모된다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4. </a:t>
          </a:r>
          <a:r>
            <a:rPr lang="ko-KR" altLang="en-US" sz="1400" dirty="0"/>
            <a:t>보유한 연료가 없을 시 구조 신호를 방출하거나 비컨 에서 대기하거나</a:t>
          </a:r>
          <a:r>
            <a:rPr lang="en-US" altLang="ko-KR" sz="1400" dirty="0"/>
            <a:t>, </a:t>
          </a:r>
          <a:r>
            <a:rPr lang="ko-KR" altLang="en-US" sz="1400" dirty="0"/>
            <a:t>비컨 내 행성에서 약탈을 할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 및 플랫폼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sp:txBody>
      <dsp:txXfrm>
        <a:off x="2476" y="9489"/>
        <a:ext cx="2414587" cy="965834"/>
      </dsp:txXfrm>
    </dsp:sp>
    <dsp:sp modelId="{418976B2-EA5B-4EAA-A2C3-DDE99796E37A}">
      <dsp:nvSpPr>
        <dsp:cNvPr id="0" name=""/>
        <dsp:cNvSpPr/>
      </dsp:nvSpPr>
      <dsp:spPr>
        <a:xfrm>
          <a:off x="2476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sp:txBody>
      <dsp:txXfrm>
        <a:off x="2476" y="975323"/>
        <a:ext cx="2414587" cy="1800720"/>
      </dsp:txXfrm>
    </dsp:sp>
    <dsp:sp modelId="{656C3BC4-320D-4D2E-B892-8E3F99447003}">
      <dsp:nvSpPr>
        <dsp:cNvPr id="0" name=""/>
        <dsp:cNvSpPr/>
      </dsp:nvSpPr>
      <dsp:spPr>
        <a:xfrm>
          <a:off x="275510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sp:txBody>
      <dsp:txXfrm>
        <a:off x="2755105" y="9489"/>
        <a:ext cx="2414587" cy="965834"/>
      </dsp:txXfrm>
    </dsp:sp>
    <dsp:sp modelId="{338BD713-B272-4931-ACE2-E02BD3037204}">
      <dsp:nvSpPr>
        <dsp:cNvPr id="0" name=""/>
        <dsp:cNvSpPr/>
      </dsp:nvSpPr>
      <dsp:spPr>
        <a:xfrm>
          <a:off x="2755105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975323"/>
        <a:ext cx="2414587" cy="1800720"/>
      </dsp:txXfrm>
    </dsp:sp>
    <dsp:sp modelId="{8C2FA9EA-B319-4056-BF0D-168C20BC54A4}">
      <dsp:nvSpPr>
        <dsp:cNvPr id="0" name=""/>
        <dsp:cNvSpPr/>
      </dsp:nvSpPr>
      <dsp:spPr>
        <a:xfrm>
          <a:off x="550773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sp:txBody>
      <dsp:txXfrm>
        <a:off x="5507735" y="9489"/>
        <a:ext cx="2414587" cy="965834"/>
      </dsp:txXfrm>
    </dsp:sp>
    <dsp:sp modelId="{3B0A7F5E-F186-4FDD-8626-03EB7E0C45E5}">
      <dsp:nvSpPr>
        <dsp:cNvPr id="0" name=""/>
        <dsp:cNvSpPr/>
      </dsp:nvSpPr>
      <dsp:spPr>
        <a:xfrm>
          <a:off x="5507735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sp:txBody>
      <dsp:txXfrm>
        <a:off x="5507735" y="975323"/>
        <a:ext cx="2414587" cy="1800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우주 여행</a:t>
          </a:r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성간 이동이 보편화된 머나먼 미래</a:t>
          </a:r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초 광속</a:t>
          </a:r>
          <a:r>
            <a:rPr lang="en-US" altLang="ko-KR" sz="2000" kern="1200" dirty="0"/>
            <a:t> </a:t>
          </a:r>
          <a:r>
            <a:rPr lang="ko-KR" altLang="en-US" sz="2000" kern="1200" dirty="0"/>
            <a:t>기술</a:t>
          </a:r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외계</a:t>
          </a:r>
          <a:br>
            <a:rPr lang="en-US" altLang="ko-KR" sz="1800" kern="1200" dirty="0"/>
          </a:br>
          <a:r>
            <a:rPr lang="ko-KR" altLang="en-US" sz="1800" kern="1200" dirty="0"/>
            <a:t>문명</a:t>
          </a:r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외계인의 존재는 낯설지 않으나 여전히 갈등 존재</a:t>
          </a:r>
          <a:endParaRPr lang="en-US" altLang="ko-KR" sz="1200" kern="1200" dirty="0"/>
        </a:p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교류는 금속 화폐나 물물교환이 고작인 실정 </a:t>
          </a:r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갈등</a:t>
          </a:r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빈부격차</a:t>
          </a:r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우주 세대에서도 자본이 힘을 가지는 사회 구조</a:t>
          </a: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외계인들도 마찬가지</a:t>
          </a:r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화폐 경제 구조</a:t>
          </a:r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1. </a:t>
          </a:r>
          <a:r>
            <a:rPr lang="ko-KR" altLang="en-US" sz="1400" kern="1200" dirty="0"/>
            <a:t>게임을 진행하는 구성 요소는 크게 보유 금액 </a:t>
          </a:r>
          <a:r>
            <a:rPr lang="en-US" altLang="ko-KR" sz="1400" kern="1200" dirty="0"/>
            <a:t>/ </a:t>
          </a:r>
          <a:r>
            <a:rPr lang="ko-KR" altLang="en-US" sz="1400" kern="1200" dirty="0"/>
            <a:t>자원</a:t>
          </a:r>
          <a:r>
            <a:rPr lang="en-US" altLang="ko-KR" sz="1400" kern="1200" dirty="0"/>
            <a:t>,</a:t>
          </a:r>
          <a:r>
            <a:rPr lang="ko-KR" altLang="en-US" sz="1400" kern="1200" dirty="0"/>
            <a:t> 승무원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함선이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2. </a:t>
          </a:r>
          <a:r>
            <a:rPr lang="ko-KR" altLang="en-US" sz="1400" kern="1200" dirty="0"/>
            <a:t>우주선의 요소에는 내구도</a:t>
          </a:r>
          <a:r>
            <a:rPr lang="en-US" altLang="ko-KR" sz="1400" kern="1200" dirty="0"/>
            <a:t>,  </a:t>
          </a:r>
          <a:r>
            <a:rPr lang="ko-KR" altLang="en-US" sz="1400" kern="1200" dirty="0"/>
            <a:t>보호막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승무원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방이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3. </a:t>
          </a:r>
          <a:r>
            <a:rPr lang="ko-KR" altLang="en-US" sz="1400" kern="1200" dirty="0"/>
            <a:t>승무원은 기술 숙련도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체력이 존재하며 방 안에 개별적인 캐릭터로 존재한다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4. </a:t>
          </a:r>
          <a:r>
            <a:rPr lang="ko-KR" altLang="en-US" sz="1400" kern="1200" dirty="0"/>
            <a:t>자원의 종류에는 연료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금속과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식량이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우주선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1. </a:t>
          </a:r>
          <a:r>
            <a:rPr lang="ko-KR" altLang="en-US" sz="1400" kern="1200" dirty="0"/>
            <a:t>함선은 방으로 나뉘어있다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2. </a:t>
          </a:r>
          <a:r>
            <a:rPr lang="ko-KR" altLang="en-US" sz="1400" kern="1200" dirty="0"/>
            <a:t>각 방에는 시설이 설치되어 있어 함선의 기능을 담당한다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3. </a:t>
          </a:r>
          <a:r>
            <a:rPr lang="ko-KR" altLang="en-US" sz="1400" kern="1200" dirty="0"/>
            <a:t>이 시설들은 비용과 시간을 들여서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4. </a:t>
          </a:r>
          <a:r>
            <a:rPr lang="ko-KR" altLang="en-US" sz="1400" kern="1200" dirty="0"/>
            <a:t>특정 시설의 유무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강화 여부에 따라 등장하는 이벤트가 달라질 수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혹은 추가적인 선택지가 주어질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항해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1. </a:t>
          </a:r>
          <a:r>
            <a:rPr lang="ko-KR" altLang="en-US" sz="1400" kern="1200" dirty="0"/>
            <a:t>하나의 맵은 점과 선의 그래프 형태로 표현된다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맵은 한 행성 계를 의미하여 다른 행성 계로 나가는 구역이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2.  </a:t>
          </a:r>
          <a:r>
            <a:rPr lang="ko-KR" altLang="en-US" sz="1400" kern="1200" dirty="0"/>
            <a:t>하나의 점은 </a:t>
          </a:r>
          <a:r>
            <a:rPr lang="en-US" altLang="ko-KR" sz="1400" kern="1200" dirty="0"/>
            <a:t>‘</a:t>
          </a:r>
          <a:r>
            <a:rPr lang="ko-KR" altLang="en-US" sz="1400" kern="1200" dirty="0"/>
            <a:t>비컨</a:t>
          </a:r>
          <a:r>
            <a:rPr lang="en-US" altLang="ko-KR" sz="1400" kern="1200" dirty="0"/>
            <a:t>’</a:t>
          </a:r>
          <a:r>
            <a:rPr lang="ko-KR" altLang="en-US" sz="1400" kern="1200" dirty="0"/>
            <a:t>이라고 하며 공간 이동의 단위이다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3. </a:t>
          </a:r>
          <a:r>
            <a:rPr lang="ko-KR" altLang="en-US" sz="1400" kern="1200" dirty="0"/>
            <a:t>한번 공간 이동할 때마다 연료 자원이 </a:t>
          </a:r>
          <a:r>
            <a:rPr lang="en-US" altLang="ko-KR" sz="1400" kern="1200" dirty="0"/>
            <a:t>1 </a:t>
          </a:r>
          <a:r>
            <a:rPr lang="ko-KR" altLang="en-US" sz="1400" kern="1200" dirty="0"/>
            <a:t>소모된다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4. </a:t>
          </a:r>
          <a:r>
            <a:rPr lang="ko-KR" altLang="en-US" sz="1400" kern="1200" dirty="0"/>
            <a:t>보유한 연료가 없을 시 구조 신호를 방출하거나 비컨 에서 대기하거나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비컨 내 행성에서 약탈을 할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344334"/>
            <a:ext cx="3680885" cy="23368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메뉴</a:t>
            </a: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관리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 중 금속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식량의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승무원들의 시설 배치 현황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체력과 숙련도 확인 가능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 강화 현황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시설을 거래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제거할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항해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화면 정가운데의 맵 탐색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 연료의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탐색한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아직 지나치지 않은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다른 행성 계로 가는 구역 의 구분이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조작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사양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게임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교역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시스템 기획과 레벨 디자인의 방식은 같으나 대게 시스템은 눈에 보이지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 기획이 최우선이다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레벨 디자인에선 기획자의 의도가 명확하게 보여야 한다</a:t>
            </a:r>
            <a:r>
              <a:rPr lang="en-US" altLang="ko-KR" dirty="0"/>
              <a:t>. </a:t>
            </a:r>
            <a:r>
              <a:rPr lang="ko-KR" altLang="en-US" dirty="0"/>
              <a:t>가정을 </a:t>
            </a:r>
            <a:r>
              <a:rPr lang="ko-KR" altLang="en-US" dirty="0" err="1"/>
              <a:t>두는데에</a:t>
            </a:r>
            <a:r>
              <a:rPr lang="ko-KR" altLang="en-US" dirty="0"/>
              <a:t> 시작과 끝이 어디인가를 알아야 한다</a:t>
            </a:r>
            <a:r>
              <a:rPr lang="en-US" altLang="ko-KR" dirty="0"/>
              <a:t>. </a:t>
            </a:r>
            <a:r>
              <a:rPr lang="ko-KR" altLang="en-US" dirty="0"/>
              <a:t>주먹구구 식으로 하지 말고 시스템에 맞춘다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하는 구획 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를 먼저 소개하는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전투는 제일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중 의도를 벗어난 행동을 막는 방책</a:t>
            </a:r>
            <a:r>
              <a:rPr lang="en-US" altLang="ko-KR" dirty="0"/>
              <a:t>: </a:t>
            </a:r>
            <a:r>
              <a:rPr lang="ko-KR" altLang="en-US" dirty="0"/>
              <a:t>방책이 다양하면 플레이 방식도 다양해진다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 소유 자원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 -&gt; </a:t>
            </a:r>
            <a:r>
              <a:rPr lang="ko-KR" altLang="en-US" dirty="0"/>
              <a:t>어떤 단위</a:t>
            </a:r>
            <a:r>
              <a:rPr lang="en-US" altLang="ko-KR" dirty="0"/>
              <a:t>(</a:t>
            </a:r>
            <a:r>
              <a:rPr lang="ko-KR" altLang="en-US" dirty="0"/>
              <a:t>소유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아이템 등</a:t>
            </a:r>
            <a:r>
              <a:rPr lang="en-US" altLang="ko-KR" dirty="0"/>
              <a:t>)=</a:t>
            </a:r>
            <a:r>
              <a:rPr lang="ko-KR" altLang="en-US" dirty="0"/>
              <a:t>공격력 </a:t>
            </a:r>
            <a:r>
              <a:rPr lang="en-US" altLang="ko-KR" dirty="0"/>
              <a:t>-&gt; </a:t>
            </a:r>
            <a:r>
              <a:rPr lang="ko-KR" altLang="en-US" dirty="0"/>
              <a:t>피해 량</a:t>
            </a:r>
            <a:r>
              <a:rPr lang="en-US" altLang="ko-KR" dirty="0"/>
              <a:t>=</a:t>
            </a:r>
            <a:r>
              <a:rPr lang="ko-KR" altLang="en-US" dirty="0"/>
              <a:t>공격력</a:t>
            </a:r>
            <a:r>
              <a:rPr lang="en-US" altLang="ko-KR" dirty="0"/>
              <a:t>-</a:t>
            </a:r>
            <a:r>
              <a:rPr lang="ko-KR" altLang="en-US" dirty="0"/>
              <a:t>방어력 </a:t>
            </a:r>
            <a:r>
              <a:rPr lang="en-US" altLang="ko-KR" dirty="0"/>
              <a:t>-&gt; </a:t>
            </a:r>
            <a:r>
              <a:rPr lang="ko-KR" altLang="en-US" dirty="0"/>
              <a:t>체력</a:t>
            </a:r>
            <a:endParaRPr lang="en-US" altLang="ko-KR" dirty="0"/>
          </a:p>
          <a:p>
            <a:r>
              <a:rPr lang="ko-KR" altLang="en-US" dirty="0"/>
              <a:t>현질 </a:t>
            </a:r>
            <a:r>
              <a:rPr lang="en-US" altLang="ko-KR" dirty="0"/>
              <a:t>-&gt; </a:t>
            </a:r>
            <a:r>
              <a:rPr lang="ko-KR" altLang="en-US" dirty="0"/>
              <a:t>돈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항해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행성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전투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215665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교역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마무리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기획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 및 플랫폼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000" dirty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고철에서 철옹성 까지</a:t>
            </a:r>
            <a:r>
              <a:rPr lang="en-US" altLang="ko-KR" dirty="0"/>
              <a:t>. </a:t>
            </a:r>
            <a:r>
              <a:rPr lang="ko-KR" altLang="en-US" dirty="0"/>
              <a:t>깊디 깊은 우주를 탐험하며 강해져라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868501518"/>
              </p:ext>
            </p:extLst>
          </p:nvPr>
        </p:nvGraphicFramePr>
        <p:xfrm>
          <a:off x="736601" y="2819400"/>
          <a:ext cx="7924799" cy="278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세계관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스토리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머나먼 미래</a:t>
            </a:r>
            <a:r>
              <a:rPr lang="en-US" altLang="ko-KR" dirty="0"/>
              <a:t>… </a:t>
            </a:r>
            <a:r>
              <a:rPr lang="ko-KR" altLang="en-US" dirty="0"/>
              <a:t>어느덧 기술의 자동화가 이루어지고 우주 항해 기술도 상용화가 이루어졌다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우주에 진출한 인류는 다시 오랜 시간이 흐른 후에야 다른 외계 종족들을 접하게 되었다</a:t>
            </a:r>
            <a:r>
              <a:rPr lang="en-US" altLang="ko-KR" dirty="0"/>
              <a:t>. </a:t>
            </a:r>
            <a:r>
              <a:rPr lang="ko-KR" altLang="en-US" dirty="0"/>
              <a:t>이들은 정도의 차이가 있었지만 각자 자신들의 은하계 영역에서 강성한 종족이었다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플레이어는 자가용 급의 구식 함선을 갖고 있는 가난한 인간이다</a:t>
            </a:r>
            <a:r>
              <a:rPr lang="en-US" altLang="ko-KR" dirty="0"/>
              <a:t>. </a:t>
            </a:r>
            <a:r>
              <a:rPr lang="ko-KR" altLang="en-US" dirty="0"/>
              <a:t>빚이 많아 마지막이라고 생각한 플레이어는 실낱 같은 희망을 안고 우주로 진출하려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764408229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90110973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14169423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 환경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830</TotalTime>
  <Words>865</Words>
  <Application>Microsoft Office PowerPoint</Application>
  <PresentationFormat>와이드스크린</PresentationFormat>
  <Paragraphs>347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Continuum Light</vt:lpstr>
      <vt:lpstr>맑은 고딕</vt:lpstr>
      <vt:lpstr>-윤고딕310</vt:lpstr>
      <vt:lpstr>-윤고딕320</vt:lpstr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</vt:lpstr>
      <vt:lpstr> 시스템</vt:lpstr>
      <vt:lpstr> 시스템</vt:lpstr>
      <vt:lpstr>인터페이스 (1)</vt:lpstr>
      <vt:lpstr>인터페이스 (2)</vt:lpstr>
      <vt:lpstr>인터페이스 (3)</vt:lpstr>
      <vt:lpstr> 조작</vt:lpstr>
      <vt:lpstr> 사양</vt:lpstr>
      <vt:lpstr>2 게임</vt:lpstr>
      <vt:lpstr> 진행</vt:lpstr>
      <vt:lpstr> 항해</vt:lpstr>
      <vt:lpstr> 행성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 J</cp:lastModifiedBy>
  <cp:revision>55</cp:revision>
  <dcterms:created xsi:type="dcterms:W3CDTF">2017-11-29T02:45:16Z</dcterms:created>
  <dcterms:modified xsi:type="dcterms:W3CDTF">2017-11-30T12:28:11Z</dcterms:modified>
</cp:coreProperties>
</file>