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embeddedFontLst>
    <p:embeddedFont>
      <p:font typeface="Jacinto Sans" panose="00000400000000000000" pitchFamily="2" charset="0"/>
      <p:regular r:id="rId11"/>
    </p:embeddedFont>
    <p:embeddedFont>
      <p:font typeface="-윤고딕310" panose="02030504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HY목각파임B" panose="02030600000101010101" pitchFamily="18" charset="-127"/>
      <p:regular r:id="rId15"/>
    </p:embeddedFont>
    <p:embeddedFont>
      <p:font typeface="-윤고딕320" panose="0203050400010101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4B8"/>
    <a:srgbClr val="B8EAD3"/>
    <a:srgbClr val="144950"/>
    <a:srgbClr val="1E5C68"/>
    <a:srgbClr val="BCD9E6"/>
    <a:srgbClr val="B2B2B2"/>
    <a:srgbClr val="F26C1A"/>
    <a:srgbClr val="258B6B"/>
    <a:srgbClr val="66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AF9-BCE9-4DFB-A515-A45A90F94332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849-637F-4B6D-A21B-C699CE14E402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0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3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4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5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그룹 226"/>
          <p:cNvGrpSpPr>
            <a:grpSpLocks noChangeAspect="1"/>
          </p:cNvGrpSpPr>
          <p:nvPr/>
        </p:nvGrpSpPr>
        <p:grpSpPr>
          <a:xfrm>
            <a:off x="-36513" y="-21314"/>
            <a:ext cx="9212281" cy="6950281"/>
            <a:chOff x="-36513" y="-21314"/>
            <a:chExt cx="9212281" cy="695028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0125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512" y="0"/>
              <a:ext cx="9199578" cy="68863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 cmpd="sng">
              <a:noFill/>
              <a:miter lim="800000"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 prstMaterial="dkEdge">
              <a:bevelT w="6350" h="6350"/>
              <a:contourClr>
                <a:srgbClr val="C0C0C0"/>
              </a:contourClr>
            </a:sp3d>
          </p:spPr>
        </p:pic>
        <p:grpSp>
          <p:nvGrpSpPr>
            <p:cNvPr id="175" name="그룹 174"/>
            <p:cNvGrpSpPr/>
            <p:nvPr/>
          </p:nvGrpSpPr>
          <p:grpSpPr>
            <a:xfrm>
              <a:off x="-36513" y="-20881"/>
              <a:ext cx="190542" cy="6949848"/>
              <a:chOff x="-36513" y="-20881"/>
              <a:chExt cx="190542" cy="6949848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-2088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6964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6010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5075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74121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9317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110327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2937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148432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167498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186551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205603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22416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24322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262266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28133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0037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19429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336582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55635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374687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393753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412806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431859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450912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469964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48901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2" name="그림 6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08075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27121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46174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563327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58237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2" y="601432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9" y="620498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513" y="639551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65860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-36498" y="6738440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3" name="그룹 172"/>
            <p:cNvGrpSpPr/>
            <p:nvPr/>
          </p:nvGrpSpPr>
          <p:grpSpPr>
            <a:xfrm>
              <a:off x="8985226" y="-21314"/>
              <a:ext cx="190542" cy="6923568"/>
              <a:chOff x="8985226" y="-21314"/>
              <a:chExt cx="190542" cy="6923568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-2131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6921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596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55032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74078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93130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110283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29336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148389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167455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186507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205560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224124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24317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262222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281287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003334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19386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336539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55591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374644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393710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412763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431816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450478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469543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4885895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07642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5247952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43847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7" y="562900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0" y="5819666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26" y="601019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200721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39124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549073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985241" y="6711727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4" name="그룹 173"/>
            <p:cNvGrpSpPr/>
            <p:nvPr/>
          </p:nvGrpSpPr>
          <p:grpSpPr>
            <a:xfrm>
              <a:off x="144490" y="-20901"/>
              <a:ext cx="8874042" cy="190561"/>
              <a:chOff x="144490" y="-20901"/>
              <a:chExt cx="8874042" cy="190561"/>
            </a:xfrm>
          </p:grpSpPr>
          <p:grpSp>
            <p:nvGrpSpPr>
              <p:cNvPr id="152" name="그룹 151"/>
              <p:cNvGrpSpPr/>
              <p:nvPr/>
            </p:nvGrpSpPr>
            <p:grpSpPr>
              <a:xfrm rot="5400000">
                <a:off x="3164064" y="-3040470"/>
                <a:ext cx="190542" cy="6229690"/>
                <a:chOff x="683553" y="74382"/>
                <a:chExt cx="190542" cy="6229690"/>
              </a:xfrm>
            </p:grpSpPr>
            <p:pic>
              <p:nvPicPr>
                <p:cNvPr id="119" name="그림 11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76360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0" name="그림 11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6688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1" name="그림 12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5734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2" name="그림 12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64799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83845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4" name="그림 12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02898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5" name="그림 12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120051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6" name="그림 12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39103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7" name="그림 12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5815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8" name="그림 12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177222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29" name="그림 12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196275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0" name="그림 12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21532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1" name="그림 13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33891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2" name="그림 13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52944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3" name="그림 13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71990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4" name="그림 13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9105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5" name="그림 13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10100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6" name="그림 13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29153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7" name="그림 13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34630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8" name="그림 13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65359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84411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0" name="그림 13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40347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1" name="그림 14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4225306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2" name="그림 14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41583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3" name="그림 14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60636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4" name="그림 14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79688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5" name="그림 14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9873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17799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36845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55898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73051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50" name="그림 14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92103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51" name="그림 15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6111566"/>
                  <a:ext cx="194484" cy="190527"/>
                </a:xfrm>
                <a:prstGeom prst="rect">
                  <a:avLst/>
                </a:prstGeom>
              </p:spPr>
            </p:pic>
          </p:grpSp>
          <p:pic>
            <p:nvPicPr>
              <p:cNvPr id="153" name="그림 15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374184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4" name="그림 15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564711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5" name="그림 15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755238" y="-208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6" name="그림 15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945765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7" name="그림 15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136292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8" name="그림 1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314584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59" name="그림 15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505111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0" name="그림 15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695638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1" name="그림 16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886165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2" name="그림 16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076692" y="-209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8" name="그림 16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267219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69" name="그림 1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457746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0" name="그림 16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648273" y="-2086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1" name="그림 17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828005" y="-20901"/>
                <a:ext cx="190527" cy="190527"/>
              </a:xfrm>
              <a:prstGeom prst="rect">
                <a:avLst/>
              </a:prstGeom>
            </p:spPr>
          </p:pic>
        </p:grpSp>
        <p:grpSp>
          <p:nvGrpSpPr>
            <p:cNvPr id="176" name="그룹 175"/>
            <p:cNvGrpSpPr/>
            <p:nvPr/>
          </p:nvGrpSpPr>
          <p:grpSpPr>
            <a:xfrm>
              <a:off x="126256" y="6711727"/>
              <a:ext cx="8874042" cy="190561"/>
              <a:chOff x="144490" y="-20901"/>
              <a:chExt cx="8874042" cy="190561"/>
            </a:xfrm>
          </p:grpSpPr>
          <p:grpSp>
            <p:nvGrpSpPr>
              <p:cNvPr id="177" name="그룹 176"/>
              <p:cNvGrpSpPr/>
              <p:nvPr/>
            </p:nvGrpSpPr>
            <p:grpSpPr>
              <a:xfrm rot="5400000">
                <a:off x="3164064" y="-3040470"/>
                <a:ext cx="190542" cy="6229690"/>
                <a:chOff x="683553" y="74382"/>
                <a:chExt cx="190542" cy="6229690"/>
              </a:xfrm>
            </p:grpSpPr>
            <p:pic>
              <p:nvPicPr>
                <p:cNvPr id="192" name="그림 19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76360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3" name="그림 19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6688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4" name="그림 19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57347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5" name="그림 19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64799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6" name="그림 19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83845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7" name="그림 19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02898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8" name="그림 19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120051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199" name="그림 19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39103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0" name="그림 19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15815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1" name="그림 20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177222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2" name="그림 20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196275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3" name="그림 20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21532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4" name="그림 20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33891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5" name="그림 20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52944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6" name="그림 20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271990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7" name="그림 20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29105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8" name="그림 20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10100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09" name="그림 20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29153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0" name="그림 20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346306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1" name="그림 21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65359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2" name="그림 21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384411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3" name="그림 21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89" y="403477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4" name="그림 21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5" y="4225306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5" name="그림 214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415834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6" name="그림 215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4606361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7" name="그림 21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79688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8" name="그림 217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4987348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19" name="그림 21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17799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0" name="그림 21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368455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1" name="그림 220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55898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2" name="그림 22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90" y="5730512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3" name="그림 22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5921039"/>
                  <a:ext cx="194484" cy="190527"/>
                </a:xfrm>
                <a:prstGeom prst="rect">
                  <a:avLst/>
                </a:prstGeom>
              </p:spPr>
            </p:pic>
            <p:pic>
              <p:nvPicPr>
                <p:cNvPr id="224" name="그림 223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r="75000" b="-4"/>
                <a:stretch/>
              </p:blipFill>
              <p:spPr>
                <a:xfrm rot="16200000">
                  <a:off x="681576" y="6111566"/>
                  <a:ext cx="194484" cy="190527"/>
                </a:xfrm>
                <a:prstGeom prst="rect">
                  <a:avLst/>
                </a:prstGeom>
              </p:spPr>
            </p:pic>
          </p:grpSp>
          <p:pic>
            <p:nvPicPr>
              <p:cNvPr id="178" name="그림 17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374184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79" name="그림 17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564711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0" name="그림 17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755238" y="-2089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1" name="그림 18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6945765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2" name="그림 18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136292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3" name="그림 18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314584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4" name="그림 18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505111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5" name="그림 18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695638" y="-2089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6" name="그림 18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7886165" y="-2089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7" name="그림 18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076692" y="-20900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8" name="그림 18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267219" y="-20867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89" name="그림 18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457746" y="-20868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0" name="그림 18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648273" y="-20869"/>
                <a:ext cx="190527" cy="190527"/>
              </a:xfrm>
              <a:prstGeom prst="rect">
                <a:avLst/>
              </a:prstGeom>
            </p:spPr>
          </p:pic>
          <p:pic>
            <p:nvPicPr>
              <p:cNvPr id="191" name="그림 19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>
                <a:off x="8828005" y="-20901"/>
                <a:ext cx="190527" cy="190527"/>
              </a:xfrm>
              <a:prstGeom prst="rect">
                <a:avLst/>
              </a:prstGeom>
            </p:spPr>
          </p:pic>
        </p:grpSp>
      </p:grpSp>
      <p:pic>
        <p:nvPicPr>
          <p:cNvPr id="228" name="그림 22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16458" y1="15370" x2="16458" y2="15370"/>
                        <a14:backgroundMark x1="5313" y1="13889" x2="5313" y2="13889"/>
                      </a14:backgroundRemoval>
                    </a14:imgEffect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9625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1" y="1121834"/>
            <a:ext cx="6209618" cy="3492910"/>
          </a:xfrm>
          <a:prstGeom prst="rect">
            <a:avLst/>
          </a:prstGeom>
          <a:effectLst>
            <a:innerShdw blurRad="63500" dist="12700" dir="4200000">
              <a:prstClr val="black">
                <a:alpha val="58000"/>
              </a:prstClr>
            </a:inn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800" y="1268760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 smtClean="0">
                <a:ln w="2540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 smtClean="0">
                <a:ln w="2540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14743"/>
            <a:ext cx="6400800" cy="1752600"/>
          </a:xfrm>
        </p:spPr>
        <p:txBody>
          <a:bodyPr anchor="ctr">
            <a:normAutofit/>
          </a:bodyPr>
          <a:lstStyle/>
          <a:p>
            <a:r>
              <a:rPr lang="ko-KR" altLang="en-US" sz="3600" spc="600" dirty="0" smtClean="0">
                <a:ln w="6350" cmpd="sng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기획 중간 </a:t>
            </a:r>
            <a:r>
              <a:rPr lang="en-US" altLang="ko-KR" sz="3600" spc="600" dirty="0" smtClean="0">
                <a:ln w="6350" cmpd="sng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PT</a:t>
            </a:r>
          </a:p>
          <a:p>
            <a:r>
              <a:rPr lang="en-US" altLang="ko-KR" sz="2800" dirty="0" smtClean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10" panose="02030504000101010101" pitchFamily="18" charset="-127"/>
              </a:rPr>
              <a:t>2016180042</a:t>
            </a:r>
            <a:r>
              <a:rPr lang="en-US" altLang="ko-KR" sz="2800" b="1" dirty="0" smtClean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10" panose="02030504000101010101" pitchFamily="18" charset="-127"/>
              </a:rPr>
              <a:t> </a:t>
            </a:r>
            <a:r>
              <a:rPr lang="ko-KR" altLang="en-US" sz="2800" b="1" dirty="0" smtClean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진윤성</a:t>
            </a:r>
            <a:endParaRPr lang="en-US" altLang="ko-KR" sz="2800" b="1" dirty="0" smtClean="0">
              <a:ln w="6350">
                <a:solidFill>
                  <a:schemeClr val="bg1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316784" y="937230"/>
            <a:ext cx="8522016" cy="687613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z="2600" spc="600" dirty="0" smtClean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목차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48476" y="1681167"/>
            <a:ext cx="8276825" cy="4714345"/>
          </a:xfrm>
          <a:solidFill>
            <a:srgbClr val="EAE4B8">
              <a:alpha val="54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3000" b="1" spc="300" dirty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8" name="슬라이드 번호 개체 틀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26246"/>
              </p:ext>
            </p:extLst>
          </p:nvPr>
        </p:nvGraphicFramePr>
        <p:xfrm>
          <a:off x="306359" y="298873"/>
          <a:ext cx="7561570" cy="632433"/>
        </p:xfrm>
        <a:graphic>
          <a:graphicData uri="http://schemas.openxmlformats.org/drawingml/2006/table">
            <a:tbl>
              <a:tblPr firstRow="1" firstCol="1" bandRow="1"/>
              <a:tblGrid>
                <a:gridCol w="509722"/>
                <a:gridCol w="1094567"/>
                <a:gridCol w="1094567"/>
                <a:gridCol w="1094567"/>
                <a:gridCol w="1094567"/>
                <a:gridCol w="1336790"/>
                <a:gridCol w="133679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4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4293305" y="1809299"/>
            <a:ext cx="2737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기획 컨셉트</a:t>
            </a:r>
            <a:endParaRPr lang="en-US" altLang="ko-KR" sz="1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기본 시스템</a:t>
            </a:r>
            <a:endParaRPr lang="en-US" altLang="ko-KR" sz="1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진행 및 조작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스토리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전투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시나리오</a:t>
            </a:r>
            <a:r>
              <a:rPr lang="en-US" altLang="ko-KR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297262" y="3389401"/>
            <a:ext cx="2737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개발 요소</a:t>
            </a:r>
            <a:endParaRPr lang="en-US" altLang="ko-KR" sz="1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필요한 리소스</a:t>
            </a:r>
            <a:endParaRPr lang="en-US" altLang="ko-KR" sz="1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개발 일정</a:t>
            </a:r>
            <a:endParaRPr lang="en-US" altLang="ko-KR" sz="1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011753" y="1976396"/>
            <a:ext cx="188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1.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기획 </a:t>
            </a:r>
            <a:endParaRPr lang="ko-KR" altLang="en-US" sz="3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1958427" y="3435567"/>
            <a:ext cx="217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2. 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제작 </a:t>
            </a:r>
            <a:endParaRPr lang="ko-KR" altLang="en-US" sz="36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016473" y="5020049"/>
            <a:ext cx="241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3. 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마무리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51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316784" y="937230"/>
            <a:ext cx="8522016" cy="687613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z="2600" spc="600" dirty="0" smtClean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목차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48476" y="1681167"/>
            <a:ext cx="8276825" cy="4714345"/>
          </a:xfrm>
          <a:solidFill>
            <a:srgbClr val="EAE4B8">
              <a:alpha val="54000"/>
            </a:srgbClr>
          </a:solidFill>
        </p:spPr>
        <p:txBody>
          <a:bodyPr anchor="ctr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just">
              <a:buNone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22033" y="2687546"/>
            <a:ext cx="522695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기획 컨셉트</a:t>
            </a:r>
            <a:endParaRPr lang="en-US" altLang="ko-KR" sz="2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기본 시스템</a:t>
            </a:r>
            <a:endParaRPr lang="en-US" altLang="ko-KR" sz="2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진행 및 조작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스토리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전투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시나리오</a:t>
            </a:r>
            <a:r>
              <a:rPr lang="en-US" altLang="ko-KR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0769" y="3481734"/>
            <a:ext cx="188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1.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기획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72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316784" y="937230"/>
            <a:ext cx="8522016" cy="687613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z="2600" spc="600" dirty="0" smtClean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목차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48476" y="1681167"/>
            <a:ext cx="8276825" cy="4714345"/>
          </a:xfrm>
          <a:solidFill>
            <a:srgbClr val="EAE4B8">
              <a:alpha val="54000"/>
            </a:srgbClr>
          </a:solidFill>
        </p:spPr>
        <p:txBody>
          <a:bodyPr anchor="ctr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just">
              <a:buNone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22034" y="3204735"/>
            <a:ext cx="27370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개발 요소</a:t>
            </a:r>
            <a:endParaRPr lang="en-US" altLang="ko-KR" sz="2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필요한 리소스</a:t>
            </a:r>
            <a:endParaRPr lang="en-US" altLang="ko-KR" sz="2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개발 일정</a:t>
            </a:r>
            <a:endParaRPr lang="en-US" altLang="ko-KR" sz="2400" dirty="0" smtClean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0843" y="3481734"/>
            <a:ext cx="217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2. 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제작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06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316784" y="937230"/>
            <a:ext cx="8522016" cy="687613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ko-KR" altLang="en-US" sz="2600" spc="600" dirty="0" smtClean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목차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48476" y="1681167"/>
            <a:ext cx="8276825" cy="4714345"/>
          </a:xfrm>
          <a:solidFill>
            <a:srgbClr val="EAE4B8">
              <a:alpha val="54000"/>
            </a:srgbClr>
          </a:solidFill>
        </p:spPr>
        <p:txBody>
          <a:bodyPr anchor="ctr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just">
              <a:buNone/>
            </a:pPr>
            <a:endParaRPr lang="en-US" altLang="ko-KR" sz="3000" b="1" spc="300" dirty="0" smtClean="0">
              <a:ln w="6350">
                <a:solidFill>
                  <a:schemeClr val="bg1"/>
                </a:solidFill>
              </a:ln>
              <a:solidFill>
                <a:srgbClr val="1449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007" y="3481734"/>
            <a:ext cx="241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3. </a:t>
            </a:r>
            <a:r>
              <a:rPr lang="ko-KR" altLang="en-US" sz="3600" b="1" spc="300" dirty="0" smtClean="0">
                <a:ln w="6350">
                  <a:solidFill>
                    <a:schemeClr val="bg1"/>
                  </a:solidFill>
                </a:ln>
                <a:solidFill>
                  <a:srgbClr val="1449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마무리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906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316784" y="937230"/>
            <a:ext cx="8522016" cy="687613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n-US" altLang="ko-KR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 컨셉트</a:t>
            </a:r>
            <a:r>
              <a:rPr lang="en-US" altLang="ko-KR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도망쳐 살아남아라</a:t>
            </a:r>
            <a:r>
              <a:rPr lang="en-US" altLang="ko-KR" sz="2600" dirty="0">
                <a:ln w="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2000">
                      <a:srgbClr val="C73E23"/>
                    </a:gs>
                    <a:gs pos="51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48476" y="1681167"/>
            <a:ext cx="8276825" cy="4714345"/>
          </a:xfrm>
          <a:solidFill>
            <a:srgbClr val="EAE4B8">
              <a:alpha val="52941"/>
            </a:srgbClr>
          </a:solidFill>
        </p:spPr>
        <p:txBody>
          <a:bodyPr anchor="t">
            <a:normAutofit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세상에 믿을 자 누구 없는</a:t>
            </a:r>
            <a:r>
              <a:rPr lang="en-US" altLang="ko-KR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흡혈귀에게 도움의 손길이 왔다</a:t>
            </a:r>
            <a:r>
              <a:rPr lang="en-US" altLang="ko-KR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!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n-US" altLang="ko-KR" sz="2800" dirty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 그러나 </a:t>
            </a: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그</a:t>
            </a:r>
            <a:r>
              <a:rPr lang="en-US" altLang="ko-KR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그녀</a:t>
            </a:r>
            <a:r>
              <a:rPr lang="en-US" altLang="ko-KR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를 믿지 못하는 그</a:t>
            </a:r>
            <a:r>
              <a:rPr lang="en-US" altLang="ko-KR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..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n-US" altLang="ko-KR" sz="2800" dirty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 인질로 </a:t>
            </a:r>
            <a:r>
              <a:rPr lang="ko-KR" altLang="en-US" sz="2800" dirty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데리고 다니던 그였지만 심경의 변화가 찾아온다</a:t>
            </a:r>
            <a:r>
              <a:rPr lang="en-US" altLang="ko-KR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…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6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125"/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99578" cy="688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 cmpd="sng">
            <a:noFill/>
            <a:miter lim="800000"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dkEdge">
            <a:bevelT w="6350" h="6350"/>
            <a:contourClr>
              <a:srgbClr val="C0C0C0"/>
            </a:contourClr>
          </a:sp3d>
        </p:spPr>
      </p:pic>
      <p:grpSp>
        <p:nvGrpSpPr>
          <p:cNvPr id="175" name="그룹 174"/>
          <p:cNvGrpSpPr/>
          <p:nvPr/>
        </p:nvGrpSpPr>
        <p:grpSpPr>
          <a:xfrm>
            <a:off x="-36513" y="-20881"/>
            <a:ext cx="190542" cy="6949848"/>
            <a:chOff x="-36513" y="-20881"/>
            <a:chExt cx="190542" cy="69498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-20881"/>
              <a:ext cx="190527" cy="1905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69646"/>
              <a:ext cx="190527" cy="1905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60106"/>
              <a:ext cx="190527" cy="19052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50753"/>
              <a:ext cx="190527" cy="1905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741213"/>
              <a:ext cx="190527" cy="1905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931740"/>
              <a:ext cx="190527" cy="19052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1103270"/>
              <a:ext cx="190527" cy="1905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293797"/>
              <a:ext cx="190527" cy="19052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1484324"/>
              <a:ext cx="190527" cy="1905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1674984"/>
              <a:ext cx="190527" cy="19052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1865511"/>
              <a:ext cx="190527" cy="1905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2056038"/>
              <a:ext cx="190527" cy="1905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241673"/>
              <a:ext cx="190527" cy="19052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432200"/>
              <a:ext cx="190527" cy="19052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2622660"/>
              <a:ext cx="190527" cy="19052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2813307"/>
              <a:ext cx="190527" cy="19052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003767"/>
              <a:ext cx="190527" cy="1905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194294"/>
              <a:ext cx="190527" cy="1905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3365824"/>
              <a:ext cx="190527" cy="19052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556351"/>
              <a:ext cx="190527" cy="19052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3746878"/>
              <a:ext cx="190527" cy="19052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3937538"/>
              <a:ext cx="190527" cy="19052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4128065"/>
              <a:ext cx="190527" cy="190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318593"/>
              <a:ext cx="190527" cy="19052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4509120"/>
              <a:ext cx="190527" cy="19052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699647"/>
              <a:ext cx="190527" cy="190527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4890107"/>
              <a:ext cx="190527" cy="19052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080754"/>
              <a:ext cx="190527" cy="190527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271214"/>
              <a:ext cx="190527" cy="190527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461741"/>
              <a:ext cx="190527" cy="190527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5633271"/>
              <a:ext cx="190527" cy="190527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5823798"/>
              <a:ext cx="190527" cy="19052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2" y="6014325"/>
              <a:ext cx="190527" cy="19052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9" y="6204985"/>
              <a:ext cx="190527" cy="19052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513" y="6395512"/>
              <a:ext cx="190527" cy="190527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586040"/>
              <a:ext cx="190527" cy="190527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-36498" y="6738440"/>
              <a:ext cx="190527" cy="190527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8985226" y="-21314"/>
            <a:ext cx="190542" cy="6923568"/>
            <a:chOff x="8985226" y="-21314"/>
            <a:chExt cx="190542" cy="69235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-21314"/>
              <a:ext cx="190527" cy="1905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69213"/>
              <a:ext cx="190527" cy="1905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9673"/>
              <a:ext cx="190527" cy="190527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50320"/>
              <a:ext cx="190527" cy="1905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740780"/>
              <a:ext cx="190527" cy="19052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931307"/>
              <a:ext cx="190527" cy="190527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1102837"/>
              <a:ext cx="190527" cy="190527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293364"/>
              <a:ext cx="190527" cy="190527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1483891"/>
              <a:ext cx="190527" cy="190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1674551"/>
              <a:ext cx="190527" cy="1905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1865078"/>
              <a:ext cx="190527" cy="1905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2055605"/>
              <a:ext cx="190527" cy="19052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241240"/>
              <a:ext cx="190527" cy="190527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431767"/>
              <a:ext cx="190527" cy="19052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2622227"/>
              <a:ext cx="190527" cy="190527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2812874"/>
              <a:ext cx="190527" cy="190527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003334"/>
              <a:ext cx="190527" cy="19052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193861"/>
              <a:ext cx="190527" cy="190527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3365391"/>
              <a:ext cx="190527" cy="190527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555918"/>
              <a:ext cx="190527" cy="19052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3746445"/>
              <a:ext cx="190527" cy="190527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3937105"/>
              <a:ext cx="190527" cy="190527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4127632"/>
              <a:ext cx="190527" cy="19052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318160"/>
              <a:ext cx="190527" cy="1905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504788"/>
              <a:ext cx="190527" cy="19052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4695435"/>
              <a:ext cx="190527" cy="190527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4885895"/>
              <a:ext cx="190527" cy="190527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076422"/>
              <a:ext cx="190527" cy="19052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5247952"/>
              <a:ext cx="190527" cy="1905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438479"/>
              <a:ext cx="190527" cy="19052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7" y="5629006"/>
              <a:ext cx="190527" cy="190527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0" y="5819666"/>
              <a:ext cx="190527" cy="19052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26" y="6010193"/>
              <a:ext cx="190527" cy="19052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200721"/>
              <a:ext cx="190527" cy="19052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391248"/>
              <a:ext cx="190527" cy="190527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549073"/>
              <a:ext cx="190527" cy="19052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985241" y="6711727"/>
              <a:ext cx="190527" cy="190527"/>
            </a:xfrm>
            <a:prstGeom prst="rect">
              <a:avLst/>
            </a:prstGeom>
          </p:spPr>
        </p:pic>
      </p:grpSp>
      <p:grpSp>
        <p:nvGrpSpPr>
          <p:cNvPr id="174" name="그룹 173"/>
          <p:cNvGrpSpPr/>
          <p:nvPr/>
        </p:nvGrpSpPr>
        <p:grpSpPr>
          <a:xfrm>
            <a:off x="144490" y="-20901"/>
            <a:ext cx="8874042" cy="190561"/>
            <a:chOff x="144490" y="-20901"/>
            <a:chExt cx="8874042" cy="190561"/>
          </a:xfrm>
        </p:grpSpPr>
        <p:grpSp>
          <p:nvGrpSpPr>
            <p:cNvPr id="152" name="그룹 151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3" name="그림 1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6" name="그림 14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7" name="그림 14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8" name="그림 14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51" name="그림 15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126256" y="6711727"/>
            <a:ext cx="8874042" cy="190561"/>
            <a:chOff x="144490" y="-20901"/>
            <a:chExt cx="8874042" cy="190561"/>
          </a:xfrm>
        </p:grpSpPr>
        <p:grpSp>
          <p:nvGrpSpPr>
            <p:cNvPr id="177" name="그룹 176"/>
            <p:cNvGrpSpPr/>
            <p:nvPr/>
          </p:nvGrpSpPr>
          <p:grpSpPr>
            <a:xfrm rot="5400000">
              <a:off x="3164064" y="-3040470"/>
              <a:ext cx="190542" cy="6229690"/>
              <a:chOff x="683553" y="74382"/>
              <a:chExt cx="190542" cy="6229690"/>
            </a:xfrm>
          </p:grpSpPr>
          <p:pic>
            <p:nvPicPr>
              <p:cNvPr id="192" name="그림 19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76360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3" name="그림 19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6688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4" name="그림 19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57347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5" name="그림 19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64799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6" name="그림 19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83845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7" name="그림 19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02898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8" name="그림 1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120051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39103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0" name="그림 19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15815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177222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196275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21532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4" name="그림 20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33891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5" name="그림 20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52944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271990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29105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10100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29153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346306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1" name="그림 2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65359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2" name="그림 2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384411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3" name="그림 2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89" y="403477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4" name="그림 21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5" y="4225306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5" name="그림 2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415834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6" name="그림 2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4606361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7" name="그림 2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79688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8" name="그림 21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4987348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19" name="그림 21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17799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0" name="그림 2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368455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1" name="그림 2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55898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2" name="그림 22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90" y="5730512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3" name="그림 22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5921039"/>
                <a:ext cx="194484" cy="190527"/>
              </a:xfrm>
              <a:prstGeom prst="rect">
                <a:avLst/>
              </a:prstGeom>
            </p:spPr>
          </p:pic>
          <p:pic>
            <p:nvPicPr>
              <p:cNvPr id="224" name="그림 2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" r="75000" b="-4"/>
              <a:stretch/>
            </p:blipFill>
            <p:spPr>
              <a:xfrm rot="16200000">
                <a:off x="681576" y="6111566"/>
                <a:ext cx="194484" cy="190527"/>
              </a:xfrm>
              <a:prstGeom prst="rect">
                <a:avLst/>
              </a:prstGeom>
            </p:spPr>
          </p:pic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374184" y="-20867"/>
              <a:ext cx="190527" cy="190527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564711" y="-20867"/>
              <a:ext cx="190527" cy="19052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755238" y="-20897"/>
              <a:ext cx="190527" cy="190527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6945765" y="-20898"/>
              <a:ext cx="190527" cy="190527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136292" y="-20899"/>
              <a:ext cx="190527" cy="190527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314584" y="-20868"/>
              <a:ext cx="190527" cy="19052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505111" y="-20868"/>
              <a:ext cx="190527" cy="190527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695638" y="-20898"/>
              <a:ext cx="190527" cy="190527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7886165" y="-20899"/>
              <a:ext cx="190527" cy="190527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076692" y="-20900"/>
              <a:ext cx="190527" cy="19052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267219" y="-20867"/>
              <a:ext cx="190527" cy="190527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457746" y="-20868"/>
              <a:ext cx="190527" cy="190527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648273" y="-20869"/>
              <a:ext cx="190527" cy="190527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r="75000" b="-4"/>
            <a:stretch/>
          </p:blipFill>
          <p:spPr>
            <a:xfrm>
              <a:off x="8828005" y="-20901"/>
              <a:ext cx="190527" cy="190527"/>
            </a:xfrm>
            <a:prstGeom prst="rect">
              <a:avLst/>
            </a:prstGeom>
          </p:spPr>
        </p:pic>
      </p:grpSp>
      <p:sp>
        <p:nvSpPr>
          <p:cNvPr id="226" name="제목 1"/>
          <p:cNvSpPr>
            <a:spLocks noGrp="1"/>
          </p:cNvSpPr>
          <p:nvPr>
            <p:ph type="title"/>
          </p:nvPr>
        </p:nvSpPr>
        <p:spPr>
          <a:xfrm>
            <a:off x="316784" y="937230"/>
            <a:ext cx="8522016" cy="687613"/>
          </a:xfrm>
        </p:spPr>
        <p:txBody>
          <a:bodyPr vert="horz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endParaRPr lang="ko-KR" altLang="en-US" sz="2600" spc="600" dirty="0">
              <a:ln w="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2000">
                    <a:srgbClr val="C73E23"/>
                  </a:gs>
                  <a:gs pos="51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86" name="내용 개체 틀 85"/>
          <p:cNvSpPr>
            <a:spLocks noGrp="1"/>
          </p:cNvSpPr>
          <p:nvPr>
            <p:ph idx="1"/>
          </p:nvPr>
        </p:nvSpPr>
        <p:spPr>
          <a:xfrm>
            <a:off x="448476" y="1681167"/>
            <a:ext cx="8276825" cy="4714345"/>
          </a:xfrm>
          <a:solidFill>
            <a:srgbClr val="EAE4B8">
              <a:alpha val="54000"/>
            </a:srgbClr>
          </a:solidFill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ko-KR" altLang="en-US" sz="2800" dirty="0" smtClean="0">
                <a:solidFill>
                  <a:srgbClr val="144950"/>
                </a:solidFill>
                <a:effectLst>
                  <a:outerShdw blurRad="228600" dist="177800" dir="1260000" algn="tl">
                    <a:srgbClr val="000000">
                      <a:alpha val="75000"/>
                    </a:srgbClr>
                  </a:outerShdw>
                </a:effectLst>
                <a:latin typeface="+mn-ea"/>
              </a:rPr>
              <a:t>글씨 쓴다</a:t>
            </a:r>
            <a:endParaRPr lang="en-US" altLang="ko-KR" sz="2800" dirty="0">
              <a:solidFill>
                <a:srgbClr val="144950"/>
              </a:solidFill>
              <a:effectLst>
                <a:outerShdw blurRad="228600" dist="177800" dir="1260000" algn="tl">
                  <a:srgbClr val="000000">
                    <a:alpha val="75000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>
                <a:solidFill>
                  <a:schemeClr val="bg1"/>
                </a:solidFill>
              </a:rPr>
              <a:t>7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171</Words>
  <Application>Microsoft Office PowerPoint</Application>
  <PresentationFormat>화면 슬라이드 쇼(4:3)</PresentationFormat>
  <Paragraphs>65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Jacinto Sans</vt:lpstr>
      <vt:lpstr>-윤고딕310</vt:lpstr>
      <vt:lpstr>맑은 고딕</vt:lpstr>
      <vt:lpstr>Wingdings</vt:lpstr>
      <vt:lpstr>HY목각파임B</vt:lpstr>
      <vt:lpstr>-윤고딕320</vt:lpstr>
      <vt:lpstr>doc</vt:lpstr>
      <vt:lpstr>Vampire Exodus</vt:lpstr>
      <vt:lpstr>목차</vt:lpstr>
      <vt:lpstr>목차</vt:lpstr>
      <vt:lpstr>목차</vt:lpstr>
      <vt:lpstr>목차</vt:lpstr>
      <vt:lpstr>1. 기획 컨셉트: 도망쳐 살아남아라!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65</cp:revision>
  <dcterms:created xsi:type="dcterms:W3CDTF">2017-10-23T01:34:40Z</dcterms:created>
  <dcterms:modified xsi:type="dcterms:W3CDTF">2017-10-23T08:58:38Z</dcterms:modified>
</cp:coreProperties>
</file>