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4044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1" r:id="rId4"/>
    <p:sldId id="259" r:id="rId5"/>
    <p:sldId id="276" r:id="rId6"/>
    <p:sldId id="279" r:id="rId7"/>
    <p:sldId id="277" r:id="rId8"/>
    <p:sldId id="268" r:id="rId9"/>
    <p:sldId id="267" r:id="rId10"/>
    <p:sldId id="270" r:id="rId11"/>
    <p:sldId id="271" r:id="rId12"/>
    <p:sldId id="275" r:id="rId13"/>
    <p:sldId id="274" r:id="rId14"/>
    <p:sldId id="269" r:id="rId15"/>
  </p:sldIdLst>
  <p:sldSz cx="9144000" cy="6858000" type="screen4x3"/>
  <p:notesSz cx="6858000" cy="9144000"/>
  <p:embeddedFontLst>
    <p:embeddedFont>
      <p:font typeface="Franklin Gothic Book" panose="020B0503020102020204" pitchFamily="34" charset="0"/>
      <p:regular r:id="rId18"/>
      <p:italic r:id="rId19"/>
    </p:embeddedFont>
    <p:embeddedFont>
      <p:font typeface="HY신명조" panose="02030600000101010101" pitchFamily="18" charset="-127"/>
      <p:regular r:id="rId20"/>
    </p:embeddedFont>
    <p:embeddedFont>
      <p:font typeface="-윤고딕320" panose="02030504000101010101" pitchFamily="18" charset="-127"/>
      <p:regular r:id="rId21"/>
    </p:embeddedFont>
    <p:embeddedFont>
      <p:font typeface="Constantia" panose="02030602050306030303" pitchFamily="18" charset="0"/>
      <p:regular r:id="rId22"/>
      <p:bold r:id="rId23"/>
      <p:italic r:id="rId24"/>
      <p:boldItalic r:id="rId25"/>
    </p:embeddedFont>
    <p:embeddedFont>
      <p:font typeface="-윤고딕330" panose="02030504000101010101" pitchFamily="18" charset="-127"/>
      <p:regular r:id="rId26"/>
    </p:embeddedFont>
    <p:embeddedFont>
      <p:font typeface="Rage Italic" panose="03070502040507070304" pitchFamily="66" charset="0"/>
      <p:regular r:id="rId27"/>
    </p:embeddedFont>
    <p:embeddedFont>
      <p:font typeface="-윤고딕310" panose="02030504000101010101" pitchFamily="18" charset="-127"/>
      <p:regular r:id="rId28"/>
    </p:embeddedFont>
    <p:embeddedFont>
      <p:font typeface="Brush Script MT" panose="03060802040406070304" pitchFamily="66" charset="0"/>
      <p:italic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F6E"/>
    <a:srgbClr val="C78249"/>
    <a:srgbClr val="FFF0E8"/>
    <a:srgbClr val="AAD0D2"/>
    <a:srgbClr val="ADF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30" y="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738011-FB67-4582-8937-F3670077165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1E11F11-460F-4642-8170-027E992E5504}">
      <dgm:prSet phldrT="[텍스트]"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마을</a:t>
          </a:r>
          <a:endParaRPr lang="ko-KR" altLang="en-US" dirty="0"/>
        </a:p>
      </dgm:t>
    </dgm:pt>
    <dgm:pt modelId="{9432C2BD-2090-41A5-BF8A-41CA6185BCD2}" type="parTrans" cxnId="{9ADE0834-DA56-400E-915A-D06140752DDE}">
      <dgm:prSet/>
      <dgm:spPr/>
      <dgm:t>
        <a:bodyPr/>
        <a:lstStyle/>
        <a:p>
          <a:pPr latinLnBrk="1"/>
          <a:endParaRPr lang="ko-KR" altLang="en-US"/>
        </a:p>
      </dgm:t>
    </dgm:pt>
    <dgm:pt modelId="{6F9D89A6-3CED-4719-BB3E-181816962A0D}" type="sibTrans" cxnId="{9ADE0834-DA56-400E-915A-D06140752DDE}">
      <dgm:prSet/>
      <dgm:spPr/>
      <dgm:t>
        <a:bodyPr/>
        <a:lstStyle/>
        <a:p>
          <a:pPr latinLnBrk="1"/>
          <a:endParaRPr lang="ko-KR" altLang="en-US"/>
        </a:p>
      </dgm:t>
    </dgm:pt>
    <dgm:pt modelId="{CE5C21E9-BDFB-4D50-9D0C-FFF9978E017A}">
      <dgm:prSet phldrT="[텍스트]"/>
      <dgm:spPr>
        <a:solidFill>
          <a:schemeClr val="accent4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숲</a:t>
          </a:r>
          <a:endParaRPr lang="ko-KR" altLang="en-US" dirty="0"/>
        </a:p>
      </dgm:t>
    </dgm:pt>
    <dgm:pt modelId="{8DDF2240-313B-4150-9BBF-228853B08401}" type="parTrans" cxnId="{FEA3AD3F-459C-4582-897A-DC60DBC2F89C}">
      <dgm:prSet/>
      <dgm:spPr/>
      <dgm:t>
        <a:bodyPr/>
        <a:lstStyle/>
        <a:p>
          <a:pPr latinLnBrk="1"/>
          <a:endParaRPr lang="ko-KR" altLang="en-US"/>
        </a:p>
      </dgm:t>
    </dgm:pt>
    <dgm:pt modelId="{68301ADE-A0C1-4A5C-9D8C-670739699220}" type="sibTrans" cxnId="{FEA3AD3F-459C-4582-897A-DC60DBC2F89C}">
      <dgm:prSet/>
      <dgm:spPr/>
      <dgm:t>
        <a:bodyPr/>
        <a:lstStyle/>
        <a:p>
          <a:pPr latinLnBrk="1"/>
          <a:endParaRPr lang="ko-KR" altLang="en-US"/>
        </a:p>
      </dgm:t>
    </dgm:pt>
    <dgm:pt modelId="{142B3241-5A94-4EC3-B857-ECF6E08EFC0A}">
      <dgm:prSet phldrT="[텍스트]"/>
      <dgm:spPr>
        <a:solidFill>
          <a:schemeClr val="bg2">
            <a:lumMod val="2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도시</a:t>
          </a:r>
          <a:endParaRPr lang="ko-KR" altLang="en-US" dirty="0"/>
        </a:p>
      </dgm:t>
    </dgm:pt>
    <dgm:pt modelId="{0D8EB79F-DAEF-4997-BE7B-AD15DC27017E}" type="parTrans" cxnId="{44D655F5-0D0A-4534-80BD-FE21C7D10B62}">
      <dgm:prSet/>
      <dgm:spPr/>
      <dgm:t>
        <a:bodyPr/>
        <a:lstStyle/>
        <a:p>
          <a:pPr latinLnBrk="1"/>
          <a:endParaRPr lang="ko-KR" altLang="en-US"/>
        </a:p>
      </dgm:t>
    </dgm:pt>
    <dgm:pt modelId="{D5589E03-13B8-46D6-965E-3948153E7799}" type="sibTrans" cxnId="{44D655F5-0D0A-4534-80BD-FE21C7D10B62}">
      <dgm:prSet/>
      <dgm:spPr/>
      <dgm:t>
        <a:bodyPr/>
        <a:lstStyle/>
        <a:p>
          <a:pPr latinLnBrk="1"/>
          <a:endParaRPr lang="ko-KR" altLang="en-US"/>
        </a:p>
      </dgm:t>
    </dgm:pt>
    <dgm:pt modelId="{37FD558C-83C9-405F-B01D-231045B3550A}">
      <dgm:prSet phldrT="[텍스트]"/>
      <dgm:spPr>
        <a:solidFill>
          <a:schemeClr val="bg1">
            <a:lumMod val="6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변방 지역</a:t>
          </a:r>
          <a:endParaRPr lang="ko-KR" altLang="en-US" dirty="0"/>
        </a:p>
      </dgm:t>
    </dgm:pt>
    <dgm:pt modelId="{0CCDC7A7-AAD8-4361-97F5-2DAADFEB0CC5}" type="parTrans" cxnId="{22B73848-2CCC-493B-92AD-55C737CFF91F}">
      <dgm:prSet/>
      <dgm:spPr/>
      <dgm:t>
        <a:bodyPr/>
        <a:lstStyle/>
        <a:p>
          <a:pPr latinLnBrk="1"/>
          <a:endParaRPr lang="ko-KR" altLang="en-US"/>
        </a:p>
      </dgm:t>
    </dgm:pt>
    <dgm:pt modelId="{F45C51D1-C36F-4FDE-ADE1-4E50983D4140}" type="sibTrans" cxnId="{22B73848-2CCC-493B-92AD-55C737CFF91F}">
      <dgm:prSet/>
      <dgm:spPr/>
      <dgm:t>
        <a:bodyPr/>
        <a:lstStyle/>
        <a:p>
          <a:pPr latinLnBrk="1"/>
          <a:endParaRPr lang="ko-KR" altLang="en-US"/>
        </a:p>
      </dgm:t>
    </dgm:pt>
    <dgm:pt modelId="{22B06056-4513-431F-9135-F9A7EBE87776}" type="pres">
      <dgm:prSet presAssocID="{5E738011-FB67-4582-8937-F36700771655}" presName="Name0" presStyleCnt="0">
        <dgm:presLayoutVars>
          <dgm:dir/>
          <dgm:animLvl val="lvl"/>
          <dgm:resizeHandles val="exact"/>
        </dgm:presLayoutVars>
      </dgm:prSet>
      <dgm:spPr/>
    </dgm:pt>
    <dgm:pt modelId="{BEEE5D1E-6E57-4B6B-ADFF-486E40E21CE5}" type="pres">
      <dgm:prSet presAssocID="{E1E11F11-460F-4642-8170-027E992E550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A4CCFD-9447-418E-88F9-33D94C069CD4}" type="pres">
      <dgm:prSet presAssocID="{6F9D89A6-3CED-4719-BB3E-181816962A0D}" presName="parTxOnlySpace" presStyleCnt="0"/>
      <dgm:spPr/>
    </dgm:pt>
    <dgm:pt modelId="{EC17EAD6-B5BF-4441-BAFE-7E0A771E07AF}" type="pres">
      <dgm:prSet presAssocID="{CE5C21E9-BDFB-4D50-9D0C-FFF9978E017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183F29F-60F8-46E0-B92E-C6ED7E8258A3}" type="pres">
      <dgm:prSet presAssocID="{68301ADE-A0C1-4A5C-9D8C-670739699220}" presName="parTxOnlySpace" presStyleCnt="0"/>
      <dgm:spPr/>
    </dgm:pt>
    <dgm:pt modelId="{2D703FCF-6F7D-492B-ABB1-5711FA93BEB2}" type="pres">
      <dgm:prSet presAssocID="{142B3241-5A94-4EC3-B857-ECF6E08EFC0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344634-3205-4D14-8CAB-6D498076077F}" type="pres">
      <dgm:prSet presAssocID="{D5589E03-13B8-46D6-965E-3948153E7799}" presName="parTxOnlySpace" presStyleCnt="0"/>
      <dgm:spPr/>
    </dgm:pt>
    <dgm:pt modelId="{A42E80D1-0B45-402C-9D87-BB3D130759EC}" type="pres">
      <dgm:prSet presAssocID="{37FD558C-83C9-405F-B01D-231045B3550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2B73848-2CCC-493B-92AD-55C737CFF91F}" srcId="{5E738011-FB67-4582-8937-F36700771655}" destId="{37FD558C-83C9-405F-B01D-231045B3550A}" srcOrd="3" destOrd="0" parTransId="{0CCDC7A7-AAD8-4361-97F5-2DAADFEB0CC5}" sibTransId="{F45C51D1-C36F-4FDE-ADE1-4E50983D4140}"/>
    <dgm:cxn modelId="{D2CB4570-D346-441C-93BA-56E89CF0DB28}" type="presOf" srcId="{5E738011-FB67-4582-8937-F36700771655}" destId="{22B06056-4513-431F-9135-F9A7EBE87776}" srcOrd="0" destOrd="0" presId="urn:microsoft.com/office/officeart/2005/8/layout/chevron1"/>
    <dgm:cxn modelId="{F4BA41E0-17DF-46D2-94C3-B26A4DB50B60}" type="presOf" srcId="{E1E11F11-460F-4642-8170-027E992E5504}" destId="{BEEE5D1E-6E57-4B6B-ADFF-486E40E21CE5}" srcOrd="0" destOrd="0" presId="urn:microsoft.com/office/officeart/2005/8/layout/chevron1"/>
    <dgm:cxn modelId="{44D655F5-0D0A-4534-80BD-FE21C7D10B62}" srcId="{5E738011-FB67-4582-8937-F36700771655}" destId="{142B3241-5A94-4EC3-B857-ECF6E08EFC0A}" srcOrd="2" destOrd="0" parTransId="{0D8EB79F-DAEF-4997-BE7B-AD15DC27017E}" sibTransId="{D5589E03-13B8-46D6-965E-3948153E7799}"/>
    <dgm:cxn modelId="{BC087028-08B3-4080-A50B-233B17CCCF20}" type="presOf" srcId="{CE5C21E9-BDFB-4D50-9D0C-FFF9978E017A}" destId="{EC17EAD6-B5BF-4441-BAFE-7E0A771E07AF}" srcOrd="0" destOrd="0" presId="urn:microsoft.com/office/officeart/2005/8/layout/chevron1"/>
    <dgm:cxn modelId="{0C16288E-AE99-421F-8A35-860F706C58A3}" type="presOf" srcId="{37FD558C-83C9-405F-B01D-231045B3550A}" destId="{A42E80D1-0B45-402C-9D87-BB3D130759EC}" srcOrd="0" destOrd="0" presId="urn:microsoft.com/office/officeart/2005/8/layout/chevron1"/>
    <dgm:cxn modelId="{9ADE0834-DA56-400E-915A-D06140752DDE}" srcId="{5E738011-FB67-4582-8937-F36700771655}" destId="{E1E11F11-460F-4642-8170-027E992E5504}" srcOrd="0" destOrd="0" parTransId="{9432C2BD-2090-41A5-BF8A-41CA6185BCD2}" sibTransId="{6F9D89A6-3CED-4719-BB3E-181816962A0D}"/>
    <dgm:cxn modelId="{FEA3AD3F-459C-4582-897A-DC60DBC2F89C}" srcId="{5E738011-FB67-4582-8937-F36700771655}" destId="{CE5C21E9-BDFB-4D50-9D0C-FFF9978E017A}" srcOrd="1" destOrd="0" parTransId="{8DDF2240-313B-4150-9BBF-228853B08401}" sibTransId="{68301ADE-A0C1-4A5C-9D8C-670739699220}"/>
    <dgm:cxn modelId="{2F36EA41-BE11-42E4-A0BE-C654ADE1DE2A}" type="presOf" srcId="{142B3241-5A94-4EC3-B857-ECF6E08EFC0A}" destId="{2D703FCF-6F7D-492B-ABB1-5711FA93BEB2}" srcOrd="0" destOrd="0" presId="urn:microsoft.com/office/officeart/2005/8/layout/chevron1"/>
    <dgm:cxn modelId="{BF6BE62D-AF01-4B76-9F1C-4073B805A9D1}" type="presParOf" srcId="{22B06056-4513-431F-9135-F9A7EBE87776}" destId="{BEEE5D1E-6E57-4B6B-ADFF-486E40E21CE5}" srcOrd="0" destOrd="0" presId="urn:microsoft.com/office/officeart/2005/8/layout/chevron1"/>
    <dgm:cxn modelId="{5259D984-BF1E-4A3B-9568-2BC0FA64FC01}" type="presParOf" srcId="{22B06056-4513-431F-9135-F9A7EBE87776}" destId="{28A4CCFD-9447-418E-88F9-33D94C069CD4}" srcOrd="1" destOrd="0" presId="urn:microsoft.com/office/officeart/2005/8/layout/chevron1"/>
    <dgm:cxn modelId="{0B5BD8A5-762B-49E6-A017-D88B2CE47F67}" type="presParOf" srcId="{22B06056-4513-431F-9135-F9A7EBE87776}" destId="{EC17EAD6-B5BF-4441-BAFE-7E0A771E07AF}" srcOrd="2" destOrd="0" presId="urn:microsoft.com/office/officeart/2005/8/layout/chevron1"/>
    <dgm:cxn modelId="{88855EDF-3D68-490E-905B-37EF5CE59610}" type="presParOf" srcId="{22B06056-4513-431F-9135-F9A7EBE87776}" destId="{7183F29F-60F8-46E0-B92E-C6ED7E8258A3}" srcOrd="3" destOrd="0" presId="urn:microsoft.com/office/officeart/2005/8/layout/chevron1"/>
    <dgm:cxn modelId="{1AB61268-7B4E-481D-A2B1-296489C62C68}" type="presParOf" srcId="{22B06056-4513-431F-9135-F9A7EBE87776}" destId="{2D703FCF-6F7D-492B-ABB1-5711FA93BEB2}" srcOrd="4" destOrd="0" presId="urn:microsoft.com/office/officeart/2005/8/layout/chevron1"/>
    <dgm:cxn modelId="{A5F23F06-C289-4C59-A78B-93DEBA53DEDA}" type="presParOf" srcId="{22B06056-4513-431F-9135-F9A7EBE87776}" destId="{D0344634-3205-4D14-8CAB-6D498076077F}" srcOrd="5" destOrd="0" presId="urn:microsoft.com/office/officeart/2005/8/layout/chevron1"/>
    <dgm:cxn modelId="{ECFE2503-1834-423B-8EC5-2C4FD366A34F}" type="presParOf" srcId="{22B06056-4513-431F-9135-F9A7EBE87776}" destId="{A42E80D1-0B45-402C-9D87-BB3D130759E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E5D1E-6E57-4B6B-ADFF-486E40E21CE5}">
      <dsp:nvSpPr>
        <dsp:cNvPr id="0" name=""/>
        <dsp:cNvSpPr/>
      </dsp:nvSpPr>
      <dsp:spPr>
        <a:xfrm>
          <a:off x="2874" y="1467203"/>
          <a:ext cx="1673044" cy="669217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마을</a:t>
          </a:r>
          <a:endParaRPr lang="ko-KR" altLang="en-US" sz="1600" kern="1200" dirty="0"/>
        </a:p>
      </dsp:txBody>
      <dsp:txXfrm>
        <a:off x="337483" y="1467203"/>
        <a:ext cx="1003827" cy="669217"/>
      </dsp:txXfrm>
    </dsp:sp>
    <dsp:sp modelId="{EC17EAD6-B5BF-4441-BAFE-7E0A771E07AF}">
      <dsp:nvSpPr>
        <dsp:cNvPr id="0" name=""/>
        <dsp:cNvSpPr/>
      </dsp:nvSpPr>
      <dsp:spPr>
        <a:xfrm>
          <a:off x="1508614" y="1467203"/>
          <a:ext cx="1673044" cy="669217"/>
        </a:xfrm>
        <a:prstGeom prst="chevron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숲</a:t>
          </a:r>
          <a:endParaRPr lang="ko-KR" altLang="en-US" sz="1600" kern="1200" dirty="0"/>
        </a:p>
      </dsp:txBody>
      <dsp:txXfrm>
        <a:off x="1843223" y="1467203"/>
        <a:ext cx="1003827" cy="669217"/>
      </dsp:txXfrm>
    </dsp:sp>
    <dsp:sp modelId="{2D703FCF-6F7D-492B-ABB1-5711FA93BEB2}">
      <dsp:nvSpPr>
        <dsp:cNvPr id="0" name=""/>
        <dsp:cNvSpPr/>
      </dsp:nvSpPr>
      <dsp:spPr>
        <a:xfrm>
          <a:off x="3014354" y="1467203"/>
          <a:ext cx="1673044" cy="669217"/>
        </a:xfrm>
        <a:prstGeom prst="chevron">
          <a:avLst/>
        </a:prstGeom>
        <a:solidFill>
          <a:schemeClr val="bg2">
            <a:lumMod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도시</a:t>
          </a:r>
          <a:endParaRPr lang="ko-KR" altLang="en-US" sz="1600" kern="1200" dirty="0"/>
        </a:p>
      </dsp:txBody>
      <dsp:txXfrm>
        <a:off x="3348963" y="1467203"/>
        <a:ext cx="1003827" cy="669217"/>
      </dsp:txXfrm>
    </dsp:sp>
    <dsp:sp modelId="{A42E80D1-0B45-402C-9D87-BB3D130759EC}">
      <dsp:nvSpPr>
        <dsp:cNvPr id="0" name=""/>
        <dsp:cNvSpPr/>
      </dsp:nvSpPr>
      <dsp:spPr>
        <a:xfrm>
          <a:off x="4520094" y="1467203"/>
          <a:ext cx="1673044" cy="669217"/>
        </a:xfrm>
        <a:prstGeom prst="chevron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변방 지역</a:t>
          </a:r>
          <a:endParaRPr lang="ko-KR" altLang="en-US" sz="1600" kern="1200" dirty="0"/>
        </a:p>
      </dsp:txBody>
      <dsp:txXfrm>
        <a:off x="4854703" y="1467203"/>
        <a:ext cx="1003827" cy="669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DCB68-D71C-4438-9E18-1A39E8F98C0B}" type="datetime1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356B2-5CFB-4D0B-90F2-FBF450FAA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259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C2A86-C442-46A0-A683-343668E3757C}" type="datetime1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6041E-57CE-4CFF-A004-4A95D0F9A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1582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6041E-57CE-4CFF-A004-4A95D0F9A31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96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C4C21969-2D44-4836-8054-FEC5EC083A94}" type="datetime1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DA418-6416-4039-85B1-BA4CF1FD94DE}" type="datetime1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85B1-5D19-4B8C-B403-10E52B96C9A2}" type="datetime1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F1EC-F01B-4CCC-A0E8-CD7012E5E6C0}" type="datetime1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7909-DE3C-4D58-A58F-9F026A606388}" type="datetime1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CBAD-7B00-470A-90AD-5135048686B9}" type="datetime1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63A9-D5DB-4824-87E2-C1D0AC51B4AF}" type="datetime1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B2E4-12BC-438F-94A6-F50FE8A3D88C}" type="datetime1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425C-B7EA-494A-BDEE-4AA66243A9BD}" type="datetime1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EC5C1134-AEED-45C1-AFDF-DDF26E0C6587}" type="datetime1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971A1825-C447-468B-B9C9-6B7674910854}" type="datetime1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E0EA9FF-3011-4849-B3DE-625476BF3408}" type="datetime1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1.atwiki.jp/cavestory006/pages/77.html" TargetMode="External"/><Relationship Id="rId2" Type="http://schemas.openxmlformats.org/officeDocument/2006/relationships/hyperlink" Target="http://team-sm.tistory.com/category/?page=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obygames.com/game/windows/spelunky/screenshots/gameShotId,401827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1640" y="1340768"/>
            <a:ext cx="6552728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46270" y="1772816"/>
            <a:ext cx="5723468" cy="1828090"/>
          </a:xfrm>
        </p:spPr>
        <p:txBody>
          <a:bodyPr anchor="t"/>
          <a:lstStyle/>
          <a:p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2D </a:t>
            </a:r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게임 프로그래밍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25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2016180042 </a:t>
            </a:r>
            <a:r>
              <a:rPr lang="ko-KR" altLang="en-US" sz="25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진윤성</a:t>
            </a:r>
            <a:endParaRPr lang="ko-KR" altLang="en-US" sz="250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784" y="2636912"/>
            <a:ext cx="39604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Vampire Exodus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90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980728"/>
            <a:ext cx="6965245" cy="1202485"/>
          </a:xfrm>
        </p:spPr>
        <p:txBody>
          <a:bodyPr anchor="t"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일정 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(1)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37262"/>
              </p:ext>
            </p:extLst>
          </p:nvPr>
        </p:nvGraphicFramePr>
        <p:xfrm>
          <a:off x="827584" y="1844818"/>
          <a:ext cx="7488832" cy="3888437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706347"/>
                <a:gridCol w="1695233"/>
                <a:gridCol w="5087252"/>
              </a:tblGrid>
              <a:tr h="442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주제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</a:tr>
              <a:tr h="1165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기본적 메커니즘</a:t>
                      </a:r>
                      <a:endParaRPr lang="en-US" altLang="ko-KR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지형과 중력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필요한 객체를 모두 정의하고 상속 관계를 분명히 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모든 객체들은 하나의 중력 객체를 상속한다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메소드들 역시 규격화된 이름으로 정리한다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 객체의 특수화를 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중력 객체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-&gt;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블록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-&gt;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나무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벽돌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땅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…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모든 개체는 중력이 작동한다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충돌 처리를 위해 개체 리스트가 들어있는 이름으로 구분된 사전에서 반복문을 돌려서 처리한다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702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리소스 수집과 테스트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필요한 리소스를 구하고 객체들에 적용한다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중력을 영향을 받는 객체들이 이미지와 잘 맞는지 테스트한다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객체들을 배치하여 실제로 어울리는지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그리고 중력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충돌과 속도가 작동하는지 확인한다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519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3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플레이어는 키 입력 이벤트를 받아 움직인다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누른 키에 따라 행동을 취하는데 일단 움직임만 취하도록 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519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4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객체와 인공지능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적들은 시야가 있으며 플레이어를 발견하면 다가와 공격한다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적들은 대체로 단순하지만 일부 적은 까다로운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하지만 반복적인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)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행동을 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540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5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 상호 작용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플레이어와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NPC, NPC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와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등등 객체들끼리의 상호 작용을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구현한다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>
                    <a:solidFill>
                      <a:srgbClr val="FFF0E8"/>
                    </a:solidFill>
                  </a:tcPr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dirty="0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 dirty="0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0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980728"/>
            <a:ext cx="6965245" cy="1202485"/>
          </a:xfrm>
        </p:spPr>
        <p:txBody>
          <a:bodyPr anchor="t"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일정 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(2)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01967"/>
              </p:ext>
            </p:extLst>
          </p:nvPr>
        </p:nvGraphicFramePr>
        <p:xfrm>
          <a:off x="827584" y="1844822"/>
          <a:ext cx="7490416" cy="3903570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706497"/>
                <a:gridCol w="1695591"/>
                <a:gridCol w="5088328"/>
              </a:tblGrid>
              <a:tr h="446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주제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6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 생성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맵 분할</a:t>
                      </a:r>
                      <a:endParaRPr lang="en-US" altLang="ko-KR" sz="1200" baseline="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작업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rgbClr val="FFF0E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사실상 본 게임을 구현하는 것이므로 심혈을 기울인다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각 테마에 맞는 리소스를 할당한다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스테이지가 끝날 때의 효과를 정한다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넘어갈 때는 스테이지 결과 요약이 표시된다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이때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UI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에 가려진 사이에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지형이 자동 생성된다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물론 맵은 미리 정해져 있다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한 테마가 끝나면 간단한 컷 신이 있어 스토리를 알 수 있다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그림을 그려서 표현하는 게 아니라 동굴 이야기처럼 게임 화면에 대화 창을 띄운다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>
                    <a:solidFill>
                      <a:srgbClr val="FFF0E8"/>
                    </a:solidFill>
                  </a:tcPr>
                </a:tc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7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8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 상호 작용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2,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인터페이스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 사이의 상호 작용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컷 신이나 적 출현 등 다양한 이벤트를 구현한다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b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</a:b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최대한 간단한 방향으로 구현한다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en-US" altLang="ko-KR" sz="1200" baseline="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요약 페이지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메인 화면을 구현한다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9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인터페이스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메인 화면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보조 게임 메뉴를 추가한다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진행 중에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직접 표시되는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인터페이스는 점수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체력 게이지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그리고 들고 있는 장비 표시가 전부이다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10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릴리즈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테스트</a:t>
                      </a: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마무리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dirty="0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 dirty="0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25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자료 출처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1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동굴 이야기</a:t>
            </a:r>
            <a:r>
              <a:rPr lang="en-US" altLang="ko-KR" sz="21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:</a:t>
            </a:r>
            <a:br>
              <a:rPr lang="en-US" altLang="ko-KR" sz="2100" dirty="0"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2100" dirty="0">
                <a:latin typeface="-윤고딕310" panose="02030504000101010101" pitchFamily="18" charset="-127"/>
                <a:ea typeface="-윤고딕310" panose="02030504000101010101" pitchFamily="18" charset="-127"/>
                <a:hlinkClick r:id="rId2"/>
              </a:rPr>
              <a:t>http://team-sm.tistory.com/category/?page=2</a:t>
            </a:r>
            <a:r>
              <a:rPr lang="en-US" altLang="ko-KR" sz="21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100" dirty="0"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2100" dirty="0" smtClean="0">
                <a:latin typeface="-윤고딕310" panose="02030504000101010101" pitchFamily="18" charset="-127"/>
                <a:ea typeface="-윤고딕310" panose="02030504000101010101" pitchFamily="18" charset="-127"/>
                <a:hlinkClick r:id="rId3"/>
              </a:rPr>
              <a:t>https</a:t>
            </a:r>
            <a:r>
              <a:rPr lang="en-US" altLang="ko-KR" sz="2100" dirty="0">
                <a:latin typeface="-윤고딕310" panose="02030504000101010101" pitchFamily="18" charset="-127"/>
                <a:ea typeface="-윤고딕310" panose="02030504000101010101" pitchFamily="18" charset="-127"/>
                <a:hlinkClick r:id="rId3"/>
              </a:rPr>
              <a:t>://</a:t>
            </a:r>
            <a:r>
              <a:rPr lang="en-US" altLang="ko-KR" sz="2100" dirty="0" smtClean="0">
                <a:latin typeface="-윤고딕310" panose="02030504000101010101" pitchFamily="18" charset="-127"/>
                <a:ea typeface="-윤고딕310" panose="02030504000101010101" pitchFamily="18" charset="-127"/>
                <a:hlinkClick r:id="rId3"/>
              </a:rPr>
              <a:t>www31.atwiki.jp/cavestory006/pages/77.html</a:t>
            </a:r>
            <a:endParaRPr lang="en-US" altLang="ko-KR" sz="21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1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21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스펠런키</a:t>
            </a:r>
            <a:r>
              <a:rPr lang="en-US" altLang="ko-KR" sz="21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en-US" altLang="ko-KR" sz="2100" dirty="0">
                <a:latin typeface="-윤고딕310" panose="02030504000101010101" pitchFamily="18" charset="-127"/>
                <a:ea typeface="-윤고딕310" panose="02030504000101010101" pitchFamily="18" charset="-127"/>
                <a:hlinkClick r:id="rId4"/>
              </a:rPr>
              <a:t>http://www.mobygames.com/game/windows/spelunky/screenshots/gameShotId,401827/</a:t>
            </a:r>
            <a:endParaRPr lang="ko-KR" altLang="en-US" sz="21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F1EC-F01B-4CCC-A0E8-CD7012E5E6C0}" type="datetime1">
              <a:rPr lang="ko-KR" altLang="en-US" smtClean="0"/>
              <a:t>2017-10-19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37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봐주셔서 감사합니다</a:t>
            </a:r>
            <a:r>
              <a:rPr lang="en-US" altLang="ko-KR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4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8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자체 평가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84145"/>
              </p:ext>
            </p:extLst>
          </p:nvPr>
        </p:nvGraphicFramePr>
        <p:xfrm>
          <a:off x="1463675" y="2119313"/>
          <a:ext cx="6196014" cy="3266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8007"/>
                <a:gridCol w="3098007"/>
              </a:tblGrid>
              <a:tr h="373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평가 항목</a:t>
                      </a:r>
                      <a:endParaRPr lang="ko-KR" altLang="en-US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평가</a:t>
                      </a:r>
                      <a:endParaRPr lang="ko-KR" altLang="en-US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게임컨셉이 잘 표현되었는가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</a:t>
                      </a: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B</a:t>
                      </a:r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게임 핵심 메커니즘의 제시가 잘 되었는가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	</a:t>
                      </a: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</a:t>
                      </a:r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실행 흐름이 잘 표현되었는가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</a:t>
                      </a: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B</a:t>
                      </a:r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개발 범위가 구체적이며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측정 가능한가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	</a:t>
                      </a: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B</a:t>
                      </a:r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계획이 구체적이며 실행 가능한가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</a:t>
                      </a: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B</a:t>
                      </a:r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E64E4686-FFDF-4469-BE9B-A5EC149CF7A5}" type="datetime1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09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목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컨셉트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예시 게임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스크린샷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예상 게임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진행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개발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범위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개발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일정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39779" y="5877272"/>
            <a:ext cx="1213821" cy="365125"/>
          </a:xfrm>
        </p:spPr>
        <p:txBody>
          <a:bodyPr/>
          <a:lstStyle/>
          <a:p>
            <a:fld id="{99C85210-9BD9-410B-8B60-1A01FEADF4C9}" type="datetime1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55393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899592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322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게임 </a:t>
            </a:r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컨셉트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스토리 개요</a:t>
            </a:r>
            <a:r>
              <a:rPr lang="en-US" altLang="ko-KR" sz="2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핍박과 </a:t>
            </a:r>
            <a:r>
              <a:rPr lang="ko-KR" altLang="en-US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차별을 받으며 구경거리로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살아온 흡혈귀가 있었다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다행히 한 소녀의 도움으로 기회를 잡았고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이제는 인간들로부터 도망쳐야 한다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20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장르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플랫폼 어드벤처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 캐릭터는 중력이 작용하는 세계에 있다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점프와 이동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기타 행동으로 게임이 진행된다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20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방향키와 </a:t>
            </a:r>
            <a:r>
              <a:rPr lang="ko-KR" altLang="en-US" sz="2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다른 </a:t>
            </a:r>
            <a:r>
              <a:rPr lang="ko-KR" altLang="en-US" sz="2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키 </a:t>
            </a:r>
            <a:r>
              <a:rPr lang="ko-KR" altLang="en-US" sz="2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조합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으로 조작한다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메뉴 역시</a:t>
            </a:r>
            <a:r>
              <a:rPr lang="en-US" altLang="ko-KR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마우스를 쓰지 않는다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80913EDC-9206-426E-951D-E7E0B75694AE}" type="datetime1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66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예시 게임 </a:t>
            </a:r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사진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예시 스크린샷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동굴 이야기 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(Cave Story)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중력이 있는 플랫포머 게임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endParaRPr lang="en-US" altLang="ko-KR" sz="20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체력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바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와 소지 아이템을 제외한 인터페이스가 없어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게임에 집중할 수 있다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0" indent="0">
              <a:buNone/>
            </a:pPr>
            <a:endParaRPr lang="ko-KR" altLang="en-US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44208" y="5877272"/>
            <a:ext cx="1213821" cy="365125"/>
          </a:xfrm>
        </p:spPr>
        <p:txBody>
          <a:bodyPr/>
          <a:lstStyle/>
          <a:p>
            <a:fld id="{1DFADF30-901F-49C8-A3B5-BD350A95808D}" type="datetime1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5982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0402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501008"/>
            <a:ext cx="381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6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971600" y="980728"/>
            <a:ext cx="7056784" cy="48245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예상 게임 </a:t>
            </a:r>
            <a:r>
              <a:rPr lang="ko-KR" altLang="en-US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진행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1DFADF30-901F-49C8-A3B5-BD350A95808D}" type="datetime1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603311"/>
            <a:ext cx="1625397" cy="1625397"/>
          </a:xfrm>
        </p:spPr>
      </p:pic>
      <p:sp>
        <p:nvSpPr>
          <p:cNvPr id="3" name="직사각형 2"/>
          <p:cNvSpPr>
            <a:spLocks noChangeAspect="1"/>
          </p:cNvSpPr>
          <p:nvPr/>
        </p:nvSpPr>
        <p:spPr>
          <a:xfrm>
            <a:off x="197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269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341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>
            <a:spLocks noChangeAspect="1"/>
          </p:cNvSpPr>
          <p:nvPr/>
        </p:nvSpPr>
        <p:spPr>
          <a:xfrm>
            <a:off x="413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485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>
            <a:off x="6999084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>
            <a:off x="6279084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125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>
            <a:spLocks noChangeAspect="1"/>
          </p:cNvSpPr>
          <p:nvPr/>
        </p:nvSpPr>
        <p:spPr>
          <a:xfrm>
            <a:off x="485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>
          <a:xfrm>
            <a:off x="6279084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>
            <a:spLocks noChangeAspect="1"/>
          </p:cNvSpPr>
          <p:nvPr/>
        </p:nvSpPr>
        <p:spPr>
          <a:xfrm>
            <a:off x="413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>
            <a:spLocks noChangeAspect="1"/>
          </p:cNvSpPr>
          <p:nvPr/>
        </p:nvSpPr>
        <p:spPr>
          <a:xfrm>
            <a:off x="341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>
            <a:spLocks noChangeAspect="1"/>
          </p:cNvSpPr>
          <p:nvPr/>
        </p:nvSpPr>
        <p:spPr>
          <a:xfrm>
            <a:off x="6991476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>
            <a:spLocks noChangeAspect="1"/>
          </p:cNvSpPr>
          <p:nvPr/>
        </p:nvSpPr>
        <p:spPr>
          <a:xfrm>
            <a:off x="269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384648" y="2047627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플레이어는 처음에 어느 마을 창고에 갇혀있는 것으로 시작한다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197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>
            <a:spLocks noChangeAspect="1"/>
          </p:cNvSpPr>
          <p:nvPr/>
        </p:nvSpPr>
        <p:spPr>
          <a:xfrm>
            <a:off x="125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>
            <a:spLocks noChangeAspect="1"/>
          </p:cNvSpPr>
          <p:nvPr/>
        </p:nvSpPr>
        <p:spPr>
          <a:xfrm>
            <a:off x="5559084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>
          <a:xfrm>
            <a:off x="557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384648" y="3069830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조력자 포지션의 소녀가 플레이어를 도와 나오면서 게임이 시작된다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3" name="내용 개체 틀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11" y="4377913"/>
            <a:ext cx="406349" cy="4063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020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971600" y="980728"/>
            <a:ext cx="7056784" cy="48245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예상 게임 </a:t>
            </a:r>
            <a:r>
              <a:rPr lang="ko-KR" altLang="en-US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진행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1DFADF30-901F-49C8-A3B5-BD350A95808D}" type="datetime1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603311"/>
            <a:ext cx="1625397" cy="1625397"/>
          </a:xfrm>
        </p:spPr>
      </p:pic>
      <p:sp>
        <p:nvSpPr>
          <p:cNvPr id="3" name="직사각형 2"/>
          <p:cNvSpPr>
            <a:spLocks noChangeAspect="1"/>
          </p:cNvSpPr>
          <p:nvPr/>
        </p:nvSpPr>
        <p:spPr>
          <a:xfrm>
            <a:off x="197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269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341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>
            <a:spLocks noChangeAspect="1"/>
          </p:cNvSpPr>
          <p:nvPr/>
        </p:nvSpPr>
        <p:spPr>
          <a:xfrm>
            <a:off x="413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485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>
            <a:off x="6999084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>
            <a:off x="6279084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125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>
            <a:spLocks noChangeAspect="1"/>
          </p:cNvSpPr>
          <p:nvPr/>
        </p:nvSpPr>
        <p:spPr>
          <a:xfrm>
            <a:off x="485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>
          <a:xfrm>
            <a:off x="6279084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>
            <a:spLocks noChangeAspect="1"/>
          </p:cNvSpPr>
          <p:nvPr/>
        </p:nvSpPr>
        <p:spPr>
          <a:xfrm>
            <a:off x="413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>
            <a:spLocks noChangeAspect="1"/>
          </p:cNvSpPr>
          <p:nvPr/>
        </p:nvSpPr>
        <p:spPr>
          <a:xfrm>
            <a:off x="341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>
            <a:spLocks noChangeAspect="1"/>
          </p:cNvSpPr>
          <p:nvPr/>
        </p:nvSpPr>
        <p:spPr>
          <a:xfrm>
            <a:off x="6991476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>
            <a:spLocks noChangeAspect="1"/>
          </p:cNvSpPr>
          <p:nvPr/>
        </p:nvSpPr>
        <p:spPr>
          <a:xfrm>
            <a:off x="269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384648" y="2047627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하지만 마을 사람들에게 쫓기게 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그러다가 일이 커져 군인들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사냥꾼들에게서 도망치는 것이 게임의 내용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197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>
            <a:spLocks noChangeAspect="1"/>
          </p:cNvSpPr>
          <p:nvPr/>
        </p:nvSpPr>
        <p:spPr>
          <a:xfrm>
            <a:off x="125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>
            <a:spLocks noChangeAspect="1"/>
          </p:cNvSpPr>
          <p:nvPr/>
        </p:nvSpPr>
        <p:spPr>
          <a:xfrm>
            <a:off x="5559084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>
          <a:xfrm>
            <a:off x="557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내용 개체 틀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11" y="4377913"/>
            <a:ext cx="406349" cy="4063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23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예상 게임 </a:t>
            </a:r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진행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스토리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1DFADF30-901F-49C8-A3B5-BD350A95808D}" type="datetime1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509414"/>
              </p:ext>
            </p:extLst>
          </p:nvPr>
        </p:nvGraphicFramePr>
        <p:xfrm>
          <a:off x="1463675" y="2119313"/>
          <a:ext cx="6196013" cy="36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23728" y="4509119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플레이어는 이 과정에서 소녀가 이끄는 대로 마을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숲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도시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변두리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의 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가지 지역을 방문하게 된다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48860" y="2276872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기승전결의 구조</a:t>
            </a:r>
            <a:r>
              <a:rPr lang="en-US" altLang="ko-KR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갈수록 난이도가 상승하며</a:t>
            </a:r>
            <a:endParaRPr lang="en-US" altLang="ko-KR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스토리 역시 절정으로 치닫는다</a:t>
            </a:r>
            <a:r>
              <a:rPr lang="en-US" altLang="ko-KR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ko-KR" altLang="en-US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352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범위 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(1)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3687757"/>
              </p:ext>
            </p:extLst>
          </p:nvPr>
        </p:nvGraphicFramePr>
        <p:xfrm>
          <a:off x="808508" y="1844822"/>
          <a:ext cx="7562424" cy="4035209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1171204"/>
                <a:gridCol w="3816424"/>
                <a:gridCol w="2574796"/>
              </a:tblGrid>
              <a:tr h="4465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내용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  <a:endParaRPr lang="ko-KR" altLang="en-US" sz="2000" b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추가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</a:tr>
              <a:tr h="777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조작</a:t>
                      </a:r>
                      <a:endParaRPr lang="ko-KR" altLang="en-US" sz="19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방향키로 좌우 이동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기타 움직임 조작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Z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로 행동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X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로 점프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C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로 공격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 키들은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방향키와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조합하여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아이템을 줍고 던지는 등의 행동을 할 수 있다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벽 타기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매달리기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아이템 사용과 던지기의 구분을 할 수 있다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59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캐릭터</a:t>
                      </a:r>
                      <a:endParaRPr lang="en-US" altLang="ko-KR" sz="19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능력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캐릭터가 흡혈귀인 만큼 햇빛과 은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십자가 등에 약하다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스토리를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진행하면서 몸이 회복되면서 예전의 신체 능력을 되찾게 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단 점프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err="1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대쉬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구현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스테이지가 지날수록 플레이어의 특수 능력이 해금된다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59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기능 및 연출</a:t>
                      </a:r>
                      <a:endParaRPr lang="ko-KR" altLang="en-US" sz="18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중력 구현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NPC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인공지능 구현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대화 메시지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띄우기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en-US" altLang="ko-KR" sz="1200" baseline="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각 스테이지에서는 시간 제한이 존재하여 해가 뜨거나 군대가 몰려온다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피격 시 체력 감소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전투 시 피격 효과</a:t>
                      </a:r>
                      <a:endParaRPr lang="en-US" altLang="ko-KR" sz="1200" baseline="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컷 신은 최대한 간단하게 구현한다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플레이어가 대화에 참여할 수 있는 기능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(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언더테일 처럼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)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59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맵 테마</a:t>
                      </a:r>
                      <a:endParaRPr lang="ko-KR" altLang="en-US" sz="18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마을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숲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도시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변방 지역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4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개의 테마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각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테마는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2~3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정도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각 테마는 다른 컨셉을 가지고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있음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스테이지는 대체로 일직선 진행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별로도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특색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부여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10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범위 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(2)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9877530"/>
              </p:ext>
            </p:extLst>
          </p:nvPr>
        </p:nvGraphicFramePr>
        <p:xfrm>
          <a:off x="808508" y="1844822"/>
          <a:ext cx="7562424" cy="4006045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1171204"/>
                <a:gridCol w="4896544"/>
                <a:gridCol w="1494676"/>
              </a:tblGrid>
              <a:tr h="144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내용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  <a:endParaRPr lang="ko-KR" altLang="en-US" sz="2000" b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추가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</a:tr>
              <a:tr h="1743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적</a:t>
                      </a:r>
                      <a:endParaRPr lang="en-US" altLang="ko-KR" sz="19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테마에 따라 등장하는 적이 달라진다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다만 인간 병사 라던가 범용적인 적이 등장할 수는 있다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AI: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적들도 중력에 영향을 받으며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비행 형 적을 제외하면 점프와 좌우 이동만을 할 수 있다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엄밀한 최종 보스는 따로 존재하지 않지만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테마에 따라 강력한 적이 존재하기도 하고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주인공을 추격해오는 군인들 중에 대장 격을 일종의 보스로 정했다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A*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같은 경로 탐색 알고리즘 사용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88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그래픽</a:t>
                      </a:r>
                      <a:endParaRPr lang="ko-KR" altLang="en-US" sz="19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흙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나무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벽돌 블록 등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주인공과 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들의 도트 그래픽</a:t>
                      </a:r>
                      <a:endParaRPr lang="en-US" altLang="ko-KR" sz="14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별로 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 ~ 3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종류의 블록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그래픽</a:t>
                      </a:r>
                      <a:endParaRPr lang="en-US" altLang="ko-KR" sz="14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배경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그래픽 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5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종류 정도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낱장이 아닌 타일로 채운다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en-US" altLang="ko-KR" sz="14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별로 더 많은 그래픽 종류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82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사운드</a:t>
                      </a:r>
                      <a:endParaRPr lang="ko-KR" altLang="en-US" sz="19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점프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착지 등의 소리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칼질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소리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창으로 찌르는 소리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무언가 휘두르거나 던지는 소리</a:t>
                      </a:r>
                      <a:endParaRPr lang="en-US" altLang="ko-KR" sz="1400" baseline="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약 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10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여 개 정도가 예상된다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016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압정">
  <a:themeElements>
    <a:clrScheme name="압정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압정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압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801</TotalTime>
  <Words>919</Words>
  <Application>Microsoft Office PowerPoint</Application>
  <PresentationFormat>화면 슬라이드 쇼(4:3)</PresentationFormat>
  <Paragraphs>174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굴림</vt:lpstr>
      <vt:lpstr>Arial</vt:lpstr>
      <vt:lpstr>Franklin Gothic Book</vt:lpstr>
      <vt:lpstr>HY신명조</vt:lpstr>
      <vt:lpstr>-윤고딕320</vt:lpstr>
      <vt:lpstr>Constantia</vt:lpstr>
      <vt:lpstr>-윤고딕330</vt:lpstr>
      <vt:lpstr>Rage Italic</vt:lpstr>
      <vt:lpstr>-윤고딕310</vt:lpstr>
      <vt:lpstr>Brush Script MT</vt:lpstr>
      <vt:lpstr>맑은 고딕</vt:lpstr>
      <vt:lpstr>압정</vt:lpstr>
      <vt:lpstr>2D 게임 프로그래밍</vt:lpstr>
      <vt:lpstr>목차</vt:lpstr>
      <vt:lpstr>게임 컨셉트</vt:lpstr>
      <vt:lpstr>예시 게임 사진</vt:lpstr>
      <vt:lpstr>예상 게임 진행</vt:lpstr>
      <vt:lpstr>예상 게임 진행</vt:lpstr>
      <vt:lpstr>예상 게임 진행: 스토리</vt:lpstr>
      <vt:lpstr>개발 범위 (1)</vt:lpstr>
      <vt:lpstr>개발 범위 (2)</vt:lpstr>
      <vt:lpstr>개발 일정 (1)</vt:lpstr>
      <vt:lpstr>개발 일정 (2)</vt:lpstr>
      <vt:lpstr>자료 출처</vt:lpstr>
      <vt:lpstr>봐주셔서 감사합니다.</vt:lpstr>
      <vt:lpstr>자체 평가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Iconer</dc:creator>
  <cp:lastModifiedBy>Iconer</cp:lastModifiedBy>
  <cp:revision>104</cp:revision>
  <dcterms:created xsi:type="dcterms:W3CDTF">2017-10-16T03:55:52Z</dcterms:created>
  <dcterms:modified xsi:type="dcterms:W3CDTF">2017-10-18T20:36:13Z</dcterms:modified>
</cp:coreProperties>
</file>