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8" r:id="rId5"/>
    <p:sldId id="257" r:id="rId6"/>
    <p:sldId id="259" r:id="rId7"/>
    <p:sldId id="266" r:id="rId8"/>
    <p:sldId id="260" r:id="rId9"/>
    <p:sldId id="268" r:id="rId10"/>
    <p:sldId id="269" r:id="rId11"/>
    <p:sldId id="270" r:id="rId12"/>
    <p:sldId id="267" r:id="rId13"/>
    <p:sldId id="26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0"/>
    <p:restoredTop sz="94665"/>
  </p:normalViewPr>
  <p:slideViewPr>
    <p:cSldViewPr snapToGrid="0">
      <p:cViewPr varScale="1">
        <p:scale>
          <a:sx n="107" d="100"/>
          <a:sy n="107" d="100"/>
        </p:scale>
        <p:origin x="1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55003-65CC-46EC-AC55-29C1F51404E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5E1BD2-E2F4-430D-A000-48C41CB9379B}">
      <dgm:prSet/>
      <dgm:spPr/>
      <dgm:t>
        <a:bodyPr/>
        <a:lstStyle/>
        <a:p>
          <a:r>
            <a:rPr lang="en-US"/>
            <a:t>Overall happiness scores remained consistent for each country over the five years.</a:t>
          </a:r>
        </a:p>
      </dgm:t>
    </dgm:pt>
    <dgm:pt modelId="{65A7BCA4-9F90-4879-B0F9-5A53026ABB42}" type="parTrans" cxnId="{2067AA47-23A5-4BC8-B906-55E01C43ACF6}">
      <dgm:prSet/>
      <dgm:spPr/>
      <dgm:t>
        <a:bodyPr/>
        <a:lstStyle/>
        <a:p>
          <a:endParaRPr lang="en-US"/>
        </a:p>
      </dgm:t>
    </dgm:pt>
    <dgm:pt modelId="{5EEE478B-8EE7-4848-8AF6-BFDE1BE66B59}" type="sibTrans" cxnId="{2067AA47-23A5-4BC8-B906-55E01C43ACF6}">
      <dgm:prSet/>
      <dgm:spPr/>
      <dgm:t>
        <a:bodyPr/>
        <a:lstStyle/>
        <a:p>
          <a:endParaRPr lang="en-US"/>
        </a:p>
      </dgm:t>
    </dgm:pt>
    <dgm:pt modelId="{2A213661-858D-4A51-A8A4-69820BA8229D}">
      <dgm:prSet/>
      <dgm:spPr/>
      <dgm:t>
        <a:bodyPr/>
        <a:lstStyle/>
        <a:p>
          <a:r>
            <a:rPr lang="en-US"/>
            <a:t>2022 appears to have the highest happiness score; 2020 appears to have the lowest happiness score.</a:t>
          </a:r>
        </a:p>
      </dgm:t>
    </dgm:pt>
    <dgm:pt modelId="{F883E7CF-A229-4981-B85D-4FB4DD6C18CE}" type="parTrans" cxnId="{7087C760-DB59-488B-A098-6EA5F4CA7185}">
      <dgm:prSet/>
      <dgm:spPr/>
      <dgm:t>
        <a:bodyPr/>
        <a:lstStyle/>
        <a:p>
          <a:endParaRPr lang="en-US"/>
        </a:p>
      </dgm:t>
    </dgm:pt>
    <dgm:pt modelId="{BDD1A089-ABA8-419B-BEB3-FF47466141C4}" type="sibTrans" cxnId="{7087C760-DB59-488B-A098-6EA5F4CA7185}">
      <dgm:prSet/>
      <dgm:spPr/>
      <dgm:t>
        <a:bodyPr/>
        <a:lstStyle/>
        <a:p>
          <a:endParaRPr lang="en-US"/>
        </a:p>
      </dgm:t>
    </dgm:pt>
    <dgm:pt modelId="{80B57681-0A7B-45B9-92B2-AEC17C667D14}">
      <dgm:prSet/>
      <dgm:spPr/>
      <dgm:t>
        <a:bodyPr/>
        <a:lstStyle/>
        <a:p>
          <a:r>
            <a:rPr lang="en-US"/>
            <a:t>Freedom doesn’t show a strong correlation with the other data points even though is has the least fluctuation.</a:t>
          </a:r>
        </a:p>
      </dgm:t>
    </dgm:pt>
    <dgm:pt modelId="{BD5A9A8D-13CB-44F5-BE65-6BBA4AB135FB}" type="parTrans" cxnId="{71F736B0-BD16-4D21-92FD-45E8432DC820}">
      <dgm:prSet/>
      <dgm:spPr/>
      <dgm:t>
        <a:bodyPr/>
        <a:lstStyle/>
        <a:p>
          <a:endParaRPr lang="en-US"/>
        </a:p>
      </dgm:t>
    </dgm:pt>
    <dgm:pt modelId="{3872C2CE-833F-43EC-BBAF-54E5DA2D73E8}" type="sibTrans" cxnId="{71F736B0-BD16-4D21-92FD-45E8432DC820}">
      <dgm:prSet/>
      <dgm:spPr/>
      <dgm:t>
        <a:bodyPr/>
        <a:lstStyle/>
        <a:p>
          <a:endParaRPr lang="en-US"/>
        </a:p>
      </dgm:t>
    </dgm:pt>
    <dgm:pt modelId="{B69182F8-4B4E-4128-BCA3-DD225A6AB89E}">
      <dgm:prSet/>
      <dgm:spPr/>
      <dgm:t>
        <a:bodyPr/>
        <a:lstStyle/>
        <a:p>
          <a:r>
            <a:rPr lang="en-US"/>
            <a:t>Health and economy fluctuated over time but have the strongest correlation to happiness from the data selected.</a:t>
          </a:r>
        </a:p>
      </dgm:t>
    </dgm:pt>
    <dgm:pt modelId="{806F8FAB-59E4-4E4C-9D8F-3E7C614C7966}" type="parTrans" cxnId="{50353094-CEEB-4495-BEA3-E4D4F9480D1E}">
      <dgm:prSet/>
      <dgm:spPr/>
      <dgm:t>
        <a:bodyPr/>
        <a:lstStyle/>
        <a:p>
          <a:endParaRPr lang="en-US"/>
        </a:p>
      </dgm:t>
    </dgm:pt>
    <dgm:pt modelId="{B8DF7DAE-372F-4100-A068-F5E0B6AFB16D}" type="sibTrans" cxnId="{50353094-CEEB-4495-BEA3-E4D4F9480D1E}">
      <dgm:prSet/>
      <dgm:spPr/>
      <dgm:t>
        <a:bodyPr/>
        <a:lstStyle/>
        <a:p>
          <a:endParaRPr lang="en-US"/>
        </a:p>
      </dgm:t>
    </dgm:pt>
    <dgm:pt modelId="{8F054B4F-DA97-DE4F-8975-D3FDADA7F609}" type="pres">
      <dgm:prSet presAssocID="{30855003-65CC-46EC-AC55-29C1F51404EB}" presName="outerComposite" presStyleCnt="0">
        <dgm:presLayoutVars>
          <dgm:chMax val="5"/>
          <dgm:dir/>
          <dgm:resizeHandles val="exact"/>
        </dgm:presLayoutVars>
      </dgm:prSet>
      <dgm:spPr/>
    </dgm:pt>
    <dgm:pt modelId="{BAF20050-F459-8142-AF77-4546376B447F}" type="pres">
      <dgm:prSet presAssocID="{30855003-65CC-46EC-AC55-29C1F51404EB}" presName="dummyMaxCanvas" presStyleCnt="0">
        <dgm:presLayoutVars/>
      </dgm:prSet>
      <dgm:spPr/>
    </dgm:pt>
    <dgm:pt modelId="{E2E1BFB5-E309-AE49-B968-3EBA4175EB9C}" type="pres">
      <dgm:prSet presAssocID="{30855003-65CC-46EC-AC55-29C1F51404EB}" presName="FourNodes_1" presStyleLbl="node1" presStyleIdx="0" presStyleCnt="4">
        <dgm:presLayoutVars>
          <dgm:bulletEnabled val="1"/>
        </dgm:presLayoutVars>
      </dgm:prSet>
      <dgm:spPr/>
    </dgm:pt>
    <dgm:pt modelId="{CB392667-830E-FE4B-8D8B-71B0A11D62AA}" type="pres">
      <dgm:prSet presAssocID="{30855003-65CC-46EC-AC55-29C1F51404EB}" presName="FourNodes_2" presStyleLbl="node1" presStyleIdx="1" presStyleCnt="4">
        <dgm:presLayoutVars>
          <dgm:bulletEnabled val="1"/>
        </dgm:presLayoutVars>
      </dgm:prSet>
      <dgm:spPr/>
    </dgm:pt>
    <dgm:pt modelId="{C2401E9B-582F-5D40-BA49-5EBB8064BE2E}" type="pres">
      <dgm:prSet presAssocID="{30855003-65CC-46EC-AC55-29C1F51404EB}" presName="FourNodes_3" presStyleLbl="node1" presStyleIdx="2" presStyleCnt="4">
        <dgm:presLayoutVars>
          <dgm:bulletEnabled val="1"/>
        </dgm:presLayoutVars>
      </dgm:prSet>
      <dgm:spPr/>
    </dgm:pt>
    <dgm:pt modelId="{F9A0ACED-1BC9-C548-B1AD-E0080067FB96}" type="pres">
      <dgm:prSet presAssocID="{30855003-65CC-46EC-AC55-29C1F51404EB}" presName="FourNodes_4" presStyleLbl="node1" presStyleIdx="3" presStyleCnt="4">
        <dgm:presLayoutVars>
          <dgm:bulletEnabled val="1"/>
        </dgm:presLayoutVars>
      </dgm:prSet>
      <dgm:spPr/>
    </dgm:pt>
    <dgm:pt modelId="{E1329C40-31C8-AD47-ABC9-EC03F4281E53}" type="pres">
      <dgm:prSet presAssocID="{30855003-65CC-46EC-AC55-29C1F51404EB}" presName="FourConn_1-2" presStyleLbl="fgAccFollowNode1" presStyleIdx="0" presStyleCnt="3">
        <dgm:presLayoutVars>
          <dgm:bulletEnabled val="1"/>
        </dgm:presLayoutVars>
      </dgm:prSet>
      <dgm:spPr/>
    </dgm:pt>
    <dgm:pt modelId="{4D21C8EC-5CAC-CB4C-BB76-D12E0E71642A}" type="pres">
      <dgm:prSet presAssocID="{30855003-65CC-46EC-AC55-29C1F51404EB}" presName="FourConn_2-3" presStyleLbl="fgAccFollowNode1" presStyleIdx="1" presStyleCnt="3">
        <dgm:presLayoutVars>
          <dgm:bulletEnabled val="1"/>
        </dgm:presLayoutVars>
      </dgm:prSet>
      <dgm:spPr/>
    </dgm:pt>
    <dgm:pt modelId="{442C5C26-95F3-7A49-8F18-14CCA3EA8FEC}" type="pres">
      <dgm:prSet presAssocID="{30855003-65CC-46EC-AC55-29C1F51404EB}" presName="FourConn_3-4" presStyleLbl="fgAccFollowNode1" presStyleIdx="2" presStyleCnt="3">
        <dgm:presLayoutVars>
          <dgm:bulletEnabled val="1"/>
        </dgm:presLayoutVars>
      </dgm:prSet>
      <dgm:spPr/>
    </dgm:pt>
    <dgm:pt modelId="{A311968A-1F9E-CD4A-852C-CED5F29EF77B}" type="pres">
      <dgm:prSet presAssocID="{30855003-65CC-46EC-AC55-29C1F51404EB}" presName="FourNodes_1_text" presStyleLbl="node1" presStyleIdx="3" presStyleCnt="4">
        <dgm:presLayoutVars>
          <dgm:bulletEnabled val="1"/>
        </dgm:presLayoutVars>
      </dgm:prSet>
      <dgm:spPr/>
    </dgm:pt>
    <dgm:pt modelId="{6747B937-2D50-BB48-9C99-EB334182BBDC}" type="pres">
      <dgm:prSet presAssocID="{30855003-65CC-46EC-AC55-29C1F51404EB}" presName="FourNodes_2_text" presStyleLbl="node1" presStyleIdx="3" presStyleCnt="4">
        <dgm:presLayoutVars>
          <dgm:bulletEnabled val="1"/>
        </dgm:presLayoutVars>
      </dgm:prSet>
      <dgm:spPr/>
    </dgm:pt>
    <dgm:pt modelId="{9B16C9F2-92C9-4143-BACB-F974C253996D}" type="pres">
      <dgm:prSet presAssocID="{30855003-65CC-46EC-AC55-29C1F51404EB}" presName="FourNodes_3_text" presStyleLbl="node1" presStyleIdx="3" presStyleCnt="4">
        <dgm:presLayoutVars>
          <dgm:bulletEnabled val="1"/>
        </dgm:presLayoutVars>
      </dgm:prSet>
      <dgm:spPr/>
    </dgm:pt>
    <dgm:pt modelId="{4C4F2BE4-C6F6-3046-8A31-C91CA0D6C931}" type="pres">
      <dgm:prSet presAssocID="{30855003-65CC-46EC-AC55-29C1F51404E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FAFB006-D5B0-5F4D-98A0-8E629BAC0AE6}" type="presOf" srcId="{7F5E1BD2-E2F4-430D-A000-48C41CB9379B}" destId="{E2E1BFB5-E309-AE49-B968-3EBA4175EB9C}" srcOrd="0" destOrd="0" presId="urn:microsoft.com/office/officeart/2005/8/layout/vProcess5"/>
    <dgm:cxn modelId="{BD59E31A-D3B7-0D45-8B4A-7EA411204C30}" type="presOf" srcId="{2A213661-858D-4A51-A8A4-69820BA8229D}" destId="{6747B937-2D50-BB48-9C99-EB334182BBDC}" srcOrd="1" destOrd="0" presId="urn:microsoft.com/office/officeart/2005/8/layout/vProcess5"/>
    <dgm:cxn modelId="{7F3E6520-B1E9-A041-8C1F-D4A95CAB8BC9}" type="presOf" srcId="{BDD1A089-ABA8-419B-BEB3-FF47466141C4}" destId="{4D21C8EC-5CAC-CB4C-BB76-D12E0E71642A}" srcOrd="0" destOrd="0" presId="urn:microsoft.com/office/officeart/2005/8/layout/vProcess5"/>
    <dgm:cxn modelId="{E7965734-3128-3949-83E0-B18F9EA7976E}" type="presOf" srcId="{7F5E1BD2-E2F4-430D-A000-48C41CB9379B}" destId="{A311968A-1F9E-CD4A-852C-CED5F29EF77B}" srcOrd="1" destOrd="0" presId="urn:microsoft.com/office/officeart/2005/8/layout/vProcess5"/>
    <dgm:cxn modelId="{28858A45-53D0-1346-A9C4-F1199FD461E7}" type="presOf" srcId="{30855003-65CC-46EC-AC55-29C1F51404EB}" destId="{8F054B4F-DA97-DE4F-8975-D3FDADA7F609}" srcOrd="0" destOrd="0" presId="urn:microsoft.com/office/officeart/2005/8/layout/vProcess5"/>
    <dgm:cxn modelId="{2067AA47-23A5-4BC8-B906-55E01C43ACF6}" srcId="{30855003-65CC-46EC-AC55-29C1F51404EB}" destId="{7F5E1BD2-E2F4-430D-A000-48C41CB9379B}" srcOrd="0" destOrd="0" parTransId="{65A7BCA4-9F90-4879-B0F9-5A53026ABB42}" sibTransId="{5EEE478B-8EE7-4848-8AF6-BFDE1BE66B59}"/>
    <dgm:cxn modelId="{7AA4EB4F-6CD4-044F-A18E-7AF9317DCD8B}" type="presOf" srcId="{B69182F8-4B4E-4128-BCA3-DD225A6AB89E}" destId="{4C4F2BE4-C6F6-3046-8A31-C91CA0D6C931}" srcOrd="1" destOrd="0" presId="urn:microsoft.com/office/officeart/2005/8/layout/vProcess5"/>
    <dgm:cxn modelId="{7087C760-DB59-488B-A098-6EA5F4CA7185}" srcId="{30855003-65CC-46EC-AC55-29C1F51404EB}" destId="{2A213661-858D-4A51-A8A4-69820BA8229D}" srcOrd="1" destOrd="0" parTransId="{F883E7CF-A229-4981-B85D-4FB4DD6C18CE}" sibTransId="{BDD1A089-ABA8-419B-BEB3-FF47466141C4}"/>
    <dgm:cxn modelId="{6A05C68F-36D2-C045-9D98-DF1AB806E193}" type="presOf" srcId="{2A213661-858D-4A51-A8A4-69820BA8229D}" destId="{CB392667-830E-FE4B-8D8B-71B0A11D62AA}" srcOrd="0" destOrd="0" presId="urn:microsoft.com/office/officeart/2005/8/layout/vProcess5"/>
    <dgm:cxn modelId="{50353094-CEEB-4495-BEA3-E4D4F9480D1E}" srcId="{30855003-65CC-46EC-AC55-29C1F51404EB}" destId="{B69182F8-4B4E-4128-BCA3-DD225A6AB89E}" srcOrd="3" destOrd="0" parTransId="{806F8FAB-59E4-4E4C-9D8F-3E7C614C7966}" sibTransId="{B8DF7DAE-372F-4100-A068-F5E0B6AFB16D}"/>
    <dgm:cxn modelId="{11A94C98-B250-C64C-B567-7EAE8043233C}" type="presOf" srcId="{5EEE478B-8EE7-4848-8AF6-BFDE1BE66B59}" destId="{E1329C40-31C8-AD47-ABC9-EC03F4281E53}" srcOrd="0" destOrd="0" presId="urn:microsoft.com/office/officeart/2005/8/layout/vProcess5"/>
    <dgm:cxn modelId="{22A1EA9E-B466-BA42-8C9A-2E87F8C971C7}" type="presOf" srcId="{80B57681-0A7B-45B9-92B2-AEC17C667D14}" destId="{9B16C9F2-92C9-4143-BACB-F974C253996D}" srcOrd="1" destOrd="0" presId="urn:microsoft.com/office/officeart/2005/8/layout/vProcess5"/>
    <dgm:cxn modelId="{B821AFAD-EF36-164A-9AE1-5510CD52E00F}" type="presOf" srcId="{80B57681-0A7B-45B9-92B2-AEC17C667D14}" destId="{C2401E9B-582F-5D40-BA49-5EBB8064BE2E}" srcOrd="0" destOrd="0" presId="urn:microsoft.com/office/officeart/2005/8/layout/vProcess5"/>
    <dgm:cxn modelId="{71F736B0-BD16-4D21-92FD-45E8432DC820}" srcId="{30855003-65CC-46EC-AC55-29C1F51404EB}" destId="{80B57681-0A7B-45B9-92B2-AEC17C667D14}" srcOrd="2" destOrd="0" parTransId="{BD5A9A8D-13CB-44F5-BE65-6BBA4AB135FB}" sibTransId="{3872C2CE-833F-43EC-BBAF-54E5DA2D73E8}"/>
    <dgm:cxn modelId="{D7C192B8-9639-4A4F-8182-483816FF7224}" type="presOf" srcId="{B69182F8-4B4E-4128-BCA3-DD225A6AB89E}" destId="{F9A0ACED-1BC9-C548-B1AD-E0080067FB96}" srcOrd="0" destOrd="0" presId="urn:microsoft.com/office/officeart/2005/8/layout/vProcess5"/>
    <dgm:cxn modelId="{E310C7E0-A1A3-DF4C-B205-AA5AC4F04256}" type="presOf" srcId="{3872C2CE-833F-43EC-BBAF-54E5DA2D73E8}" destId="{442C5C26-95F3-7A49-8F18-14CCA3EA8FEC}" srcOrd="0" destOrd="0" presId="urn:microsoft.com/office/officeart/2005/8/layout/vProcess5"/>
    <dgm:cxn modelId="{BBACFAB2-1A92-C44A-B6CB-46736A53494A}" type="presParOf" srcId="{8F054B4F-DA97-DE4F-8975-D3FDADA7F609}" destId="{BAF20050-F459-8142-AF77-4546376B447F}" srcOrd="0" destOrd="0" presId="urn:microsoft.com/office/officeart/2005/8/layout/vProcess5"/>
    <dgm:cxn modelId="{6BE40CA6-AB25-E64F-9506-DAFC9478B053}" type="presParOf" srcId="{8F054B4F-DA97-DE4F-8975-D3FDADA7F609}" destId="{E2E1BFB5-E309-AE49-B968-3EBA4175EB9C}" srcOrd="1" destOrd="0" presId="urn:microsoft.com/office/officeart/2005/8/layout/vProcess5"/>
    <dgm:cxn modelId="{7F6E8338-73B2-2940-8B54-A0FAF08A923C}" type="presParOf" srcId="{8F054B4F-DA97-DE4F-8975-D3FDADA7F609}" destId="{CB392667-830E-FE4B-8D8B-71B0A11D62AA}" srcOrd="2" destOrd="0" presId="urn:microsoft.com/office/officeart/2005/8/layout/vProcess5"/>
    <dgm:cxn modelId="{258A112D-ECDF-6E49-9161-E06287D4BCC7}" type="presParOf" srcId="{8F054B4F-DA97-DE4F-8975-D3FDADA7F609}" destId="{C2401E9B-582F-5D40-BA49-5EBB8064BE2E}" srcOrd="3" destOrd="0" presId="urn:microsoft.com/office/officeart/2005/8/layout/vProcess5"/>
    <dgm:cxn modelId="{CB7AAF22-4151-9441-A4CB-581EFC32D785}" type="presParOf" srcId="{8F054B4F-DA97-DE4F-8975-D3FDADA7F609}" destId="{F9A0ACED-1BC9-C548-B1AD-E0080067FB96}" srcOrd="4" destOrd="0" presId="urn:microsoft.com/office/officeart/2005/8/layout/vProcess5"/>
    <dgm:cxn modelId="{B1174F01-57BA-AA49-9861-2041D9DF6642}" type="presParOf" srcId="{8F054B4F-DA97-DE4F-8975-D3FDADA7F609}" destId="{E1329C40-31C8-AD47-ABC9-EC03F4281E53}" srcOrd="5" destOrd="0" presId="urn:microsoft.com/office/officeart/2005/8/layout/vProcess5"/>
    <dgm:cxn modelId="{A8E0182D-8CC4-FA4C-B748-BB68A8B9FC70}" type="presParOf" srcId="{8F054B4F-DA97-DE4F-8975-D3FDADA7F609}" destId="{4D21C8EC-5CAC-CB4C-BB76-D12E0E71642A}" srcOrd="6" destOrd="0" presId="urn:microsoft.com/office/officeart/2005/8/layout/vProcess5"/>
    <dgm:cxn modelId="{884A9609-2358-1342-A5CF-800E5E969036}" type="presParOf" srcId="{8F054B4F-DA97-DE4F-8975-D3FDADA7F609}" destId="{442C5C26-95F3-7A49-8F18-14CCA3EA8FEC}" srcOrd="7" destOrd="0" presId="urn:microsoft.com/office/officeart/2005/8/layout/vProcess5"/>
    <dgm:cxn modelId="{E4FC9426-2181-334A-B01F-7CD45D7E7B70}" type="presParOf" srcId="{8F054B4F-DA97-DE4F-8975-D3FDADA7F609}" destId="{A311968A-1F9E-CD4A-852C-CED5F29EF77B}" srcOrd="8" destOrd="0" presId="urn:microsoft.com/office/officeart/2005/8/layout/vProcess5"/>
    <dgm:cxn modelId="{CEBB0873-56F4-4047-9011-907D1F736E09}" type="presParOf" srcId="{8F054B4F-DA97-DE4F-8975-D3FDADA7F609}" destId="{6747B937-2D50-BB48-9C99-EB334182BBDC}" srcOrd="9" destOrd="0" presId="urn:microsoft.com/office/officeart/2005/8/layout/vProcess5"/>
    <dgm:cxn modelId="{043BE43D-6871-164E-AD50-2EE02A4D7E00}" type="presParOf" srcId="{8F054B4F-DA97-DE4F-8975-D3FDADA7F609}" destId="{9B16C9F2-92C9-4143-BACB-F974C253996D}" srcOrd="10" destOrd="0" presId="urn:microsoft.com/office/officeart/2005/8/layout/vProcess5"/>
    <dgm:cxn modelId="{DE062B70-358E-294B-9AAE-0FE6E80BD3F6}" type="presParOf" srcId="{8F054B4F-DA97-DE4F-8975-D3FDADA7F609}" destId="{4C4F2BE4-C6F6-3046-8A31-C91CA0D6C93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BFB5-E309-AE49-B968-3EBA4175EB9C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Overall happiness scores remained consistent for each country over the five years.</a:t>
          </a:r>
        </a:p>
      </dsp:txBody>
      <dsp:txXfrm>
        <a:off x="23077" y="23077"/>
        <a:ext cx="6764167" cy="741754"/>
      </dsp:txXfrm>
    </dsp:sp>
    <dsp:sp modelId="{CB392667-830E-FE4B-8D8B-71B0A11D62AA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2022 appears to have the highest happiness score; 2020 appears to have the lowest happiness score.</a:t>
          </a:r>
        </a:p>
      </dsp:txBody>
      <dsp:txXfrm>
        <a:off x="666357" y="954241"/>
        <a:ext cx="6479385" cy="741753"/>
      </dsp:txXfrm>
    </dsp:sp>
    <dsp:sp modelId="{C2401E9B-582F-5D40-BA49-5EBB8064BE2E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Freedom doesn’t show a strong correlation with the other data points even though is has the least fluctuation.</a:t>
          </a:r>
        </a:p>
      </dsp:txBody>
      <dsp:txXfrm>
        <a:off x="1300036" y="1885405"/>
        <a:ext cx="6488986" cy="741753"/>
      </dsp:txXfrm>
    </dsp:sp>
    <dsp:sp modelId="{F9A0ACED-1BC9-C548-B1AD-E0080067FB96}">
      <dsp:nvSpPr>
        <dsp:cNvPr id="0" name=""/>
        <dsp:cNvSpPr/>
      </dsp:nvSpPr>
      <dsp:spPr>
        <a:xfrm>
          <a:off x="1920239" y="2793492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Health and economy fluctuated over time but have the strongest correlation to happiness from the data selected.</a:t>
          </a:r>
        </a:p>
      </dsp:txBody>
      <dsp:txXfrm>
        <a:off x="1943316" y="2816569"/>
        <a:ext cx="6479385" cy="741753"/>
      </dsp:txXfrm>
    </dsp:sp>
    <dsp:sp modelId="{E1329C40-31C8-AD47-ABC9-EC03F4281E53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4D21C8EC-5CAC-CB4C-BB76-D12E0E71642A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442C5C26-95F3-7A49-8F18-14CCA3EA8FEC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7826-F646-1BE0-F52C-3F6881A5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1382359"/>
            <a:ext cx="8361229" cy="2556644"/>
          </a:xfrm>
        </p:spPr>
        <p:txBody>
          <a:bodyPr/>
          <a:lstStyle/>
          <a:p>
            <a:r>
              <a:rPr lang="en-US" sz="6000" dirty="0"/>
              <a:t>World happiness report</a:t>
            </a:r>
            <a:br>
              <a:rPr lang="en-US" sz="6000" dirty="0"/>
            </a:br>
            <a:r>
              <a:rPr lang="en-US" sz="6000" dirty="0"/>
              <a:t>2018 - 2022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CEDB-C38C-872A-B12C-ABB82CE5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159990"/>
            <a:ext cx="6831673" cy="4478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 Global Pandemic Affected Happiness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56DA29-9D36-3FBC-3871-7A1EFD1C08FA}"/>
              </a:ext>
            </a:extLst>
          </p:cNvPr>
          <p:cNvSpPr txBox="1">
            <a:spLocks/>
          </p:cNvSpPr>
          <p:nvPr/>
        </p:nvSpPr>
        <p:spPr>
          <a:xfrm>
            <a:off x="2680163" y="4828791"/>
            <a:ext cx="6831673" cy="794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</a:t>
            </a:r>
          </a:p>
          <a:p>
            <a:r>
              <a:rPr lang="en-US" dirty="0"/>
              <a:t>Ian Cook</a:t>
            </a:r>
          </a:p>
          <a:p>
            <a:r>
              <a:rPr lang="en-US" dirty="0"/>
              <a:t>Kayla Lopilato</a:t>
            </a:r>
          </a:p>
          <a:p>
            <a:r>
              <a:rPr lang="en-US" dirty="0" err="1"/>
              <a:t>Breylan</a:t>
            </a:r>
            <a:r>
              <a:rPr lang="en-US" dirty="0"/>
              <a:t> Pierce</a:t>
            </a:r>
          </a:p>
        </p:txBody>
      </p:sp>
    </p:spTree>
    <p:extLst>
      <p:ext uri="{BB962C8B-B14F-4D97-AF65-F5344CB8AC3E}">
        <p14:creationId xmlns:p14="http://schemas.microsoft.com/office/powerpoint/2010/main" val="265804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C529C1-0D3D-7857-5227-3066FBB9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7" y="379681"/>
            <a:ext cx="11281558" cy="3871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6A283-0D10-7223-D3EC-79505E579809}"/>
              </a:ext>
            </a:extLst>
          </p:cNvPr>
          <p:cNvSpPr txBox="1"/>
          <p:nvPr/>
        </p:nvSpPr>
        <p:spPr>
          <a:xfrm>
            <a:off x="1476498" y="4662437"/>
            <a:ext cx="9239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Health shows a slight increase from 2018 – 2019 with a stark decline in 2020 through 2021.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Since 2021, it has not recovered to pre-2020 levels.</a:t>
            </a:r>
          </a:p>
        </p:txBody>
      </p:sp>
    </p:spTree>
    <p:extLst>
      <p:ext uri="{BB962C8B-B14F-4D97-AF65-F5344CB8AC3E}">
        <p14:creationId xmlns:p14="http://schemas.microsoft.com/office/powerpoint/2010/main" val="89836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682937CF-B323-7047-C549-AD45BEA1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149" y="448943"/>
            <a:ext cx="11198430" cy="4194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547A1-361A-5B7A-2690-D30B88EDDA20}"/>
              </a:ext>
            </a:extLst>
          </p:cNvPr>
          <p:cNvSpPr txBox="1"/>
          <p:nvPr/>
        </p:nvSpPr>
        <p:spPr>
          <a:xfrm>
            <a:off x="955963" y="4892634"/>
            <a:ext cx="1070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is decline in freedom from 2018 to 2019.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There has been a steady increase in freedom overall 2019 – 2022.</a:t>
            </a:r>
          </a:p>
        </p:txBody>
      </p:sp>
    </p:spTree>
    <p:extLst>
      <p:ext uri="{BB962C8B-B14F-4D97-AF65-F5344CB8AC3E}">
        <p14:creationId xmlns:p14="http://schemas.microsoft.com/office/powerpoint/2010/main" val="264730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F2FBD-87A6-204A-323E-B6C08AA8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2" y="1033153"/>
            <a:ext cx="3053039" cy="1444417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Further Analysis of How Economy, Health, and Freedom changed over time:</a:t>
            </a:r>
          </a:p>
        </p:txBody>
      </p:sp>
      <p:pic>
        <p:nvPicPr>
          <p:cNvPr id="5" name="Content Placeholder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B8A3B1F-3A9B-6EE9-755B-96F5B94C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28" y="640080"/>
            <a:ext cx="5691674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C33267-E139-3969-B2FA-1405E870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1" y="2674106"/>
            <a:ext cx="3053039" cy="1444418"/>
          </a:xfrm>
        </p:spPr>
        <p:txBody>
          <a:bodyPr>
            <a:normAutofit/>
          </a:bodyPr>
          <a:lstStyle/>
          <a:p>
            <a:r>
              <a:rPr lang="en-US" sz="1600" dirty="0"/>
              <a:t>Economy has the largest variance. </a:t>
            </a:r>
          </a:p>
          <a:p>
            <a:r>
              <a:rPr lang="en-US" sz="1600" dirty="0"/>
              <a:t>Freedom has the lowest variance with notable outliers.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FC97D-D0DD-93B9-149C-A35656E8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200"/>
              <a:t>The Correlation of Happiness, Economy, Health, and Freedom:</a:t>
            </a:r>
          </a:p>
        </p:txBody>
      </p:sp>
      <p:pic>
        <p:nvPicPr>
          <p:cNvPr id="5" name="Content Placeholder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E6F20B2-3C41-8AAE-70C5-7469A75F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1" y="640080"/>
            <a:ext cx="6700108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56EA28-FDEE-DEE6-E061-E63D4E19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477570"/>
            <a:ext cx="3053039" cy="326954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The strongest correlation is between happiness and economy.</a:t>
            </a:r>
          </a:p>
          <a:p>
            <a:r>
              <a:rPr lang="en-US" sz="1600" dirty="0"/>
              <a:t>The weakest correlation is between health and freedom.</a:t>
            </a:r>
          </a:p>
          <a:p>
            <a:r>
              <a:rPr lang="en-US" sz="1600" dirty="0"/>
              <a:t>While economy has the strongest correlation, health has the next highest correlation with happiness.</a:t>
            </a:r>
          </a:p>
          <a:p>
            <a:r>
              <a:rPr lang="en-US" sz="1600" dirty="0"/>
              <a:t>Freedom doesn’t have a strong correlation with happiness, economy, and health. 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8D6A0-0DB3-39F3-A571-8BA96D39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Limitations: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76E9DFE8-9F11-5C3D-0F6B-678E4F371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D27668-BC42-114B-FAC5-995A1C48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/>
              <a:t>Since only 2018 – 2022 was analyzed, it is a small sample which doesn’t cover the full scope of a global pandemic. </a:t>
            </a:r>
          </a:p>
          <a:p>
            <a:endParaRPr lang="en-US"/>
          </a:p>
          <a:p>
            <a:r>
              <a:rPr lang="en-US"/>
              <a:t>Only a few selected categories were analyzed due to inconsistency in collected data.</a:t>
            </a:r>
          </a:p>
          <a:p>
            <a:endParaRPr lang="en-US"/>
          </a:p>
          <a:p>
            <a:r>
              <a:rPr lang="en-US"/>
              <a:t> Difficulty in quantifying happiness with limited datasets.</a:t>
            </a:r>
          </a:p>
        </p:txBody>
      </p:sp>
    </p:spTree>
    <p:extLst>
      <p:ext uri="{BB962C8B-B14F-4D97-AF65-F5344CB8AC3E}">
        <p14:creationId xmlns:p14="http://schemas.microsoft.com/office/powerpoint/2010/main" val="310406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76A3-27B5-B7E1-F535-D22D65D8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9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FEB0F-D05E-B067-C8E6-5BC8A0AA89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1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D1F5-B137-6026-E75F-D6EF3778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Purpose: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E959-B3B0-EDB6-238D-BB3C9FCF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1325"/>
            <a:ext cx="3437906" cy="40019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Original questions: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What is the level of happiness prior to 2020?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What is the level of happiness in 2020?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What is the level of happiness after 2020?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What is a country’s happiness change over time?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Highest and lowest happiness levels over time by country?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Happiness Score vs Economy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Happiness Score vs Health (life expectancy)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NewRomanPSMT"/>
              </a:rPr>
              <a:t>Happiness Score vs Freedom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8B998A-E8FC-43B1-903B-CAA5C5727292}"/>
              </a:ext>
            </a:extLst>
          </p:cNvPr>
          <p:cNvSpPr txBox="1">
            <a:spLocks/>
          </p:cNvSpPr>
          <p:nvPr/>
        </p:nvSpPr>
        <p:spPr>
          <a:xfrm>
            <a:off x="1371600" y="1483921"/>
            <a:ext cx="9601200" cy="12474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By using visualizations, we will provide a thorough examination as to how happiness changed 2018 – 2022 during a global pandemic.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DE27E-DC31-B357-F4CD-41452C2107A9}"/>
              </a:ext>
            </a:extLst>
          </p:cNvPr>
          <p:cNvSpPr txBox="1">
            <a:spLocks/>
          </p:cNvSpPr>
          <p:nvPr/>
        </p:nvSpPr>
        <p:spPr>
          <a:xfrm>
            <a:off x="7679377" y="2731325"/>
            <a:ext cx="3141023" cy="369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NewRomanPSMT"/>
              </a:rPr>
              <a:t>New questions: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change of happiness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– 2022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consistency of happiness 2018 -2022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Happiest and unhappiest countries 2018 -2022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maximum happiness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economy, health, and freedom changed over time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of happiness, economy, health, and freedom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7005-F7E5-C175-9748-AE8B5354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2DE9A5-0BCB-908B-52A6-DDAC32E5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685925"/>
            <a:ext cx="2862638" cy="3695700"/>
          </a:xfrm>
        </p:spPr>
        <p:txBody>
          <a:bodyPr>
            <a:normAutofit/>
          </a:bodyPr>
          <a:lstStyle/>
          <a:p>
            <a:r>
              <a:rPr lang="en-US" sz="1800" dirty="0"/>
              <a:t>World Happiness Report up to 2022 provided by Mathurin </a:t>
            </a:r>
            <a:r>
              <a:rPr lang="en-US" sz="1800" dirty="0" err="1"/>
              <a:t>Aché</a:t>
            </a:r>
            <a:r>
              <a:rPr lang="en-US" sz="1800" dirty="0"/>
              <a:t> on Kaggle</a:t>
            </a:r>
          </a:p>
          <a:p>
            <a:r>
              <a:rPr lang="en-US" sz="1800" dirty="0"/>
              <a:t>Selected five csv’s 2018– 2022</a:t>
            </a:r>
          </a:p>
          <a:p>
            <a:r>
              <a:rPr lang="en-US" sz="1800" dirty="0"/>
              <a:t>After adding respective years, the csv’s were merged while renaming and  standardizing columns.</a:t>
            </a:r>
          </a:p>
        </p:txBody>
      </p:sp>
      <p:pic>
        <p:nvPicPr>
          <p:cNvPr id="5" name="Content Placeholder 4" descr="A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F12210E1-FC74-EFE6-A39A-443AB757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3" y="1171575"/>
            <a:ext cx="7458076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8C58-0199-B04A-B2F6-919706A6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3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Countries Change of Happiness </a:t>
            </a:r>
            <a:br>
              <a:rPr lang="en-US" dirty="0"/>
            </a:br>
            <a:r>
              <a:rPr lang="en-US" dirty="0"/>
              <a:t>2018 - 2022</a:t>
            </a:r>
          </a:p>
        </p:txBody>
      </p:sp>
      <p:pic>
        <p:nvPicPr>
          <p:cNvPr id="5" name="Content Placeholder 4" descr="A graph with colored lines&#10;&#10;Description automatically generated">
            <a:extLst>
              <a:ext uri="{FF2B5EF4-FFF2-40B4-BE49-F238E27FC236}">
                <a16:creationId xmlns:a16="http://schemas.microsoft.com/office/drawing/2014/main" id="{D64FF5BC-371A-B7FA-C17D-AE40C80B4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1" y="2018805"/>
            <a:ext cx="11115303" cy="4583876"/>
          </a:xfrm>
        </p:spPr>
      </p:pic>
    </p:spTree>
    <p:extLst>
      <p:ext uri="{BB962C8B-B14F-4D97-AF65-F5344CB8AC3E}">
        <p14:creationId xmlns:p14="http://schemas.microsoft.com/office/powerpoint/2010/main" val="33048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0BC-5CF2-45D2-F36F-15B6D705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02" y="235500"/>
            <a:ext cx="9601200" cy="63236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Consistency of Happiness 2018 - 2022</a:t>
            </a:r>
          </a:p>
        </p:txBody>
      </p:sp>
      <p:pic>
        <p:nvPicPr>
          <p:cNvPr id="15" name="Content Placeholder 14" descr="A graph with orange dots&#10;&#10;Description automatically generated">
            <a:extLst>
              <a:ext uri="{FF2B5EF4-FFF2-40B4-BE49-F238E27FC236}">
                <a16:creationId xmlns:a16="http://schemas.microsoft.com/office/drawing/2014/main" id="{344EAE6D-6517-F57C-3D58-A25363791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20" y="1318161"/>
            <a:ext cx="3338954" cy="2731325"/>
          </a:xfrm>
        </p:spPr>
      </p:pic>
      <p:pic>
        <p:nvPicPr>
          <p:cNvPr id="17" name="Picture 16" descr="A graph with orange dots and blue line&#10;&#10;Description automatically generated">
            <a:extLst>
              <a:ext uri="{FF2B5EF4-FFF2-40B4-BE49-F238E27FC236}">
                <a16:creationId xmlns:a16="http://schemas.microsoft.com/office/drawing/2014/main" id="{032015E0-2F18-1994-7D6A-C00473D2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8616"/>
            <a:ext cx="3362848" cy="2750870"/>
          </a:xfrm>
          <a:prstGeom prst="rect">
            <a:avLst/>
          </a:prstGeom>
        </p:spPr>
      </p:pic>
      <p:pic>
        <p:nvPicPr>
          <p:cNvPr id="19" name="Picture 18" descr="A line graph with orange dots&#10;&#10;Description automatically generated">
            <a:extLst>
              <a:ext uri="{FF2B5EF4-FFF2-40B4-BE49-F238E27FC236}">
                <a16:creationId xmlns:a16="http://schemas.microsoft.com/office/drawing/2014/main" id="{8798A680-56A9-DD04-BA0A-4ABBC5912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478" y="4126675"/>
            <a:ext cx="3338955" cy="2731325"/>
          </a:xfrm>
          <a:prstGeom prst="rect">
            <a:avLst/>
          </a:prstGeom>
        </p:spPr>
      </p:pic>
      <p:pic>
        <p:nvPicPr>
          <p:cNvPr id="21" name="Picture 20" descr="A line graph with orange dots&#10;&#10;Description automatically generated">
            <a:extLst>
              <a:ext uri="{FF2B5EF4-FFF2-40B4-BE49-F238E27FC236}">
                <a16:creationId xmlns:a16="http://schemas.microsoft.com/office/drawing/2014/main" id="{E4B77E1F-5710-2EE2-91F6-7D7A2EC4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304" y="4126674"/>
            <a:ext cx="3338956" cy="27313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81F1DB-A1B5-7399-DFBE-B13CCB30BC7B}"/>
              </a:ext>
            </a:extLst>
          </p:cNvPr>
          <p:cNvSpPr txBox="1"/>
          <p:nvPr/>
        </p:nvSpPr>
        <p:spPr>
          <a:xfrm>
            <a:off x="4246374" y="1268927"/>
            <a:ext cx="148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2018 – 2019</a:t>
            </a:r>
          </a:p>
          <a:p>
            <a:r>
              <a:rPr lang="en-US"/>
              <a:t>R-value</a:t>
            </a:r>
          </a:p>
          <a:p>
            <a:r>
              <a:rPr lang="en-US"/>
              <a:t>0.966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4D7C1-787D-E384-54BF-54705F512ED4}"/>
              </a:ext>
            </a:extLst>
          </p:cNvPr>
          <p:cNvSpPr txBox="1"/>
          <p:nvPr/>
        </p:nvSpPr>
        <p:spPr>
          <a:xfrm>
            <a:off x="9458848" y="1227362"/>
            <a:ext cx="1500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2019 – 2020</a:t>
            </a:r>
          </a:p>
          <a:p>
            <a:r>
              <a:rPr lang="en-US"/>
              <a:t>R-value</a:t>
            </a:r>
          </a:p>
          <a:p>
            <a:r>
              <a:rPr lang="en-US"/>
              <a:t>0.969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B52F82-447C-7DE6-F60C-AF0483A1F889}"/>
              </a:ext>
            </a:extLst>
          </p:cNvPr>
          <p:cNvSpPr txBox="1"/>
          <p:nvPr/>
        </p:nvSpPr>
        <p:spPr>
          <a:xfrm>
            <a:off x="1637668" y="4126674"/>
            <a:ext cx="1503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– 2021</a:t>
            </a:r>
          </a:p>
          <a:p>
            <a:r>
              <a:rPr lang="en-US"/>
              <a:t>R-value</a:t>
            </a:r>
          </a:p>
          <a:p>
            <a:r>
              <a:rPr lang="en-US"/>
              <a:t>0.976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9320E8-6795-3B65-DDE7-4204BF56D4F5}"/>
              </a:ext>
            </a:extLst>
          </p:cNvPr>
          <p:cNvSpPr txBox="1"/>
          <p:nvPr/>
        </p:nvSpPr>
        <p:spPr>
          <a:xfrm>
            <a:off x="7090494" y="4049486"/>
            <a:ext cx="1503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2021 – 2022</a:t>
            </a:r>
          </a:p>
          <a:p>
            <a:r>
              <a:rPr lang="en-US"/>
              <a:t>R-value</a:t>
            </a:r>
          </a:p>
          <a:p>
            <a:r>
              <a:rPr lang="en-US"/>
              <a:t>0.960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67B19C-2BB8-0F0D-D65D-927A895EB41D}"/>
              </a:ext>
            </a:extLst>
          </p:cNvPr>
          <p:cNvSpPr txBox="1"/>
          <p:nvPr/>
        </p:nvSpPr>
        <p:spPr>
          <a:xfrm>
            <a:off x="2541320" y="775528"/>
            <a:ext cx="71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strong correlation each year of happiness score consistency.</a:t>
            </a:r>
          </a:p>
        </p:txBody>
      </p:sp>
    </p:spTree>
    <p:extLst>
      <p:ext uri="{BB962C8B-B14F-4D97-AF65-F5344CB8AC3E}">
        <p14:creationId xmlns:p14="http://schemas.microsoft.com/office/powerpoint/2010/main" val="14826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0F66-191A-0E3A-6B92-61C0146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123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Happiest and Unhappiest Countries</a:t>
            </a:r>
            <a:br>
              <a:rPr lang="en-US" dirty="0"/>
            </a:br>
            <a:r>
              <a:rPr lang="en-US" dirty="0"/>
              <a:t>2018 - 2022</a:t>
            </a:r>
          </a:p>
        </p:txBody>
      </p:sp>
      <p:pic>
        <p:nvPicPr>
          <p:cNvPr id="5" name="Content Placeholder 4" descr="A graph of the number of countries/regions&#10;&#10;Description automatically generated">
            <a:extLst>
              <a:ext uri="{FF2B5EF4-FFF2-40B4-BE49-F238E27FC236}">
                <a16:creationId xmlns:a16="http://schemas.microsoft.com/office/drawing/2014/main" id="{BC0A1885-B380-E7B7-3430-E16DA9E6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112" y="1997838"/>
            <a:ext cx="4153957" cy="4568929"/>
          </a:xfrm>
        </p:spPr>
      </p:pic>
      <p:pic>
        <p:nvPicPr>
          <p:cNvPr id="7" name="Picture 6" descr="A graph of different countries/regions&#10;&#10;Description automatically generated">
            <a:extLst>
              <a:ext uri="{FF2B5EF4-FFF2-40B4-BE49-F238E27FC236}">
                <a16:creationId xmlns:a16="http://schemas.microsoft.com/office/drawing/2014/main" id="{5381E2DB-AAC5-ACBF-1A2B-4DE52A8B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02" y="1997839"/>
            <a:ext cx="4153957" cy="4568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51ABE-A98E-2233-9416-E6FD132755AA}"/>
              </a:ext>
            </a:extLst>
          </p:cNvPr>
          <p:cNvSpPr txBox="1"/>
          <p:nvPr/>
        </p:nvSpPr>
        <p:spPr>
          <a:xfrm>
            <a:off x="5021069" y="1997839"/>
            <a:ext cx="1496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</a:t>
            </a:r>
          </a:p>
          <a:p>
            <a:r>
              <a:rPr lang="en-US" dirty="0"/>
              <a:t>Happiest Countries &amp; Years:</a:t>
            </a:r>
          </a:p>
          <a:p>
            <a:endParaRPr lang="en-US" dirty="0"/>
          </a:p>
          <a:p>
            <a:r>
              <a:rPr lang="en-US" dirty="0"/>
              <a:t>Finland (2021)</a:t>
            </a:r>
          </a:p>
          <a:p>
            <a:endParaRPr lang="en-US" dirty="0"/>
          </a:p>
          <a:p>
            <a:r>
              <a:rPr lang="en-US" dirty="0"/>
              <a:t>Denmark</a:t>
            </a:r>
          </a:p>
          <a:p>
            <a:r>
              <a:rPr lang="en-US" dirty="0"/>
              <a:t>(2020)</a:t>
            </a:r>
          </a:p>
          <a:p>
            <a:endParaRPr lang="en-US" dirty="0"/>
          </a:p>
          <a:p>
            <a:r>
              <a:rPr lang="en-US" dirty="0"/>
              <a:t>Switzerland</a:t>
            </a:r>
          </a:p>
          <a:p>
            <a:r>
              <a:rPr lang="en-US" dirty="0"/>
              <a:t>(2021)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805C3-EB3A-DDD5-0C85-B26146D15828}"/>
              </a:ext>
            </a:extLst>
          </p:cNvPr>
          <p:cNvSpPr txBox="1"/>
          <p:nvPr/>
        </p:nvSpPr>
        <p:spPr>
          <a:xfrm>
            <a:off x="10599717" y="1997839"/>
            <a:ext cx="1406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Happiest Countries &amp; Years:</a:t>
            </a:r>
          </a:p>
          <a:p>
            <a:endParaRPr lang="en-US" dirty="0"/>
          </a:p>
          <a:p>
            <a:r>
              <a:rPr lang="en-US" dirty="0"/>
              <a:t>Afghanistan</a:t>
            </a:r>
          </a:p>
          <a:p>
            <a:r>
              <a:rPr lang="en-US" dirty="0"/>
              <a:t>(2019)</a:t>
            </a:r>
          </a:p>
          <a:p>
            <a:endParaRPr lang="en-US" dirty="0"/>
          </a:p>
          <a:p>
            <a:r>
              <a:rPr lang="en-US" dirty="0"/>
              <a:t>Zimbabwe</a:t>
            </a:r>
          </a:p>
          <a:p>
            <a:r>
              <a:rPr lang="en-US" dirty="0"/>
              <a:t>(2019)</a:t>
            </a:r>
          </a:p>
          <a:p>
            <a:endParaRPr lang="en-US" dirty="0"/>
          </a:p>
          <a:p>
            <a:r>
              <a:rPr lang="en-US" dirty="0"/>
              <a:t>Tanzania</a:t>
            </a:r>
          </a:p>
          <a:p>
            <a:r>
              <a:rPr lang="en-US" dirty="0"/>
              <a:t>(2022)</a:t>
            </a:r>
          </a:p>
        </p:txBody>
      </p:sp>
    </p:spTree>
    <p:extLst>
      <p:ext uri="{BB962C8B-B14F-4D97-AF65-F5344CB8AC3E}">
        <p14:creationId xmlns:p14="http://schemas.microsoft.com/office/powerpoint/2010/main" val="25759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A00E-DEB0-569A-3636-86B6B36A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52" y="358239"/>
            <a:ext cx="9601200" cy="632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Year of Maximum Happiness</a:t>
            </a:r>
          </a:p>
        </p:txBody>
      </p:sp>
      <p:pic>
        <p:nvPicPr>
          <p:cNvPr id="5" name="Content Placeholder 4" descr="A graph of happiness score&#10;&#10;Description automatically generated">
            <a:extLst>
              <a:ext uri="{FF2B5EF4-FFF2-40B4-BE49-F238E27FC236}">
                <a16:creationId xmlns:a16="http://schemas.microsoft.com/office/drawing/2014/main" id="{8701B118-25D8-7035-3C16-FBBC65FA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4" y="1178292"/>
            <a:ext cx="6850511" cy="5321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2609A-2E75-F331-31E9-3B6102C44FFC}"/>
              </a:ext>
            </a:extLst>
          </p:cNvPr>
          <p:cNvSpPr txBox="1"/>
          <p:nvPr/>
        </p:nvSpPr>
        <p:spPr>
          <a:xfrm>
            <a:off x="8122722" y="2413337"/>
            <a:ext cx="3716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2022 contains the highest number of maximum happiness scores of countries.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2020 contains the lowest number of maximum happiness scores of countries.</a:t>
            </a:r>
          </a:p>
        </p:txBody>
      </p:sp>
    </p:spTree>
    <p:extLst>
      <p:ext uri="{BB962C8B-B14F-4D97-AF65-F5344CB8AC3E}">
        <p14:creationId xmlns:p14="http://schemas.microsoft.com/office/powerpoint/2010/main" val="324516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DD54-42C4-0C56-D41B-6401F5EB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177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Economy, Health, and Freedom changed over time: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1882E77-F6A7-3118-A388-660D2633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78" y="2013940"/>
            <a:ext cx="10996549" cy="4576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C7975-996A-FD28-1D57-3B3C78ABC71D}"/>
              </a:ext>
            </a:extLst>
          </p:cNvPr>
          <p:cNvSpPr txBox="1"/>
          <p:nvPr/>
        </p:nvSpPr>
        <p:spPr>
          <a:xfrm>
            <a:off x="890650" y="1534823"/>
            <a:ext cx="111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Freedom remained consistent; health and freedom fluctuated.</a:t>
            </a:r>
          </a:p>
        </p:txBody>
      </p:sp>
    </p:spTree>
    <p:extLst>
      <p:ext uri="{BB962C8B-B14F-4D97-AF65-F5344CB8AC3E}">
        <p14:creationId xmlns:p14="http://schemas.microsoft.com/office/powerpoint/2010/main" val="418561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3452C7D-9B06-2BCA-2A3C-D648A448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21" y="288600"/>
            <a:ext cx="11281559" cy="4283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F1ED2-6EED-7B86-F3CD-B8A3958B232A}"/>
              </a:ext>
            </a:extLst>
          </p:cNvPr>
          <p:cNvSpPr txBox="1"/>
          <p:nvPr/>
        </p:nvSpPr>
        <p:spPr>
          <a:xfrm>
            <a:off x="1891146" y="4753518"/>
            <a:ext cx="8906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Economy is consistent 2018 – 2019 then dipped in 2020.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2021, the economy shows a notable upward trajectory carrying into 2022.</a:t>
            </a:r>
          </a:p>
        </p:txBody>
      </p:sp>
    </p:spTree>
    <p:extLst>
      <p:ext uri="{BB962C8B-B14F-4D97-AF65-F5344CB8AC3E}">
        <p14:creationId xmlns:p14="http://schemas.microsoft.com/office/powerpoint/2010/main" val="1007275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4646</TotalTime>
  <Words>622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Times New Roman</vt:lpstr>
      <vt:lpstr>TimesNewRomanPSMT</vt:lpstr>
      <vt:lpstr>Wingdings</vt:lpstr>
      <vt:lpstr>Crop</vt:lpstr>
      <vt:lpstr>World happiness report 2018 - 2022</vt:lpstr>
      <vt:lpstr>Purpose: </vt:lpstr>
      <vt:lpstr>Dataset</vt:lpstr>
      <vt:lpstr>Countries Change of Happiness  2018 - 2022</vt:lpstr>
      <vt:lpstr>The Consistency of Happiness 2018 - 2022</vt:lpstr>
      <vt:lpstr>Happiest and Unhappiest Countries 2018 - 2022</vt:lpstr>
      <vt:lpstr>Year of Maximum Happiness</vt:lpstr>
      <vt:lpstr>How Economy, Health, and Freedom changed over time: </vt:lpstr>
      <vt:lpstr>PowerPoint Presentation</vt:lpstr>
      <vt:lpstr>PowerPoint Presentation</vt:lpstr>
      <vt:lpstr>PowerPoint Presentation</vt:lpstr>
      <vt:lpstr>Further Analysis of How Economy, Health, and Freedom changed over time:</vt:lpstr>
      <vt:lpstr>The Correlation of Happiness, Economy, Health, and Freedom:</vt:lpstr>
      <vt:lpstr>Limitations: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 Lopilato</dc:creator>
  <cp:lastModifiedBy>Kay Lopilato</cp:lastModifiedBy>
  <cp:revision>3</cp:revision>
  <dcterms:created xsi:type="dcterms:W3CDTF">2024-07-12T19:19:52Z</dcterms:created>
  <dcterms:modified xsi:type="dcterms:W3CDTF">2024-07-16T00:46:16Z</dcterms:modified>
</cp:coreProperties>
</file>