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73730" y="6356350"/>
            <a:ext cx="5856605" cy="365125"/>
          </a:xfrm>
        </p:spPr>
        <p:txBody>
          <a:bodyPr/>
          <a:lstStyle/>
          <a:p>
            <a:r>
              <a:rPr lang="zh-CN" altLang="en-US"/>
              <a:t>Comparison between stigmergy and gossip algor</a:t>
            </a:r>
            <a:r>
              <a:rPr lang="en-US" altLang="zh-CN"/>
              <a:t>i</a:t>
            </a:r>
            <a:r>
              <a:rPr lang="zh-CN" altLang="en-US"/>
              <a:t>thms in an agent network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Comparison between stigmergy and gossip algorithms in an agent network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ossip_protocol" TargetMode="External"/><Relationship Id="rId3" Type="http://schemas.openxmlformats.org/officeDocument/2006/relationships/hyperlink" Target="https://github.com/icotoi/cs-y1-isc1.git" TargetMode="External"/><Relationship Id="rId2" Type="http://schemas.openxmlformats.org/officeDocument/2006/relationships/hyperlink" Target="https://github.com/projectmesa/mesa" TargetMode="External"/><Relationship Id="rId1" Type="http://schemas.openxmlformats.org/officeDocument/2006/relationships/hyperlink" Target="mailto:icotoi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1157"/>
            <a:ext cx="9144000" cy="2187001"/>
          </a:xfrm>
        </p:spPr>
        <p:txBody>
          <a:bodyPr>
            <a:normAutofit fontScale="90000"/>
          </a:bodyPr>
          <a:p>
            <a:r>
              <a:rPr lang="en-US" sz="4000"/>
              <a:t>Comparison between </a:t>
            </a:r>
            <a:br>
              <a:rPr lang="en-US" sz="4000"/>
            </a:br>
            <a:r>
              <a:rPr lang="en-US" sz="4000"/>
              <a:t>stigmergy and gossip algorithms </a:t>
            </a:r>
            <a:br>
              <a:rPr lang="en-US" sz="4000"/>
            </a:br>
            <a:r>
              <a:rPr lang="en-US" sz="4000"/>
              <a:t>in an agent network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60583"/>
            <a:ext cx="9144000" cy="1655762"/>
          </a:xfrm>
        </p:spPr>
        <p:txBody>
          <a:bodyPr/>
          <a:p>
            <a:r>
              <a:rPr lang="en-US"/>
              <a:t>Ionut Cotoi</a:t>
            </a:r>
            <a:endParaRPr lang="en-US"/>
          </a:p>
          <a:p>
            <a:r>
              <a:rPr lang="en-US">
                <a:latin typeface="+mn-lt"/>
                <a:cs typeface="+mn-lt"/>
              </a:rPr>
              <a:t>Polytechnic University of Bucharest</a:t>
            </a:r>
            <a:endParaRPr lang="en-US"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Complex Systems Master Programme - 2020</a:t>
            </a:r>
            <a:endParaRPr lang="en-US"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Introduction in Complex Systems</a:t>
            </a:r>
            <a:endParaRPr lang="en-US">
              <a:latin typeface="+mn-lt"/>
              <a:cs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24000" y="535940"/>
            <a:ext cx="9144000" cy="1231900"/>
            <a:chOff x="2400" y="8156"/>
            <a:chExt cx="14400" cy="1940"/>
          </a:xfrm>
        </p:grpSpPr>
        <p:pic>
          <p:nvPicPr>
            <p:cNvPr id="5" name="Picture 4" descr="Universitatea_Politehnica_Bucuresti_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" y="8172"/>
              <a:ext cx="1857" cy="1845"/>
            </a:xfrm>
            <a:prstGeom prst="rect">
              <a:avLst/>
            </a:prstGeom>
          </p:spPr>
        </p:pic>
        <p:pic>
          <p:nvPicPr>
            <p:cNvPr id="6" name="Picture 5" descr="facultatea_automatica_20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4" y="8156"/>
              <a:ext cx="1766" cy="1861"/>
            </a:xfrm>
            <a:prstGeom prst="rect">
              <a:avLst/>
            </a:prstGeom>
          </p:spPr>
        </p:pic>
        <p:pic>
          <p:nvPicPr>
            <p:cNvPr id="7" name="Picture 6" descr="ACS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5" y="8280"/>
              <a:ext cx="4430" cy="18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Gossip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Procedure or process of peer-to-peer comunication modeled on the way epidemics spread</a:t>
            </a:r>
            <a:endParaRPr lang="en-US"/>
          </a:p>
          <a:p>
            <a:r>
              <a:rPr lang="en-US"/>
              <a:t>In our case, 2 agents will have to “meet” in order to “gossip”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Stigmergy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From insect collonies (ants) that leave information in the environment </a:t>
            </a:r>
            <a:endParaRPr lang="en-US"/>
          </a:p>
          <a:p>
            <a:r>
              <a:rPr lang="en-US"/>
              <a:t>In our case, a shared-memory approach is used as the evironment, the agents “leave” information written on the cell they occupied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Simulation using Mesa /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4465955" cy="4351655"/>
          </a:xfrm>
        </p:spPr>
        <p:txBody>
          <a:bodyPr/>
          <a:p>
            <a:r>
              <a:rPr lang="en-US"/>
              <a:t>10 agents (initially)</a:t>
            </a:r>
            <a:endParaRPr lang="en-US"/>
          </a:p>
          <a:p>
            <a:r>
              <a:rPr lang="en-US"/>
              <a:t>10 x 10 grid </a:t>
            </a:r>
            <a:endParaRPr lang="en-US"/>
          </a:p>
          <a:p>
            <a:r>
              <a:rPr lang="en-US"/>
              <a:t>agents can move in all directions, including diagonally</a:t>
            </a:r>
            <a:endParaRPr lang="en-US"/>
          </a:p>
          <a:p>
            <a:r>
              <a:rPr lang="en-US"/>
              <a:t>multiple agents can ocuppy a cell</a:t>
            </a:r>
            <a:endParaRPr lang="en-US"/>
          </a:p>
          <a:p>
            <a:r>
              <a:rPr lang="en-US"/>
              <a:t>all agents begin with a different piece of information: a random integer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initial gr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6975" y="1548765"/>
            <a:ext cx="4886325" cy="49053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Gossip simulation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657225"/>
          </a:xfrm>
        </p:spPr>
        <p:txBody>
          <a:bodyPr>
            <a:normAutofit fontScale="70000"/>
          </a:bodyPr>
          <a:p>
            <a:r>
              <a:rPr lang="en-US"/>
              <a:t>2 agents must be on the same cell in order to gossip</a:t>
            </a:r>
            <a:endParaRPr lang="en-US"/>
          </a:p>
          <a:p>
            <a:r>
              <a:rPr lang="en-US"/>
              <a:t>The agent network does not reach equilibrium after &gt; 300 steps</a:t>
            </a:r>
            <a:endParaRPr lang="en-US"/>
          </a:p>
        </p:txBody>
      </p:sp>
      <p:pic>
        <p:nvPicPr>
          <p:cNvPr id="4" name="Picture 3" descr="gossip_301_NOT_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241550"/>
            <a:ext cx="3912870" cy="4062095"/>
          </a:xfrm>
          <a:prstGeom prst="rect">
            <a:avLst/>
          </a:prstGeom>
        </p:spPr>
      </p:pic>
      <p:pic>
        <p:nvPicPr>
          <p:cNvPr id="5" name="Picture 4" descr="gossip_301_NOT_E_conso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85" y="2513965"/>
            <a:ext cx="3228975" cy="22574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20285" y="5063490"/>
            <a:ext cx="6046470" cy="1126490"/>
            <a:chOff x="7582" y="7942"/>
            <a:chExt cx="9522" cy="1774"/>
          </a:xfrm>
        </p:grpSpPr>
        <p:pic>
          <p:nvPicPr>
            <p:cNvPr id="6" name="Picture 5" descr="agent_not_in_eq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2" y="8180"/>
              <a:ext cx="675" cy="600"/>
            </a:xfrm>
            <a:prstGeom prst="rect">
              <a:avLst/>
            </a:prstGeom>
          </p:spPr>
        </p:pic>
        <p:pic>
          <p:nvPicPr>
            <p:cNvPr id="7" name="Picture 6" descr="agent_in_eq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4" y="8985"/>
              <a:ext cx="450" cy="480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8267" y="8215"/>
              <a:ext cx="838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600"/>
                <a:t>Agent that has not yet synchronized with all of the agents</a:t>
              </a:r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8267" y="8960"/>
              <a:ext cx="815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600"/>
                <a:t>Agent that has synchronized with all of the other agents</a:t>
              </a:r>
              <a:endParaRPr lang="en-US" sz="1600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7582" y="7942"/>
              <a:ext cx="9523" cy="1774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Stigmergy simulation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657225"/>
          </a:xfrm>
        </p:spPr>
        <p:txBody>
          <a:bodyPr>
            <a:normAutofit fontScale="70000"/>
          </a:bodyPr>
          <a:p>
            <a:r>
              <a:rPr lang="en-US"/>
              <a:t>The agent network reaches equilibrium after &lt; 100 steps</a:t>
            </a:r>
            <a:endParaRPr lang="en-US"/>
          </a:p>
          <a:p>
            <a:r>
              <a:rPr lang="en-US"/>
              <a:t>Tipically after 70-80 steps</a:t>
            </a:r>
            <a:endParaRPr lang="en-US"/>
          </a:p>
        </p:txBody>
      </p:sp>
      <p:pic>
        <p:nvPicPr>
          <p:cNvPr id="4" name="Picture 3" descr="/home/cotty/dev/acs/isc1/slides/stigmergy_72_EQ.pngstigmergy_72_EQ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79450" y="2241550"/>
            <a:ext cx="3849370" cy="4062095"/>
          </a:xfrm>
          <a:prstGeom prst="rect">
            <a:avLst/>
          </a:prstGeom>
        </p:spPr>
      </p:pic>
      <p:pic>
        <p:nvPicPr>
          <p:cNvPr id="5" name="Picture 4" descr="/home/cotty/dev/acs/isc1/slides/stigmergy_72_EQ_console.pngstigmergy_72_EQ_consol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20285" y="2580323"/>
            <a:ext cx="3228975" cy="212471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20285" y="5063490"/>
            <a:ext cx="6046470" cy="1126490"/>
            <a:chOff x="7582" y="7942"/>
            <a:chExt cx="9522" cy="1774"/>
          </a:xfrm>
        </p:grpSpPr>
        <p:pic>
          <p:nvPicPr>
            <p:cNvPr id="6" name="Picture 5" descr="agent_not_in_eq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2" y="8180"/>
              <a:ext cx="675" cy="600"/>
            </a:xfrm>
            <a:prstGeom prst="rect">
              <a:avLst/>
            </a:prstGeom>
          </p:spPr>
        </p:pic>
        <p:pic>
          <p:nvPicPr>
            <p:cNvPr id="7" name="Picture 6" descr="agent_in_eq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4" y="8985"/>
              <a:ext cx="450" cy="480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8267" y="8215"/>
              <a:ext cx="838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600"/>
                <a:t>Agent that has not yet synchronized with all of the agents</a:t>
              </a:r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8267" y="8960"/>
              <a:ext cx="815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600"/>
                <a:t>Agent that has synchronized with all of the other agents</a:t>
              </a:r>
              <a:endParaRPr lang="en-US" sz="1600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7582" y="7942"/>
              <a:ext cx="9523" cy="1774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If shared memory is possible (stigmergy) in a dense agent environment, shared memory will be much faster for spreading information than gossiping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Further possible improvements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4895215" cy="4351655"/>
          </a:xfrm>
        </p:spPr>
        <p:txBody>
          <a:bodyPr/>
          <a:p>
            <a:pPr marL="0" indent="0">
              <a:buNone/>
            </a:pPr>
            <a:r>
              <a:rPr lang="en-US"/>
              <a:t>Gossip model improvements</a:t>
            </a:r>
            <a:endParaRPr lang="en-US"/>
          </a:p>
          <a:p>
            <a:r>
              <a:rPr lang="en-US"/>
              <a:t>possibility to “talk” with agents on neighboring cells (1 or 2 level radius)</a:t>
            </a:r>
            <a:endParaRPr lang="en-US"/>
          </a:p>
          <a:p>
            <a:r>
              <a:rPr lang="en-US"/>
              <a:t>restrict to only one agent per cell</a:t>
            </a:r>
            <a:endParaRPr lang="en-US"/>
          </a:p>
          <a:p>
            <a:r>
              <a:rPr lang="en-US"/>
              <a:t>also gossip the information received from previous other agents -&gt; potential for massive performance improvent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250940" y="1825625"/>
            <a:ext cx="49123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UI Improvements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Add input parameter controls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Better layout of web interface (make it more attractive)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Improve these slides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717925" y="2690495"/>
            <a:ext cx="4754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b="1">
                <a:sym typeface="+mn-ea"/>
              </a:rPr>
              <a:t>Ionut Cotoi</a:t>
            </a:r>
            <a:endParaRPr lang="en-US" b="1"/>
          </a:p>
          <a:p>
            <a:pPr algn="ctr"/>
            <a:r>
              <a:rPr lang="en-US">
                <a:cs typeface="+mn-lt"/>
                <a:sym typeface="+mn-ea"/>
              </a:rPr>
              <a:t>Polytechnic University of Bucharest</a:t>
            </a:r>
            <a:endParaRPr lang="en-US">
              <a:latin typeface="+mn-lt"/>
              <a:cs typeface="+mn-lt"/>
            </a:endParaRPr>
          </a:p>
          <a:p>
            <a:pPr algn="ctr"/>
            <a:r>
              <a:rPr lang="en-US">
                <a:cs typeface="+mn-lt"/>
                <a:sym typeface="+mn-ea"/>
              </a:rPr>
              <a:t>Complex Systems Master Programme - 2020</a:t>
            </a:r>
            <a:endParaRPr lang="en-US">
              <a:latin typeface="+mn-lt"/>
              <a:cs typeface="+mn-lt"/>
            </a:endParaRPr>
          </a:p>
          <a:p>
            <a:pPr algn="ctr"/>
            <a:r>
              <a:rPr lang="en-US">
                <a:cs typeface="+mn-lt"/>
                <a:sym typeface="+mn-ea"/>
              </a:rPr>
              <a:t>Introduction in Complex Systems</a:t>
            </a:r>
            <a:endParaRPr lang="en-US">
              <a:latin typeface="+mn-lt"/>
              <a:cs typeface="+mn-lt"/>
            </a:endParaRPr>
          </a:p>
          <a:p>
            <a:pPr algn="ctr"/>
            <a:r>
              <a:rPr lang="en-US">
                <a:hlinkClick r:id="rId1"/>
              </a:rPr>
              <a:t>icotoi@gmail.com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636520" y="4778375"/>
            <a:ext cx="6918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[1] Mesa Python - </a:t>
            </a:r>
            <a:r>
              <a:rPr lang="en-US">
                <a:hlinkClick r:id="rId2" action="ppaction://hlinkfile"/>
              </a:rPr>
              <a:t>https://github.com/projectmesa/mesa</a:t>
            </a:r>
            <a:endParaRPr lang="en-US">
              <a:hlinkClick r:id="rId2" action="ppaction://hlinkfile"/>
            </a:endParaRPr>
          </a:p>
          <a:p>
            <a:r>
              <a:rPr lang="en-US"/>
              <a:t>[2] This code - </a:t>
            </a:r>
            <a:r>
              <a:rPr lang="en-US">
                <a:hlinkClick r:id="rId3" action="ppaction://hlinkfile"/>
              </a:rPr>
              <a:t>https://github.com/icotoi/cs-y1-isc1.git</a:t>
            </a:r>
            <a:endParaRPr lang="en-US">
              <a:hlinkClick r:id="rId3" action="ppaction://hlinkfile"/>
            </a:endParaRPr>
          </a:p>
          <a:p>
            <a:r>
              <a:rPr lang="en-US"/>
              <a:t>[3] Gossip start - </a:t>
            </a:r>
            <a:r>
              <a:rPr lang="en-US">
                <a:hlinkClick r:id="rId4" tooltip="" action="ppaction://hlinkfile"/>
              </a:rPr>
              <a:t>https://en.wikipedia.org/wiki/Gossip_protocol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Comparison between stigmergy and gossip algorithms in an agent network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2674</Words>
  <Application>WPS Presentation</Application>
  <PresentationFormat>宽屏</PresentationFormat>
  <Paragraphs>120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 Black</vt:lpstr>
      <vt:lpstr>Microsoft YaHei</vt:lpstr>
      <vt:lpstr>Arial Unicode MS</vt:lpstr>
      <vt:lpstr>SimSun</vt:lpstr>
      <vt:lpstr>C059</vt:lpstr>
      <vt:lpstr>Webdings</vt:lpstr>
      <vt:lpstr>SimSun</vt:lpstr>
      <vt:lpstr>Office Theme</vt:lpstr>
      <vt:lpstr>Comparison between  stigmergy and gossip algorythms  in an agent network</vt:lpstr>
      <vt:lpstr>Gossip</vt:lpstr>
      <vt:lpstr>Stigmergy</vt:lpstr>
      <vt:lpstr>Simulation using Mesa / Python</vt:lpstr>
      <vt:lpstr>Gossip simulation</vt:lpstr>
      <vt:lpstr>Stigmergy simulation</vt:lpstr>
      <vt:lpstr>Conclusion</vt:lpstr>
      <vt:lpstr>Further possible improvements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Ionut Cotoi</dc:creator>
  <cp:lastModifiedBy>Ionut Cotoi</cp:lastModifiedBy>
  <cp:revision>24</cp:revision>
  <dcterms:created xsi:type="dcterms:W3CDTF">2021-09-09T09:04:43Z</dcterms:created>
  <dcterms:modified xsi:type="dcterms:W3CDTF">2021-09-09T09:04:43Z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