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6606" r:id="rId2"/>
    <p:sldId id="6607" r:id="rId3"/>
  </p:sldIdLst>
  <p:sldSz cx="12192000" cy="6858000"/>
  <p:notesSz cx="6858000" cy="9144000"/>
  <p:defaultTextStyle>
    <a:defPPr>
      <a:defRPr lang="ja-JP"/>
    </a:defPPr>
    <a:lvl1pPr marL="0" indent="0" algn="l" defTabSz="914400" rtl="0" eaLnBrk="1" latinLnBrk="0" hangingPunct="1">
      <a:lnSpc>
        <a:spcPct val="100000"/>
      </a:lnSpc>
      <a:defRPr kumimoji="1" lang="ja-JP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rtl="0" eaLnBrk="1" latinLnBrk="0" hangingPunct="1">
      <a:lnSpc>
        <a:spcPct val="100000"/>
      </a:lnSpc>
      <a:defRPr kumimoji="1" lang="ja-JP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rtl="0" eaLnBrk="1" latinLnBrk="0" hangingPunct="1">
      <a:lnSpc>
        <a:spcPct val="100000"/>
      </a:lnSpc>
      <a:defRPr kumimoji="1" lang="ja-JP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rtl="0" eaLnBrk="1" latinLnBrk="0" hangingPunct="1">
      <a:lnSpc>
        <a:spcPct val="100000"/>
      </a:lnSpc>
      <a:defRPr kumimoji="1" lang="ja-JP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rtl="0" eaLnBrk="1" latinLnBrk="0" hangingPunct="1">
      <a:lnSpc>
        <a:spcPct val="100000"/>
      </a:lnSpc>
      <a:defRPr kumimoji="1" lang="ja-JP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rtl="0" eaLnBrk="1" latinLnBrk="0" hangingPunct="1">
      <a:lnSpc>
        <a:spcPct val="100000"/>
      </a:lnSpc>
      <a:defRPr kumimoji="1" lang="ja-JP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rtl="0" eaLnBrk="1" latinLnBrk="0" hangingPunct="1">
      <a:lnSpc>
        <a:spcPct val="100000"/>
      </a:lnSpc>
      <a:defRPr kumimoji="1" lang="ja-JP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rtl="0" eaLnBrk="1" latinLnBrk="0" hangingPunct="1">
      <a:lnSpc>
        <a:spcPct val="100000"/>
      </a:lnSpc>
      <a:defRPr kumimoji="1" lang="ja-JP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rtl="0" eaLnBrk="1" latinLnBrk="0" hangingPunct="1">
      <a:lnSpc>
        <a:spcPct val="100000"/>
      </a:lnSpc>
      <a:defRPr kumimoji="1" lang="ja-JP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24"/>
    <p:restoredTop sz="97020"/>
  </p:normalViewPr>
  <p:slideViewPr>
    <p:cSldViewPr snapToGrid="0" snapToObjects="1">
      <p:cViewPr varScale="1">
        <p:scale>
          <a:sx n="91" d="100"/>
          <a:sy n="91" d="100"/>
        </p:scale>
        <p:origin x="8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26CC4-E5B7-AE4E-8F89-14FC7988AE14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918E3-84EF-6043-94DD-439409BD7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28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JPN] FSI Cove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32E6C43-B919-49A3-A70D-18632FEB82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AF2430-FE56-5947-BC3B-4AC19306B123}"/>
              </a:ext>
            </a:extLst>
          </p:cNvPr>
          <p:cNvSpPr txBox="1"/>
          <p:nvPr userDrawn="1"/>
        </p:nvSpPr>
        <p:spPr>
          <a:xfrm>
            <a:off x="504476" y="6389813"/>
            <a:ext cx="26388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bg1"/>
                </a:solidFill>
              </a:rPr>
              <a:t>© 2022, Amazon Web Services, Inc. or its affiliates. All rights reserved.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79A2292-2BCF-2849-9CF8-2F2D38F096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1" y="2490401"/>
            <a:ext cx="6198704" cy="723900"/>
          </a:xfr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ヘッドラインはクリックして編集</a:t>
            </a:r>
            <a:endParaRPr lang="en-US" dirty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AE16A525-E084-D54E-9955-8F16925FDE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153758"/>
            <a:ext cx="4800600" cy="409575"/>
          </a:xfrm>
        </p:spPr>
        <p:txBody>
          <a:bodyPr lIns="0"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Amazon Ember" panose="020B0603020204020204" pitchFamily="34" charset="0"/>
              </a:defRPr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E6412DE9-6F7D-F540-916C-75BBF635DE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86138"/>
            <a:ext cx="4800600" cy="523026"/>
          </a:xfrm>
        </p:spPr>
        <p:txBody>
          <a:bodyPr lIns="0"/>
          <a:lstStyle>
            <a:lvl1pPr marL="0" indent="0">
              <a:spcAft>
                <a:spcPts val="30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Speaker 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179FF1-4518-9548-AE39-6CDE1B3D2D86}"/>
              </a:ext>
            </a:extLst>
          </p:cNvPr>
          <p:cNvGrpSpPr/>
          <p:nvPr userDrawn="1"/>
        </p:nvGrpSpPr>
        <p:grpSpPr>
          <a:xfrm>
            <a:off x="625602" y="551423"/>
            <a:ext cx="2669059" cy="1690626"/>
            <a:chOff x="625602" y="551423"/>
            <a:chExt cx="2669059" cy="169062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9479942-2AD5-5948-9531-580857A4EA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602" y="551423"/>
              <a:ext cx="1003173" cy="60018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3EABCD-7B11-CF4D-A5D6-A1DC34508B1D}"/>
                </a:ext>
              </a:extLst>
            </p:cNvPr>
            <p:cNvSpPr txBox="1"/>
            <p:nvPr userDrawn="1"/>
          </p:nvSpPr>
          <p:spPr>
            <a:xfrm>
              <a:off x="625602" y="1903495"/>
              <a:ext cx="2669059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l">
                <a:spcAft>
                  <a:spcPts val="1200"/>
                </a:spcAft>
              </a:pPr>
              <a:r>
                <a:rPr lang="en-US" sz="1600" b="0" i="0" spc="100" baseline="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FINANCIAL SERVICES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6774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JPN] Section Divid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FBB5F8-2B4C-4CDE-8A00-6203C0E48C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" r="12"/>
          <a:stretch/>
        </p:blipFill>
        <p:spPr bwMode="ltGray">
          <a:xfrm>
            <a:off x="0" y="-2571"/>
            <a:ext cx="12193524" cy="686057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BA352-7A75-6840-8712-8F430F13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2C7B9-3E02-A74A-AD00-B53913FA76C8}"/>
              </a:ext>
            </a:extLst>
          </p:cNvPr>
          <p:cNvSpPr txBox="1"/>
          <p:nvPr userDrawn="1"/>
        </p:nvSpPr>
        <p:spPr>
          <a:xfrm>
            <a:off x="1141083" y="6389813"/>
            <a:ext cx="26388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tx1"/>
                </a:solidFill>
              </a:rPr>
              <a:t>© 2022, Amazon Web Services, Inc. or its affiliates. All rights reserved. </a:t>
            </a:r>
            <a:endParaRPr lang="en-US" sz="6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E4EE9B-C623-FA48-B93D-78D5C675E2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6337372"/>
            <a:ext cx="366804" cy="21945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F790CF2-D4B8-5A45-95C6-2550BA88C2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539280"/>
            <a:ext cx="8170258" cy="1625599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 dirty="0" err="1"/>
              <a:t>セクションディバイダ</a:t>
            </a:r>
            <a:r>
              <a:rPr lang="en-US" dirty="0"/>
              <a:t>ー</a:t>
            </a:r>
          </a:p>
        </p:txBody>
      </p:sp>
    </p:spTree>
    <p:extLst>
      <p:ext uri="{BB962C8B-B14F-4D97-AF65-F5344CB8AC3E}">
        <p14:creationId xmlns:p14="http://schemas.microsoft.com/office/powerpoint/2010/main" val="27889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608">
          <p15:clr>
            <a:srgbClr val="FBAE40"/>
          </p15:clr>
        </p15:guide>
        <p15:guide id="2" orient="horz" pos="12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JPN]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7C39-17F2-48C2-B98B-BE3F1CA16B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タイトルのみのレイアウト</a:t>
            </a:r>
            <a:endParaRPr lang="en-US" dirty="0"/>
          </a:p>
        </p:txBody>
      </p:sp>
      <p:pic>
        <p:nvPicPr>
          <p:cNvPr id="4" name="Graphic 13">
            <a:extLst>
              <a:ext uri="{FF2B5EF4-FFF2-40B4-BE49-F238E27FC236}">
                <a16:creationId xmlns:a16="http://schemas.microsoft.com/office/drawing/2014/main" id="{A9539BC6-2E87-6A48-A732-290C2DC857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0360" y="6230746"/>
            <a:ext cx="1234440" cy="345370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F22BC2F-758D-404C-8285-FC1BF8F2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9741" y="6338002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8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JPN] Q&amp;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77835-F94E-40D8-A25C-41E31206C0B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53256" y="3226552"/>
            <a:ext cx="6823869" cy="750238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Enter subtitle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EC9546-7799-D945-AAFE-280AB3C0FC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360" y="6337372"/>
            <a:ext cx="365760" cy="218590"/>
          </a:xfrm>
          <a:prstGeom prst="rect">
            <a:avLst/>
          </a:prstGeom>
          <a:solidFill>
            <a:srgbClr val="262161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290276-76AC-1141-B167-0C2A0F67091D}"/>
              </a:ext>
            </a:extLst>
          </p:cNvPr>
          <p:cNvSpPr txBox="1"/>
          <p:nvPr userDrawn="1"/>
        </p:nvSpPr>
        <p:spPr>
          <a:xfrm>
            <a:off x="609599" y="2461211"/>
            <a:ext cx="6867525" cy="9233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4800" dirty="0">
                <a:latin typeface="+mj-lt"/>
              </a:rPr>
              <a:t>Q&amp;A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AB74EB4-34BD-144E-9DEF-A1493220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9741" y="6338002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95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JPN] ThankYou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1E2C7D-813B-4A05-B7BB-C93AB010A6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2466" y="2570"/>
            <a:ext cx="12184016" cy="6856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15977A-9814-1D4F-A128-E19AFA38EB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2" y="551423"/>
            <a:ext cx="1003173" cy="6001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BD4F48-8813-4B4D-86F2-0474FE924466}"/>
              </a:ext>
            </a:extLst>
          </p:cNvPr>
          <p:cNvSpPr txBox="1"/>
          <p:nvPr userDrawn="1"/>
        </p:nvSpPr>
        <p:spPr>
          <a:xfrm>
            <a:off x="504476" y="6389813"/>
            <a:ext cx="26388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bg1"/>
                </a:solidFill>
              </a:rPr>
              <a:t>© 2022, Amazon Web Services, Inc. or its.</a:t>
            </a:r>
            <a:r>
              <a:rPr lang="en-US" altLang="ja-JP" sz="600" dirty="0">
                <a:solidFill>
                  <a:schemeClr val="bg1"/>
                </a:solidFill>
              </a:rPr>
              <a:t> affiliates</a:t>
            </a:r>
            <a:r>
              <a:rPr lang="en-US" sz="600" dirty="0">
                <a:solidFill>
                  <a:schemeClr val="bg1"/>
                </a:solidFill>
              </a:rPr>
              <a:t> All rights reserved.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E7A3D-0E91-2147-A14B-EE0047B758A2}"/>
              </a:ext>
            </a:extLst>
          </p:cNvPr>
          <p:cNvSpPr txBox="1"/>
          <p:nvPr userDrawn="1"/>
        </p:nvSpPr>
        <p:spPr>
          <a:xfrm>
            <a:off x="609599" y="2161535"/>
            <a:ext cx="6867525" cy="9233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Thank you!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318C94-45FD-5A4E-87BB-BF4351DB48DD}"/>
              </a:ext>
            </a:extLst>
          </p:cNvPr>
          <p:cNvSpPr txBox="1"/>
          <p:nvPr userDrawn="1"/>
        </p:nvSpPr>
        <p:spPr>
          <a:xfrm>
            <a:off x="625602" y="1779711"/>
            <a:ext cx="2669059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b="0" i="0" spc="10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FINANCIAL SERVICES</a:t>
            </a:r>
          </a:p>
        </p:txBody>
      </p:sp>
    </p:spTree>
    <p:extLst>
      <p:ext uri="{BB962C8B-B14F-4D97-AF65-F5344CB8AC3E}">
        <p14:creationId xmlns:p14="http://schemas.microsoft.com/office/powerpoint/2010/main" val="4216562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[JPN]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5874-C948-4D8D-81CE-BCB1872875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914400"/>
            <a:ext cx="11062800" cy="6096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タイトルとサブタイトル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71FBD3B-53E6-A94D-B496-78121B2FC9A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09600" y="1704992"/>
            <a:ext cx="11062801" cy="474663"/>
          </a:xfrm>
        </p:spPr>
        <p:txBody>
          <a:bodyPr lIns="0" anchor="t"/>
          <a:lstStyle>
            <a:lvl1pPr marL="0" indent="0">
              <a:buNone/>
              <a:defRPr sz="2000" b="1">
                <a:solidFill>
                  <a:srgbClr val="504BA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サブタイトル</a:t>
            </a:r>
            <a:endParaRPr lang="en-US" dirty="0"/>
          </a:p>
        </p:txBody>
      </p:sp>
      <p:pic>
        <p:nvPicPr>
          <p:cNvPr id="5" name="Graphic 13">
            <a:extLst>
              <a:ext uri="{FF2B5EF4-FFF2-40B4-BE49-F238E27FC236}">
                <a16:creationId xmlns:a16="http://schemas.microsoft.com/office/drawing/2014/main" id="{7AD1E7D6-34A2-CD44-9B46-51D076DE1E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0360" y="6230746"/>
            <a:ext cx="1234440" cy="345370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41896AC6-D9EB-4B49-898B-38615E4E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9741" y="6338002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0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73374A-1D85-4AF4-93EB-177AFDFE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609601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ja-JP" altLang="en-US"/>
              <a:t>ヘッドラインはクリックして編集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F94A6-4861-47A6-BF4F-FA44CC1AC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11804"/>
            <a:ext cx="10972800" cy="41910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10534-7DDF-46A1-99EF-4E3A14AD3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29741" y="63380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4A728C-839E-224B-A873-5E8A32675C7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5295" y="6338002"/>
            <a:ext cx="365760" cy="2202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8DC50E-59F0-1C4D-975D-5A1942C18DA3}"/>
              </a:ext>
            </a:extLst>
          </p:cNvPr>
          <p:cNvSpPr txBox="1"/>
          <p:nvPr userDrawn="1"/>
        </p:nvSpPr>
        <p:spPr>
          <a:xfrm>
            <a:off x="1141084" y="6389813"/>
            <a:ext cx="25987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/>
              <a:t>© 2022, Amazon Web Services, Inc. or its affiliates. All rights reserved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56DEC6F-CCCC-BB46-8800-65F52F033792}"/>
              </a:ext>
            </a:extLst>
          </p:cNvPr>
          <p:cNvSpPr txBox="1">
            <a:spLocks/>
          </p:cNvSpPr>
          <p:nvPr userDrawn="1"/>
        </p:nvSpPr>
        <p:spPr>
          <a:xfrm>
            <a:off x="612776" y="324423"/>
            <a:ext cx="1327236" cy="241300"/>
          </a:xfrm>
          <a:prstGeom prst="rect">
            <a:avLst/>
          </a:prstGeom>
          <a:noFill/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90000"/>
              <a:buFont typeface="Amazon Ember" panose="020B0603020204020204" pitchFamily="34" charset="0"/>
              <a:buNone/>
              <a:defRPr sz="1000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FINANCIAL SERVICES  |</a:t>
            </a:r>
          </a:p>
        </p:txBody>
      </p:sp>
    </p:spTree>
    <p:extLst>
      <p:ext uri="{BB962C8B-B14F-4D97-AF65-F5344CB8AC3E}">
        <p14:creationId xmlns:p14="http://schemas.microsoft.com/office/powerpoint/2010/main" val="303073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74" r:id="rId3"/>
    <p:sldLayoutId id="2147483694" r:id="rId4"/>
    <p:sldLayoutId id="2147483699" r:id="rId5"/>
    <p:sldLayoutId id="2147483702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i="0" kern="1200">
          <a:solidFill>
            <a:schemeClr val="tx1"/>
          </a:solidFill>
          <a:latin typeface="Noto Sans CJK JP Black" panose="020B0500000000000000" pitchFamily="34" charset="-128"/>
          <a:ea typeface="Noto Sans CJK JP Black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90000"/>
        <a:buFont typeface="Amazon Ember" panose="020B0603020204020204" pitchFamily="34" charset="0"/>
        <a:buChar char="•"/>
        <a:defRPr kumimoji="1" sz="2800" b="0" i="0" kern="1200">
          <a:solidFill>
            <a:schemeClr val="tx1"/>
          </a:solidFill>
          <a:latin typeface="Noto Sans CJK JP Medium" panose="020B0500000000000000" pitchFamily="34" charset="-128"/>
          <a:ea typeface="Noto Sans CJK JP Medium" panose="020B0500000000000000" pitchFamily="34" charset="-128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90000"/>
        <a:buFont typeface="Wingdings" panose="05000000000000000000" pitchFamily="2" charset="2"/>
        <a:buChar char="§"/>
        <a:defRPr kumimoji="1" sz="2400" b="0" i="0" kern="1200">
          <a:solidFill>
            <a:schemeClr val="tx1"/>
          </a:solidFill>
          <a:latin typeface="Noto Sans CJK JP Medium" panose="020B0500000000000000" pitchFamily="34" charset="-128"/>
          <a:ea typeface="Noto Sans CJK JP Medium" panose="020B0500000000000000" pitchFamily="34" charset="-128"/>
          <a:cs typeface="+mn-cs"/>
        </a:defRPr>
      </a:lvl2pPr>
      <a:lvl3pPr marL="73152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Amazon Ember" panose="020B0603020204020204" pitchFamily="34" charset="0"/>
        <a:buChar char="–"/>
        <a:defRPr kumimoji="1" sz="2000" b="0" i="0" kern="1200">
          <a:solidFill>
            <a:schemeClr val="tx1"/>
          </a:solidFill>
          <a:latin typeface="Noto Sans CJK JP Medium" panose="020B0500000000000000" pitchFamily="34" charset="-128"/>
          <a:ea typeface="Noto Sans CJK JP Medium" panose="020B0500000000000000" pitchFamily="34" charset="-128"/>
          <a:cs typeface="+mn-cs"/>
        </a:defRPr>
      </a:lvl3pPr>
      <a:lvl4pPr marL="100584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Amazon Ember" panose="020B0603020204020204" pitchFamily="34" charset="0"/>
        <a:buChar char="•"/>
        <a:defRPr kumimoji="1" sz="1800" b="0" i="0" kern="1200">
          <a:solidFill>
            <a:schemeClr val="tx1"/>
          </a:solidFill>
          <a:latin typeface="Noto Sans CJK JP Medium" panose="020B0500000000000000" pitchFamily="34" charset="-128"/>
          <a:ea typeface="Noto Sans CJK JP Medium" panose="020B0500000000000000" pitchFamily="34" charset="-128"/>
          <a:cs typeface="+mn-cs"/>
        </a:defRPr>
      </a:lvl4pPr>
      <a:lvl5pPr marL="128016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Amazon Ember" panose="020B0603020204020204" pitchFamily="34" charset="0"/>
        <a:buChar char="•"/>
        <a:defRPr kumimoji="1" sz="1800" b="0" i="0" kern="1200">
          <a:solidFill>
            <a:schemeClr val="tx1"/>
          </a:solidFill>
          <a:latin typeface="Noto Sans CJK JP Medium" panose="020B0500000000000000" pitchFamily="34" charset="-128"/>
          <a:ea typeface="Noto Sans CJK JP Medium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" panose="020B0603020204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" panose="020B0603020204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" panose="020B0603020204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" panose="020B0603020204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orient="horz" pos="312">
          <p15:clr>
            <a:srgbClr val="F26B43"/>
          </p15:clr>
        </p15:guide>
        <p15:guide id="3" pos="7296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576">
          <p15:clr>
            <a:srgbClr val="F26B43"/>
          </p15:clr>
        </p15:guide>
        <p15:guide id="6" orient="horz" pos="960">
          <p15:clr>
            <a:srgbClr val="F26B43"/>
          </p15:clr>
        </p15:guide>
        <p15:guide id="7" orient="horz" pos="1272">
          <p15:clr>
            <a:srgbClr val="F26B43"/>
          </p15:clr>
        </p15:guide>
        <p15:guide id="8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lobal.toyota/pages/global_toyota/ir/library/annual/2021_001_integrated_en.pdf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1158FB-CB8C-4994-BEAF-40D6F34FFAE2}"/>
              </a:ext>
            </a:extLst>
          </p:cNvPr>
          <p:cNvSpPr/>
          <p:nvPr/>
        </p:nvSpPr>
        <p:spPr>
          <a:xfrm>
            <a:off x="609599" y="4131123"/>
            <a:ext cx="11202100" cy="1959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7E53B-6DD3-F04A-B739-E4C5074D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6915"/>
            <a:ext cx="5441401" cy="609601"/>
          </a:xfrm>
        </p:spPr>
        <p:txBody>
          <a:bodyPr/>
          <a:lstStyle/>
          <a:p>
            <a:r>
              <a:rPr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DiveDeep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Homework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C1406E-7972-7E47-85FB-D14DA8DA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028082-D2DC-40B2-8DA8-B6413EB612CE}"/>
              </a:ext>
            </a:extLst>
          </p:cNvPr>
          <p:cNvSpPr/>
          <p:nvPr/>
        </p:nvSpPr>
        <p:spPr>
          <a:xfrm>
            <a:off x="519600" y="1096923"/>
            <a:ext cx="110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ハンズオンで使用したトヨタの統合報告書以外で実行した結果と、得られた知見を共有ください。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F712843-C71B-4EAE-94A9-5AB140059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297805"/>
              </p:ext>
            </p:extLst>
          </p:nvPr>
        </p:nvGraphicFramePr>
        <p:xfrm>
          <a:off x="609599" y="1625594"/>
          <a:ext cx="112021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043">
                  <a:extLst>
                    <a:ext uri="{9D8B030D-6E8A-4147-A177-3AD203B41FA5}">
                      <a16:colId xmlns:a16="http://schemas.microsoft.com/office/drawing/2014/main" val="1320695899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2969727019"/>
                    </a:ext>
                  </a:extLst>
                </a:gridCol>
                <a:gridCol w="3430538">
                  <a:extLst>
                    <a:ext uri="{9D8B030D-6E8A-4147-A177-3AD203B41FA5}">
                      <a16:colId xmlns:a16="http://schemas.microsoft.com/office/drawing/2014/main" val="1321020354"/>
                    </a:ext>
                  </a:extLst>
                </a:gridCol>
                <a:gridCol w="2240420">
                  <a:extLst>
                    <a:ext uri="{9D8B030D-6E8A-4147-A177-3AD203B41FA5}">
                      <a16:colId xmlns:a16="http://schemas.microsoft.com/office/drawing/2014/main" val="2378955088"/>
                    </a:ext>
                  </a:extLst>
                </a:gridCol>
                <a:gridCol w="2240420">
                  <a:extLst>
                    <a:ext uri="{9D8B030D-6E8A-4147-A177-3AD203B41FA5}">
                      <a16:colId xmlns:a16="http://schemas.microsoft.com/office/drawing/2014/main" val="1799966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企業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対象文書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言語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Notebook</a:t>
                      </a:r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実行結果</a:t>
                      </a: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(Score)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4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トヨタ自動車株式会社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2021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hlinkClick r:id="rId2"/>
                        </a:rPr>
                        <a:t>Integrated Report 2021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英語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0.67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39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2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1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4078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0493B4-3654-421B-967D-181B98D15CFC}"/>
              </a:ext>
            </a:extLst>
          </p:cNvPr>
          <p:cNvSpPr/>
          <p:nvPr/>
        </p:nvSpPr>
        <p:spPr>
          <a:xfrm>
            <a:off x="519600" y="3717853"/>
            <a:ext cx="110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Workshop/Homework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を通じ得られた知見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1D12E3F-79C7-4724-BE6F-2712564BC4F9}"/>
              </a:ext>
            </a:extLst>
          </p:cNvPr>
          <p:cNvSpPr/>
          <p:nvPr/>
        </p:nvSpPr>
        <p:spPr>
          <a:xfrm>
            <a:off x="609600" y="4156731"/>
            <a:ext cx="1106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記載欄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: ESG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評価の課題、テキスト評価のプロセス、異なる年度でのスコアの違い、自分自身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評価機関との評価の違い・・・など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6A70442-3108-4885-A030-DCC73EB67FC6}"/>
              </a:ext>
            </a:extLst>
          </p:cNvPr>
          <p:cNvSpPr/>
          <p:nvPr/>
        </p:nvSpPr>
        <p:spPr>
          <a:xfrm>
            <a:off x="6141000" y="694274"/>
            <a:ext cx="56706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会社名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:                          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氏名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68A8D47-54FA-4959-9219-47B0F429E90C}"/>
              </a:ext>
            </a:extLst>
          </p:cNvPr>
          <p:cNvCxnSpPr>
            <a:cxnSpLocks/>
          </p:cNvCxnSpPr>
          <p:nvPr/>
        </p:nvCxnSpPr>
        <p:spPr>
          <a:xfrm>
            <a:off x="6258187" y="1008405"/>
            <a:ext cx="555351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5E79576-F523-4374-B2FA-1A7B74CCB68F}"/>
              </a:ext>
            </a:extLst>
          </p:cNvPr>
          <p:cNvSpPr/>
          <p:nvPr/>
        </p:nvSpPr>
        <p:spPr>
          <a:xfrm>
            <a:off x="609599" y="2114062"/>
            <a:ext cx="11202100" cy="498135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5" name="吹き出し: 右矢印 4">
            <a:extLst>
              <a:ext uri="{FF2B5EF4-FFF2-40B4-BE49-F238E27FC236}">
                <a16:creationId xmlns:a16="http://schemas.microsoft.com/office/drawing/2014/main" id="{F8C1D823-F11F-4F60-A17D-1D73DAF102AD}"/>
              </a:ext>
            </a:extLst>
          </p:cNvPr>
          <p:cNvSpPr/>
          <p:nvPr/>
        </p:nvSpPr>
        <p:spPr>
          <a:xfrm flipH="1">
            <a:off x="10117122" y="2114062"/>
            <a:ext cx="1988191" cy="498135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Workshop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内で実施</a:t>
            </a:r>
          </a:p>
        </p:txBody>
      </p:sp>
    </p:spTree>
    <p:extLst>
      <p:ext uri="{BB962C8B-B14F-4D97-AF65-F5344CB8AC3E}">
        <p14:creationId xmlns:p14="http://schemas.microsoft.com/office/powerpoint/2010/main" val="294451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1158FB-CB8C-4994-BEAF-40D6F34FFAE2}"/>
              </a:ext>
            </a:extLst>
          </p:cNvPr>
          <p:cNvSpPr/>
          <p:nvPr/>
        </p:nvSpPr>
        <p:spPr>
          <a:xfrm>
            <a:off x="609599" y="3924811"/>
            <a:ext cx="11202100" cy="2238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7E53B-6DD3-F04A-B739-E4C5074D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6915"/>
            <a:ext cx="5441401" cy="609601"/>
          </a:xfrm>
        </p:spPr>
        <p:txBody>
          <a:bodyPr/>
          <a:lstStyle/>
          <a:p>
            <a:r>
              <a:rPr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DiveDeep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Homework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C1406E-7972-7E47-85FB-D14DA8DA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028082-D2DC-40B2-8DA8-B6413EB612CE}"/>
              </a:ext>
            </a:extLst>
          </p:cNvPr>
          <p:cNvSpPr/>
          <p:nvPr/>
        </p:nvSpPr>
        <p:spPr>
          <a:xfrm>
            <a:off x="519600" y="1096923"/>
            <a:ext cx="110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ハンズオンで使用したトヨタの統合報告書以外で実行した結果と、得られた知見を共有ください。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0493B4-3654-421B-967D-181B98D15CFC}"/>
              </a:ext>
            </a:extLst>
          </p:cNvPr>
          <p:cNvSpPr/>
          <p:nvPr/>
        </p:nvSpPr>
        <p:spPr>
          <a:xfrm>
            <a:off x="519600" y="3555480"/>
            <a:ext cx="110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に期待する支援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1D12E3F-79C7-4724-BE6F-2712564BC4F9}"/>
              </a:ext>
            </a:extLst>
          </p:cNvPr>
          <p:cNvSpPr/>
          <p:nvPr/>
        </p:nvSpPr>
        <p:spPr>
          <a:xfrm>
            <a:off x="609600" y="3924811"/>
            <a:ext cx="1106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記載欄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サービスの紹介やハンズオンの実施・・・など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6A70442-3108-4885-A030-DCC73EB67FC6}"/>
              </a:ext>
            </a:extLst>
          </p:cNvPr>
          <p:cNvSpPr/>
          <p:nvPr/>
        </p:nvSpPr>
        <p:spPr>
          <a:xfrm>
            <a:off x="6141000" y="694274"/>
            <a:ext cx="56706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会社名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:                          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氏名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68A8D47-54FA-4959-9219-47B0F429E90C}"/>
              </a:ext>
            </a:extLst>
          </p:cNvPr>
          <p:cNvCxnSpPr>
            <a:cxnSpLocks/>
          </p:cNvCxnSpPr>
          <p:nvPr/>
        </p:nvCxnSpPr>
        <p:spPr>
          <a:xfrm>
            <a:off x="6258187" y="1008405"/>
            <a:ext cx="555351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82E0783-2D8A-4958-9F14-D32C72893196}"/>
              </a:ext>
            </a:extLst>
          </p:cNvPr>
          <p:cNvSpPr/>
          <p:nvPr/>
        </p:nvSpPr>
        <p:spPr>
          <a:xfrm>
            <a:off x="519600" y="1466255"/>
            <a:ext cx="110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ワークショップ後の自身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社内でのチャレンジ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B1E1F8E-591D-4E25-8D60-251AE9BDBBE4}"/>
              </a:ext>
            </a:extLst>
          </p:cNvPr>
          <p:cNvSpPr/>
          <p:nvPr/>
        </p:nvSpPr>
        <p:spPr>
          <a:xfrm>
            <a:off x="609599" y="1936881"/>
            <a:ext cx="11202100" cy="1484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CA7222D-2459-473B-8508-059B7B7B8936}"/>
              </a:ext>
            </a:extLst>
          </p:cNvPr>
          <p:cNvSpPr/>
          <p:nvPr/>
        </p:nvSpPr>
        <p:spPr>
          <a:xfrm>
            <a:off x="609600" y="1936880"/>
            <a:ext cx="1106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記載欄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: Python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の勉強の開始、データ活用の検討の推進・・・など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9780615"/>
      </p:ext>
    </p:extLst>
  </p:cSld>
  <p:clrMapOvr>
    <a:masterClrMapping/>
  </p:clrMapOvr>
</p:sld>
</file>

<file path=ppt/theme/theme1.xml><?xml version="1.0" encoding="utf-8"?>
<a:theme xmlns:a="http://schemas.openxmlformats.org/drawingml/2006/main" name="[JPN] OneBrandConfidential_Light">
  <a:themeElements>
    <a:clrScheme name="OB">
      <a:dk1>
        <a:srgbClr val="232F3E"/>
      </a:dk1>
      <a:lt1>
        <a:srgbClr val="FFFFFF"/>
      </a:lt1>
      <a:dk2>
        <a:srgbClr val="262261"/>
      </a:dk2>
      <a:lt2>
        <a:srgbClr val="F1F3F3"/>
      </a:lt2>
      <a:accent1>
        <a:srgbClr val="005176"/>
      </a:accent1>
      <a:accent2>
        <a:srgbClr val="C9208A"/>
      </a:accent2>
      <a:accent3>
        <a:srgbClr val="504BAB"/>
      </a:accent3>
      <a:accent4>
        <a:srgbClr val="FF9900"/>
      </a:accent4>
      <a:accent5>
        <a:srgbClr val="36C2B3"/>
      </a:accent5>
      <a:accent6>
        <a:srgbClr val="005176"/>
      </a:accent6>
      <a:hlink>
        <a:srgbClr val="FF6633"/>
      </a:hlink>
      <a:folHlink>
        <a:srgbClr val="FF6633"/>
      </a:folHlink>
    </a:clrScheme>
    <a:fontScheme name="Ember Heavy and Normal">
      <a:majorFont>
        <a:latin typeface="Amazon Ember Heavy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1200"/>
          </a:spcAft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spAutoFit/>
      </a:bodyPr>
      <a:lstStyle>
        <a:defPPr algn="l">
          <a:spcAft>
            <a:spcPts val="1200"/>
          </a:spcAft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Japanese PPTテンプレート Jan2021" id="{7E479CC0-A93D-EC47-A97C-4A8278BB3705}" vid="{37AEB728-6A1F-6A4D-9451-E86652857AB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173</Words>
  <Application>Microsoft Office PowerPoint</Application>
  <PresentationFormat>ワイド画面</PresentationFormat>
  <Paragraphs>25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1" baseType="lpstr">
      <vt:lpstr>Meiryo UI</vt:lpstr>
      <vt:lpstr>Noto Sans CJK JP Black</vt:lpstr>
      <vt:lpstr>Noto Sans CJK JP Medium</vt:lpstr>
      <vt:lpstr>Noto Sans CJK JP Regular</vt:lpstr>
      <vt:lpstr>游ゴシック</vt:lpstr>
      <vt:lpstr>Amazon Ember</vt:lpstr>
      <vt:lpstr>Amazon Ember Heavy</vt:lpstr>
      <vt:lpstr>Wingdings</vt:lpstr>
      <vt:lpstr>[JPN] OneBrandConfidential_Light</vt:lpstr>
      <vt:lpstr>DiveDeep Homework</vt:lpstr>
      <vt:lpstr>DiveDeep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金融パートナー・ADX BD Value Proposition</dc:title>
  <dc:creator>Microsoft Office User</dc:creator>
  <cp:lastModifiedBy>Kubo, Takahiro</cp:lastModifiedBy>
  <cp:revision>58</cp:revision>
  <dcterms:created xsi:type="dcterms:W3CDTF">2022-02-06T05:03:14Z</dcterms:created>
  <dcterms:modified xsi:type="dcterms:W3CDTF">2022-05-26T04:55:20Z</dcterms:modified>
</cp:coreProperties>
</file>