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6606" r:id="rId2"/>
  </p:sldIdLst>
  <p:sldSz cx="12192000" cy="6858000"/>
  <p:notesSz cx="6858000" cy="9144000"/>
  <p:defaultTextStyle>
    <a:defPPr>
      <a:defRPr lang="ja-JP"/>
    </a:defPPr>
    <a:lvl1pPr marL="0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kumimoji="1" lang="ja-JP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/>
    <p:restoredTop sz="97020"/>
  </p:normalViewPr>
  <p:slideViewPr>
    <p:cSldViewPr snapToGrid="0" snapToObjects="1">
      <p:cViewPr varScale="1">
        <p:scale>
          <a:sx n="91" d="100"/>
          <a:sy n="91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26CC4-E5B7-AE4E-8F89-14FC7988AE14}" type="datetimeFigureOut">
              <a:rPr kumimoji="1" lang="ja-JP" altLang="en-US" smtClean="0"/>
              <a:t>2022/5/24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18E3-84EF-6043-94DD-439409BD7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28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FSI Cov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2E6C43-B919-49A3-A70D-18632FEB8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F2430-FE56-5947-BC3B-4AC19306B123}"/>
              </a:ext>
            </a:extLst>
          </p:cNvPr>
          <p:cNvSpPr txBox="1"/>
          <p:nvPr userDrawn="1"/>
        </p:nvSpPr>
        <p:spPr>
          <a:xfrm>
            <a:off x="504476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2022, Amazon Web Services, Inc. or its affiliates. All rights reserved.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9A2292-2BCF-2849-9CF8-2F2D38F096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1" y="2490401"/>
            <a:ext cx="6198704" cy="72390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ヘッドラインはクリックして編集</a:t>
            </a:r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E16A525-E084-D54E-9955-8F16925FD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153758"/>
            <a:ext cx="4800600" cy="409575"/>
          </a:xfrm>
        </p:spPr>
        <p:txBody>
          <a:bodyPr l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Amazon Ember" panose="020B0603020204020204" pitchFamily="34" charset="0"/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E6412DE9-6F7D-F540-916C-75BBF635DE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86138"/>
            <a:ext cx="4800600" cy="523026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179FF1-4518-9548-AE39-6CDE1B3D2D86}"/>
              </a:ext>
            </a:extLst>
          </p:cNvPr>
          <p:cNvGrpSpPr/>
          <p:nvPr userDrawn="1"/>
        </p:nvGrpSpPr>
        <p:grpSpPr>
          <a:xfrm>
            <a:off x="625602" y="551423"/>
            <a:ext cx="2669059" cy="1690626"/>
            <a:chOff x="625602" y="551423"/>
            <a:chExt cx="2669059" cy="169062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479942-2AD5-5948-9531-580857A4E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02" y="551423"/>
              <a:ext cx="1003173" cy="6001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3EABCD-7B11-CF4D-A5D6-A1DC34508B1D}"/>
                </a:ext>
              </a:extLst>
            </p:cNvPr>
            <p:cNvSpPr txBox="1"/>
            <p:nvPr userDrawn="1"/>
          </p:nvSpPr>
          <p:spPr>
            <a:xfrm>
              <a:off x="625602" y="1903495"/>
              <a:ext cx="2669059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sz="1600" b="0" i="0" spc="100" baseline="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FINANCIAL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77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Section Divid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BB5F8-2B4C-4CDE-8A00-6203C0E4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 bwMode="ltGray">
          <a:xfrm>
            <a:off x="0" y="-2571"/>
            <a:ext cx="12193524" cy="68605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BA352-7A75-6840-8712-8F430F1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2C7B9-3E02-A74A-AD00-B53913FA76C8}"/>
              </a:ext>
            </a:extLst>
          </p:cNvPr>
          <p:cNvSpPr txBox="1"/>
          <p:nvPr userDrawn="1"/>
        </p:nvSpPr>
        <p:spPr>
          <a:xfrm>
            <a:off x="1141083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2022, Amazon Web Services, Inc. or its affiliates. All rights reserved. 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EE9B-C623-FA48-B93D-78D5C675E2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7372"/>
            <a:ext cx="366804" cy="2194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F790CF2-D4B8-5A45-95C6-2550BA88C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 dirty="0" err="1"/>
              <a:t>セクションディバイダ</a:t>
            </a:r>
            <a:r>
              <a:rPr lang="en-US" dirty="0"/>
              <a:t>ー</a:t>
            </a:r>
          </a:p>
        </p:txBody>
      </p:sp>
    </p:spTree>
    <p:extLst>
      <p:ext uri="{BB962C8B-B14F-4D97-AF65-F5344CB8AC3E}">
        <p14:creationId xmlns:p14="http://schemas.microsoft.com/office/powerpoint/2010/main" val="27889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C39-17F2-48C2-B98B-BE3F1CA16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タイトルのみのレイアウト</a:t>
            </a:r>
            <a:endParaRPr lang="en-US" dirty="0"/>
          </a:p>
        </p:txBody>
      </p:sp>
      <p:pic>
        <p:nvPicPr>
          <p:cNvPr id="4" name="Graphic 13">
            <a:extLst>
              <a:ext uri="{FF2B5EF4-FFF2-40B4-BE49-F238E27FC236}">
                <a16:creationId xmlns:a16="http://schemas.microsoft.com/office/drawing/2014/main" id="{A9539BC6-2E87-6A48-A732-290C2DC857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360" y="6230746"/>
            <a:ext cx="1234440" cy="34537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22BC2F-758D-404C-8285-FC1BF8F2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8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7835-F94E-40D8-A25C-41E31206C0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3256" y="3226552"/>
            <a:ext cx="6823869" cy="750238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Enter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C9546-7799-D945-AAFE-280AB3C0FC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360" y="6337372"/>
            <a:ext cx="365760" cy="218590"/>
          </a:xfrm>
          <a:prstGeom prst="rect">
            <a:avLst/>
          </a:prstGeom>
          <a:solidFill>
            <a:srgbClr val="26216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290276-76AC-1141-B167-0C2A0F67091D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Q&amp;A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AB74EB4-34BD-144E-9DEF-A1493220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9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JPN] ThankYou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E2C7D-813B-4A05-B7BB-C93AB010A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6" y="2570"/>
            <a:ext cx="12184016" cy="6856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5977A-9814-1D4F-A128-E19AFA38EB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D4F48-8813-4B4D-86F2-0474FE924466}"/>
              </a:ext>
            </a:extLst>
          </p:cNvPr>
          <p:cNvSpPr txBox="1"/>
          <p:nvPr userDrawn="1"/>
        </p:nvSpPr>
        <p:spPr>
          <a:xfrm>
            <a:off x="504476" y="6389813"/>
            <a:ext cx="26388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2022, Amazon Web Services, Inc. or its.</a:t>
            </a:r>
            <a:r>
              <a:rPr lang="en-US" altLang="ja-JP" sz="600" dirty="0">
                <a:solidFill>
                  <a:schemeClr val="bg1"/>
                </a:solidFill>
              </a:rPr>
              <a:t> affiliates</a:t>
            </a:r>
            <a:r>
              <a:rPr lang="en-US" sz="600" dirty="0">
                <a:solidFill>
                  <a:schemeClr val="bg1"/>
                </a:solidFill>
              </a:rPr>
              <a:t> All rights reserved.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E7A3D-0E91-2147-A14B-EE0047B758A2}"/>
              </a:ext>
            </a:extLst>
          </p:cNvPr>
          <p:cNvSpPr txBox="1"/>
          <p:nvPr userDrawn="1"/>
        </p:nvSpPr>
        <p:spPr>
          <a:xfrm>
            <a:off x="609599" y="2161535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18C94-45FD-5A4E-87BB-BF4351DB48DD}"/>
              </a:ext>
            </a:extLst>
          </p:cNvPr>
          <p:cNvSpPr txBox="1"/>
          <p:nvPr userDrawn="1"/>
        </p:nvSpPr>
        <p:spPr>
          <a:xfrm>
            <a:off x="625602" y="1779711"/>
            <a:ext cx="266905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b="0" i="0" spc="10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421656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JPN]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4400"/>
            <a:ext cx="11062800" cy="6096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タイトルとサブタイトル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1FBD3B-53E6-A94D-B496-78121B2FC9A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" y="1704992"/>
            <a:ext cx="11062801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サブタイトル</a:t>
            </a:r>
            <a:endParaRPr lang="en-US" dirty="0"/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7AD1E7D6-34A2-CD44-9B46-51D076DE1E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360" y="6230746"/>
            <a:ext cx="1234440" cy="34537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1896AC6-D9EB-4B49-898B-38615E4E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741" y="633800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374A-1D85-4AF4-93EB-177AFD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ja-JP" altLang="en-US"/>
              <a:t>ヘッドラインはクリックして編集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4A6-4861-47A6-BF4F-FA44CC1A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1804"/>
            <a:ext cx="10972800" cy="41910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0534-7DDF-46A1-99EF-4E3A14A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741" y="6338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A728C-839E-224B-A873-5E8A32675C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295" y="6338002"/>
            <a:ext cx="365760" cy="220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8DC50E-59F0-1C4D-975D-5A1942C18DA3}"/>
              </a:ext>
            </a:extLst>
          </p:cNvPr>
          <p:cNvSpPr txBox="1"/>
          <p:nvPr userDrawn="1"/>
        </p:nvSpPr>
        <p:spPr>
          <a:xfrm>
            <a:off x="1141084" y="6389813"/>
            <a:ext cx="2598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/>
              <a:t>© 2022, Amazon Web Services, Inc. or its affiliates. All rights reserved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56DEC6F-CCCC-BB46-8800-65F52F033792}"/>
              </a:ext>
            </a:extLst>
          </p:cNvPr>
          <p:cNvSpPr txBox="1">
            <a:spLocks/>
          </p:cNvSpPr>
          <p:nvPr userDrawn="1"/>
        </p:nvSpPr>
        <p:spPr>
          <a:xfrm>
            <a:off x="612776" y="324423"/>
            <a:ext cx="1327236" cy="241300"/>
          </a:xfrm>
          <a:prstGeom prst="rect">
            <a:avLst/>
          </a:prstGeom>
          <a:noFill/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10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SERVICES  |</a:t>
            </a:r>
          </a:p>
        </p:txBody>
      </p:sp>
    </p:spTree>
    <p:extLst>
      <p:ext uri="{BB962C8B-B14F-4D97-AF65-F5344CB8AC3E}">
        <p14:creationId xmlns:p14="http://schemas.microsoft.com/office/powerpoint/2010/main" val="30307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4" r:id="rId3"/>
    <p:sldLayoutId id="2147483694" r:id="rId4"/>
    <p:sldLayoutId id="2147483699" r:id="rId5"/>
    <p:sldLayoutId id="214748370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Noto Sans CJK JP Black" panose="020B0500000000000000" pitchFamily="34" charset="-128"/>
          <a:ea typeface="Noto Sans CJK JP Black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mazon Ember" panose="020B0603020204020204" pitchFamily="34" charset="0"/>
        <a:buChar char="•"/>
        <a:defRPr kumimoji="1" sz="2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Wingdings" panose="05000000000000000000" pitchFamily="2" charset="2"/>
        <a:buChar char="§"/>
        <a:defRPr kumimoji="1" sz="24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–"/>
        <a:defRPr kumimoji="1" sz="20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3pPr>
      <a:lvl4pPr marL="10058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kumimoji="1" sz="1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4pPr>
      <a:lvl5pPr marL="12801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kumimoji="1" sz="1800" b="0" i="0" kern="1200">
          <a:solidFill>
            <a:schemeClr val="tx1"/>
          </a:solidFill>
          <a:latin typeface="Noto Sans CJK JP Medium" panose="020B0500000000000000" pitchFamily="34" charset="-128"/>
          <a:ea typeface="Noto Sans CJK JP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orient="horz" pos="312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1272">
          <p15:clr>
            <a:srgbClr val="F26B43"/>
          </p15:clr>
        </p15:guide>
        <p15:guide id="8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.toyota/pages/global_toyota/ir/library/annual/2021_001_integrated_en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158FB-CB8C-4994-BEAF-40D6F34FFAE2}"/>
              </a:ext>
            </a:extLst>
          </p:cNvPr>
          <p:cNvSpPr/>
          <p:nvPr/>
        </p:nvSpPr>
        <p:spPr>
          <a:xfrm>
            <a:off x="609599" y="3750077"/>
            <a:ext cx="11202100" cy="1017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7E53B-6DD3-F04A-B739-E4C5074D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6915"/>
            <a:ext cx="5441401" cy="609601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DiveDeep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Homework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1406E-7972-7E47-85FB-D14DA8D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028082-D2DC-40B2-8DA8-B6413EB612CE}"/>
              </a:ext>
            </a:extLst>
          </p:cNvPr>
          <p:cNvSpPr/>
          <p:nvPr/>
        </p:nvSpPr>
        <p:spPr>
          <a:xfrm>
            <a:off x="519600" y="1096923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ハンズオンで使用したトヨタの統合報告書以外で実行した結果と、得られた知見を共有ください。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712843-C71B-4EAE-94A9-5AB14005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82470"/>
              </p:ext>
            </p:extLst>
          </p:nvPr>
        </p:nvGraphicFramePr>
        <p:xfrm>
          <a:off x="609599" y="1625594"/>
          <a:ext cx="112021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054">
                  <a:extLst>
                    <a:ext uri="{9D8B030D-6E8A-4147-A177-3AD203B41FA5}">
                      <a16:colId xmlns:a16="http://schemas.microsoft.com/office/drawing/2014/main" val="1320695899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2969727019"/>
                    </a:ext>
                  </a:extLst>
                </a:gridCol>
                <a:gridCol w="4288172">
                  <a:extLst>
                    <a:ext uri="{9D8B030D-6E8A-4147-A177-3AD203B41FA5}">
                      <a16:colId xmlns:a16="http://schemas.microsoft.com/office/drawing/2014/main" val="1321020354"/>
                    </a:ext>
                  </a:extLst>
                </a:gridCol>
                <a:gridCol w="2800525">
                  <a:extLst>
                    <a:ext uri="{9D8B030D-6E8A-4147-A177-3AD203B41FA5}">
                      <a16:colId xmlns:a16="http://schemas.microsoft.com/office/drawing/2014/main" val="179996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対象文書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Notebook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実行結果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(Score)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4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トヨタ自動車株式会社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hlinkClick r:id="rId2"/>
                        </a:rPr>
                        <a:t>Integrated Report 2021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0.67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2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11851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0493B4-3654-421B-967D-181B98D15CFC}"/>
              </a:ext>
            </a:extLst>
          </p:cNvPr>
          <p:cNvSpPr/>
          <p:nvPr/>
        </p:nvSpPr>
        <p:spPr>
          <a:xfrm>
            <a:off x="519600" y="3380746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Workshop/Homework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を通じ得られた知見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D12E3F-79C7-4724-BE6F-2712564BC4F9}"/>
              </a:ext>
            </a:extLst>
          </p:cNvPr>
          <p:cNvSpPr/>
          <p:nvPr/>
        </p:nvSpPr>
        <p:spPr>
          <a:xfrm>
            <a:off x="609600" y="3750077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ESG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評価の課題、テキスト評価のプロセス、異なる年度でのスコアの違い、自分自身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評価機関との評価の違い・・・など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3318CF-F323-4178-9836-EBD543C6417B}"/>
              </a:ext>
            </a:extLst>
          </p:cNvPr>
          <p:cNvSpPr/>
          <p:nvPr/>
        </p:nvSpPr>
        <p:spPr>
          <a:xfrm>
            <a:off x="519600" y="4827805"/>
            <a:ext cx="110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ワークショップ後の自身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社内でのチャレンジ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00E030-C962-4A50-9BFF-59B64DF6F774}"/>
              </a:ext>
            </a:extLst>
          </p:cNvPr>
          <p:cNvSpPr/>
          <p:nvPr/>
        </p:nvSpPr>
        <p:spPr>
          <a:xfrm>
            <a:off x="609599" y="5298431"/>
            <a:ext cx="11202100" cy="90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E3F398-1CFF-4C72-9190-3D8F87636872}"/>
              </a:ext>
            </a:extLst>
          </p:cNvPr>
          <p:cNvSpPr/>
          <p:nvPr/>
        </p:nvSpPr>
        <p:spPr>
          <a:xfrm>
            <a:off x="609600" y="5298430"/>
            <a:ext cx="110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記載欄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 Python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の勉強の開始、データ活用の検討の推進・・・など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6A70442-3108-4885-A030-DCC73EB67FC6}"/>
              </a:ext>
            </a:extLst>
          </p:cNvPr>
          <p:cNvSpPr/>
          <p:nvPr/>
        </p:nvSpPr>
        <p:spPr>
          <a:xfrm>
            <a:off x="6141000" y="694274"/>
            <a:ext cx="5670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会社名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                       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氏名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68A8D47-54FA-4959-9219-47B0F429E90C}"/>
              </a:ext>
            </a:extLst>
          </p:cNvPr>
          <p:cNvCxnSpPr>
            <a:cxnSpLocks/>
          </p:cNvCxnSpPr>
          <p:nvPr/>
        </p:nvCxnSpPr>
        <p:spPr>
          <a:xfrm>
            <a:off x="6258187" y="1008405"/>
            <a:ext cx="55535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E79576-F523-4374-B2FA-1A7B74CCB68F}"/>
              </a:ext>
            </a:extLst>
          </p:cNvPr>
          <p:cNvSpPr/>
          <p:nvPr/>
        </p:nvSpPr>
        <p:spPr>
          <a:xfrm>
            <a:off x="609599" y="2114062"/>
            <a:ext cx="11202100" cy="49813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5" name="吹き出し: 右矢印 4">
            <a:extLst>
              <a:ext uri="{FF2B5EF4-FFF2-40B4-BE49-F238E27FC236}">
                <a16:creationId xmlns:a16="http://schemas.microsoft.com/office/drawing/2014/main" id="{F8C1D823-F11F-4F60-A17D-1D73DAF102AD}"/>
              </a:ext>
            </a:extLst>
          </p:cNvPr>
          <p:cNvSpPr/>
          <p:nvPr/>
        </p:nvSpPr>
        <p:spPr>
          <a:xfrm flipH="1">
            <a:off x="10117122" y="2114062"/>
            <a:ext cx="1988191" cy="49813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Workshop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内で実施</a:t>
            </a:r>
          </a:p>
        </p:txBody>
      </p:sp>
    </p:spTree>
    <p:extLst>
      <p:ext uri="{BB962C8B-B14F-4D97-AF65-F5344CB8AC3E}">
        <p14:creationId xmlns:p14="http://schemas.microsoft.com/office/powerpoint/2010/main" val="2944512900"/>
      </p:ext>
    </p:extLst>
  </p:cSld>
  <p:clrMapOvr>
    <a:masterClrMapping/>
  </p:clrMapOvr>
</p:sld>
</file>

<file path=ppt/theme/theme1.xml><?xml version="1.0" encoding="utf-8"?>
<a:theme xmlns:a="http://schemas.openxmlformats.org/drawingml/2006/main" name="[JPN] OneBrandConfidential_Light">
  <a:themeElements>
    <a:clrScheme name="OB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005176"/>
      </a:accent1>
      <a:accent2>
        <a:srgbClr val="C9208A"/>
      </a:accent2>
      <a:accent3>
        <a:srgbClr val="504BAB"/>
      </a:accent3>
      <a:accent4>
        <a:srgbClr val="FF9900"/>
      </a:accent4>
      <a:accent5>
        <a:srgbClr val="36C2B3"/>
      </a:accent5>
      <a:accent6>
        <a:srgbClr val="005176"/>
      </a:accent6>
      <a:hlink>
        <a:srgbClr val="FF6633"/>
      </a:hlink>
      <a:folHlink>
        <a:srgbClr val="FF6633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 algn="l">
          <a:spcAft>
            <a:spcPts val="12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apanese PPTテンプレート Jan2021" id="{7E479CC0-A93D-EC47-A97C-4A8278BB3705}" vid="{37AEB728-6A1F-6A4D-9451-E86652857AB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122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Noto Sans CJK JP Black</vt:lpstr>
      <vt:lpstr>Noto Sans CJK JP Medium</vt:lpstr>
      <vt:lpstr>Noto Sans CJK JP Regular</vt:lpstr>
      <vt:lpstr>游ゴシック</vt:lpstr>
      <vt:lpstr>Amazon Ember</vt:lpstr>
      <vt:lpstr>Amazon Ember Heavy</vt:lpstr>
      <vt:lpstr>Wingdings</vt:lpstr>
      <vt:lpstr>[JPN] OneBrandConfidential_Light</vt:lpstr>
      <vt:lpstr>DiveDeep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金融パートナー・ADX BD Value Proposition</dc:title>
  <dc:creator>Microsoft Office User</dc:creator>
  <cp:lastModifiedBy>Kubo, Takahiro</cp:lastModifiedBy>
  <cp:revision>55</cp:revision>
  <dcterms:created xsi:type="dcterms:W3CDTF">2022-02-06T05:03:14Z</dcterms:created>
  <dcterms:modified xsi:type="dcterms:W3CDTF">2022-05-24T08:39:22Z</dcterms:modified>
</cp:coreProperties>
</file>