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7" r:id="rId7"/>
    <p:sldId id="263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2447E72A-D913-4DC2-9E0A-E520CE8FCC86}" type="datetimeFigureOut">
              <a:rPr lang="pt-BR"/>
              <a:pPr/>
              <a:t>03/10/2023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56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4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7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20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749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75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49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28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3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pt-BR"/>
              <a:pPr algn="ctr"/>
              <a:t>03/10/2023 14:41</a:t>
            </a:fld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 algn="r"/>
            <a:endParaRPr lang="pt-BR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03/10/2023 14:41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pt-BR" sz="1200">
                <a:solidFill>
                  <a:schemeClr val="tx2"/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03/10/2023 14:41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pt-BR" sz="1200">
                <a:solidFill>
                  <a:schemeClr val="tx2"/>
                </a:solidFill>
              </a:rPr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pt-BR"/>
              <a:pPr/>
              <a:t>03/10/2023 14:41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pt-BR"/>
              <a:pPr/>
              <a:t>03/10/2023 14:41</a:t>
            </a:fld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pt-BR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pt-BR" sz="240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pt-BR"/>
              <a:pPr/>
              <a:t>03/10/2023 14:41</a:t>
            </a:fld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pt-BR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pt-BR"/>
              <a:pPr/>
              <a:t>03/10/2023 14:41</a:t>
            </a:fld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pt-BR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pt-BR"/>
              <a:pPr/>
              <a:t>03/10/2023 14:41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pt-BR"/>
              <a:pPr/>
              <a:t>03/10/2023 14:41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pt-BR" sz="4400" b="0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pt-BR"/>
              <a:pPr/>
              <a:t>03/10/2023 14:41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pt-BR"/>
              <a:pPr/>
              <a:t>03/10/2023 14:41</a:t>
            </a:fld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pt-BR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pt-BR" sz="280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pt-BR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03/10/2023 14:41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pt-BR" sz="1400">
                <a:solidFill>
                  <a:schemeClr val="tx2"/>
                </a:solidFill>
              </a:defRPr>
            </a:lvl1pPr>
          </a:lstStyle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pt-BR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pt-BR" sz="1200">
                <a:solidFill>
                  <a:schemeClr val="tx2"/>
                </a:solidFill>
              </a:rPr>
              <a:pPr algn="ctr"/>
              <a:t>‹nº›</a:t>
            </a:fld>
            <a:endParaRPr lang="pt-BR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200" dirty="0" smtClean="0"/>
              <a:t>INTERFASE Ind. e Com. de Transformadores EIRELI EPP.</a:t>
            </a:r>
            <a:endParaRPr lang="pt-BR" sz="2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69" y="980727"/>
            <a:ext cx="3112549" cy="916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A EMPRESA</a:t>
            </a:r>
            <a:endParaRPr lang="pt-B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2104256"/>
            <a:ext cx="8153400" cy="35569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</a:rPr>
              <a:t>Desde o ano de 2000 a </a:t>
            </a:r>
            <a:r>
              <a:rPr lang="pt-BR" sz="2000" b="1" i="1" dirty="0" smtClean="0">
                <a:solidFill>
                  <a:schemeClr val="tx1">
                    <a:lumMod val="75000"/>
                  </a:schemeClr>
                </a:solidFill>
              </a:rPr>
              <a:t>INTERFASE TRANSFORMADORES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</a:rPr>
              <a:t> vem industrializando seus produtos com alta tecnologia, implantando processos, modernizando equipamentos e instalações, projetando transformadores com alto rendimento e baixas perdas, buscando a eficiência da energia, estando em conformidade com as normas da ABNT-NBR e disponibilizando uma equipe técnica e comercial especializada.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PRODUTOS</a:t>
            </a:r>
            <a:r>
              <a:rPr lang="pt-BR" dirty="0" smtClean="0"/>
              <a:t> </a:t>
            </a:r>
            <a:r>
              <a:rPr lang="pt-BR" dirty="0"/>
              <a:t>do Projeto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395536" y="1813520"/>
            <a:ext cx="8568952" cy="4495800"/>
          </a:xfrm>
        </p:spPr>
        <p:txBody>
          <a:bodyPr>
            <a:normAutofit/>
          </a:bodyPr>
          <a:lstStyle/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Transformador a seco de força com potencia até 2000KVA;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Auto transformador  a seco com potencia até 2000KVA;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Reator a seco de comutação trifásico e monofásico até 4000CA;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Reator a seco de corrente contínua até 2500ACC;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Reator a seco para filtro de harmônicos;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Transformador a seco para excitação;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Transformador a seco de aterramento;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Transformador especiais com classificação fator K;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Transformador a seco de alta corrente para uso em tratamento térmico;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Transformador a seco para 12 pulsos;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Transformador com enrolamento refrigerado a água.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TÉCNICO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2248272"/>
            <a:ext cx="8153400" cy="3268960"/>
          </a:xfrm>
        </p:spPr>
        <p:txBody>
          <a:bodyPr>
            <a:normAutofit/>
          </a:bodyPr>
          <a:lstStyle/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Classe de tensão de 0,6KV a 15KV;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Classe térmica “B”, “F”, “H” e “C”;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Frequência 50HZ e 60HZ;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Grau de proteção de IP00 a IP68;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Ensaios de rotina NBR 5356, NBR 5380,NBR 10295, etc.;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Enrolamento em cobre eletrolítico ou em alumínio;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Núcleo de chapa de aço silício GNO ou GO.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</a:rPr>
              <a:t>TRANSFORMADOR MONOFÁSICO ATÉ 2KVA</a:t>
            </a:r>
            <a:endParaRPr lang="pt-BR" sz="20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203848" y="3756312"/>
          <a:ext cx="4752527" cy="2553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6080"/>
                <a:gridCol w="755228"/>
                <a:gridCol w="555490"/>
                <a:gridCol w="537486"/>
                <a:gridCol w="528059"/>
                <a:gridCol w="528059"/>
                <a:gridCol w="528059"/>
                <a:gridCol w="594066"/>
              </a:tblGrid>
              <a:tr h="3074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MODELO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POTENCIA</a:t>
                      </a:r>
                    </a:p>
                    <a:p>
                      <a:pPr algn="ctr"/>
                      <a:r>
                        <a:rPr lang="pt-BR" sz="800" dirty="0" smtClean="0"/>
                        <a:t>(VA)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B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E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F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PESO</a:t>
                      </a:r>
                    </a:p>
                    <a:p>
                      <a:pPr algn="ctr"/>
                      <a:r>
                        <a:rPr lang="pt-BR" sz="800" dirty="0" smtClean="0"/>
                        <a:t>(KG)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TM1.00.05K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84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71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56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42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TM1.00.10K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96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79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88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TM1.00.15K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96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79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88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TM1.00.25K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114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98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TM1.00.30K</a:t>
                      </a: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114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98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113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88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TM1.00.50K</a:t>
                      </a: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113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112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113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86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TM1.00.75K</a:t>
                      </a: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TM1.01.00K</a:t>
                      </a: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TM1.01.20K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TM1.01.50K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TM1.01.70K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TM1.02.00K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51520" y="4205952"/>
          <a:ext cx="2664296" cy="251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160763"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CARACTERISTICAS: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Transformador monofásico a seco.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Instalação abrigada.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Resfriamento a Ar Natural.</a:t>
                      </a: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Impregnação a vácuo.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Fixação em suporte</a:t>
                      </a: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L</a:t>
                      </a: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Ligação por bornes.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Classe de isolação 0,6KV.</a:t>
                      </a: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Grau</a:t>
                      </a: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de proteção IP00.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Classe térmica “B”.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Dimensões</a:t>
                      </a: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aproximadas.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Dimensões previstas para uma entrada e uma saída.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Imagem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983903"/>
            <a:ext cx="1944216" cy="1733129"/>
          </a:xfrm>
          <a:prstGeom prst="rect">
            <a:avLst/>
          </a:prstGeom>
        </p:spPr>
      </p:pic>
      <p:pic>
        <p:nvPicPr>
          <p:cNvPr id="12" name="Imagem 11" descr="2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1700808"/>
            <a:ext cx="3456384" cy="1713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</a:rPr>
              <a:t>TRANSFORMADOR MONOFÁSICO DE 2,5KVA ATÉ 30KVA</a:t>
            </a:r>
            <a:endParaRPr lang="pt-BR" sz="2000" dirty="0"/>
          </a:p>
        </p:txBody>
      </p:sp>
      <p:pic>
        <p:nvPicPr>
          <p:cNvPr id="6" name="Espaço Reservado para Conteúdo 5" descr="1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952380"/>
            <a:ext cx="1584176" cy="1764652"/>
          </a:xfrm>
        </p:spPr>
      </p:pic>
      <p:pic>
        <p:nvPicPr>
          <p:cNvPr id="7" name="Imagem 6" descr="Sem título3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1772816"/>
            <a:ext cx="4878321" cy="2011768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491881" y="4005064"/>
          <a:ext cx="4752527" cy="23658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6080"/>
                <a:gridCol w="755228"/>
                <a:gridCol w="555490"/>
                <a:gridCol w="537486"/>
                <a:gridCol w="528059"/>
                <a:gridCol w="528059"/>
                <a:gridCol w="528059"/>
                <a:gridCol w="594066"/>
              </a:tblGrid>
              <a:tr h="3074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MODELO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POTENCIA</a:t>
                      </a:r>
                    </a:p>
                    <a:p>
                      <a:pPr algn="ctr"/>
                      <a:r>
                        <a:rPr lang="pt-BR" sz="800" dirty="0" smtClean="0"/>
                        <a:t>(KVA)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B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E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F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PESO</a:t>
                      </a:r>
                    </a:p>
                    <a:p>
                      <a:pPr algn="ctr"/>
                      <a:r>
                        <a:rPr lang="pt-BR" sz="800" dirty="0" smtClean="0"/>
                        <a:t>(KG)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TM2.02.5K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TM2.03.0K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210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270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TM2.03.5K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210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270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TM2.04.0K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220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290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TM2.05.0K</a:t>
                      </a: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230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TM2.07.0K</a:t>
                      </a: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220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36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TM2.10.0K</a:t>
                      </a: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390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56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TM2.15.0K</a:t>
                      </a: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270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69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TM2.20.0K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290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81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TM2.25.0K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620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310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220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118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TM2.30.0K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360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655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260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330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51520" y="4205952"/>
          <a:ext cx="2664296" cy="2478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160763"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CARACTERISTICAS: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Transformador monofásico a seco.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Instalação abrigada.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Resfriamento a Ar Natural.</a:t>
                      </a: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Impregnação a vácuo.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Fixação em cantoneira.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Ligação por parafusos.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Classe de isolação 0,6KV.</a:t>
                      </a: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Grau</a:t>
                      </a: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de proteção IP00.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Classe térmica “F”.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Dimensões aproximadas.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Dimensões previstas para uma entrada e uma saída.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  <a:tr h="160763"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9641" marR="39641" marT="19820" marB="1982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</a:rPr>
              <a:t>TRANSFORMADOR TRIFÁSICO – BAIXA TENSÃO </a:t>
            </a:r>
            <a:endParaRPr lang="pt-BR" sz="20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419872" y="3501008"/>
          <a:ext cx="4752527" cy="31144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6080"/>
                <a:gridCol w="755228"/>
                <a:gridCol w="555490"/>
                <a:gridCol w="537486"/>
                <a:gridCol w="528059"/>
                <a:gridCol w="528059"/>
                <a:gridCol w="528059"/>
                <a:gridCol w="594066"/>
              </a:tblGrid>
              <a:tr h="3074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MODELO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POTENCIA</a:t>
                      </a:r>
                    </a:p>
                    <a:p>
                      <a:pPr algn="ctr"/>
                      <a:r>
                        <a:rPr lang="pt-BR" sz="800" dirty="0" smtClean="0"/>
                        <a:t>(KVA)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B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E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F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PESO</a:t>
                      </a:r>
                    </a:p>
                    <a:p>
                      <a:pPr algn="ctr"/>
                      <a:r>
                        <a:rPr lang="pt-BR" sz="800" dirty="0" smtClean="0"/>
                        <a:t>(KG)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TTB.0001.0K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TTB.0001.5K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230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21,0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TTB.0002.5K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225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TTB.0005.0K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295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45,0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TTB.0010.0K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365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335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56,0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TTB.0015.0K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370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360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89,0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TTB.0025.0K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660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620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125,0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TTB.0045.0K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725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590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235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685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193,0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TTB.0075.0K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615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245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265,0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TTB.0100.0K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840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620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270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315,0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TTB.0200.0K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890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360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650,0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TTB.0300.0K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510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980,0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TTB.0500.0K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610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1350,0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TTB.0750.0K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1650,0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TTB.1000.0K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730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2300,0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51520" y="4124904"/>
          <a:ext cx="2776230" cy="2508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230"/>
              </a:tblGrid>
              <a:tr h="167517"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CARACTERISTICAS: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Transformador trifásico a seco.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Instalação abrigada.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Resfriamento a Ar Natural.</a:t>
                      </a: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Impregnação a vácuo.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Fixação em cantoneira.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Ligação por bornes</a:t>
                      </a: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ou </a:t>
                      </a: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barras.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Classe de isolação 0,6KV.</a:t>
                      </a: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Grau</a:t>
                      </a: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de proteção IP00.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Classe térmica “F”.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Dimensões aproximadas.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Dimensões previstas para uma entrada e uma saída.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Imagem 7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060848"/>
            <a:ext cx="1958098" cy="1785957"/>
          </a:xfrm>
          <a:prstGeom prst="rect">
            <a:avLst/>
          </a:prstGeom>
        </p:spPr>
      </p:pic>
      <p:pic>
        <p:nvPicPr>
          <p:cNvPr id="13" name="Imagem 12" descr="4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1628800"/>
            <a:ext cx="5400600" cy="176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</a:rPr>
              <a:t>TRANSFORMADOR TRIFÁSICO – MÉDIA TENSÃO </a:t>
            </a:r>
            <a:endParaRPr lang="pt-BR" sz="20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995936" y="3861048"/>
          <a:ext cx="3696409" cy="2736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6080"/>
                <a:gridCol w="755228"/>
                <a:gridCol w="555490"/>
                <a:gridCol w="537486"/>
                <a:gridCol w="528059"/>
                <a:gridCol w="594066"/>
              </a:tblGrid>
              <a:tr h="303562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MODELO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POTENCIA</a:t>
                      </a:r>
                    </a:p>
                    <a:p>
                      <a:pPr algn="ctr"/>
                      <a:r>
                        <a:rPr lang="pt-BR" sz="800" dirty="0" smtClean="0"/>
                        <a:t>(KVA)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B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</a:t>
                      </a:r>
                    </a:p>
                    <a:p>
                      <a:pPr algn="ctr"/>
                      <a:r>
                        <a:rPr lang="pt-BR" sz="800" dirty="0" smtClean="0"/>
                        <a:t>mm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PESO</a:t>
                      </a:r>
                    </a:p>
                    <a:p>
                      <a:pPr algn="ctr"/>
                      <a:r>
                        <a:rPr lang="pt-BR" sz="800" dirty="0" smtClean="0"/>
                        <a:t>(KG)</a:t>
                      </a:r>
                      <a:endParaRPr lang="pt-BR" sz="800" dirty="0"/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TTA.0015.0K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TTA.0030.0K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760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TTA.0045.0K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390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TTA.0075.0K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TTA.0100.0K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TTA.0112.5K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112,5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680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TTA.0150.0K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790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TTA.0225.0K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225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TTA.0300.0K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TTA.0500.0K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1850</a:t>
                      </a: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TTA.0750.0K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2100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TTA.1000.0K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2850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  <a:tr h="187134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TTA.1500.0K</a:t>
                      </a:r>
                      <a:endParaRPr lang="pt-BR" sz="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1950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3600</a:t>
                      </a:r>
                      <a:endParaRPr lang="pt-BR"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6143" marR="46143" marT="23072" marB="23072"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51520" y="4124904"/>
          <a:ext cx="2776230" cy="2627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230"/>
              </a:tblGrid>
              <a:tr h="167517"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CARACTERISTICAS: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Transformador trifásico a seco </a:t>
                      </a: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moldado epóxi</a:t>
                      </a: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Instalação abrigada.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Resfriamento a Ar Natural.</a:t>
                      </a: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Ligação por parafusos e</a:t>
                      </a: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barras.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Classe de isolação 15KV.</a:t>
                      </a: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Grau</a:t>
                      </a: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de proteção IP00.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NBI de 95KV.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Tensão aplicada 34KV.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charset="0"/>
                        <a:buNone/>
                      </a:pP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Dimensões aproximadas.</a:t>
                      </a: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Dimensões previstas para entrada de 13,8KV + /- 2 x 2,5%.</a:t>
                      </a: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pt-BR" sz="7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Dimensões previstas para uma saída 220V,</a:t>
                      </a:r>
                      <a:r>
                        <a:rPr lang="pt-BR" sz="7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380V ou 440V.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  <a:tr h="167517"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41306" marR="41306" marT="20653" marB="2065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Imagem 14" descr="7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52824"/>
            <a:ext cx="2448272" cy="2080232"/>
          </a:xfrm>
          <a:prstGeom prst="rect">
            <a:avLst/>
          </a:prstGeom>
        </p:spPr>
      </p:pic>
      <p:pic>
        <p:nvPicPr>
          <p:cNvPr id="8" name="Imagem 7" descr="Trafo 15KV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3489" y="1556792"/>
            <a:ext cx="3562847" cy="2267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INTERFASE INDÚSTRIA E COMÉRCIO DE TRANSFORMADORES EIRELI EPP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2032248"/>
            <a:ext cx="8153400" cy="3484984"/>
          </a:xfrm>
        </p:spPr>
        <p:txBody>
          <a:bodyPr>
            <a:normAutofit/>
          </a:bodyPr>
          <a:lstStyle/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None/>
            </a:pPr>
            <a:r>
              <a:rPr lang="pt-BR" sz="1600" b="1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Cristina Bragança Alves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None/>
            </a:pPr>
            <a:r>
              <a:rPr lang="pt-BR" sz="1600" b="1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Gerente Comercial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None/>
            </a:pPr>
            <a:r>
              <a:rPr lang="pt-BR" sz="1600" b="1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Telefones: (11) 3382-9393 / (11) 4043-4358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None/>
            </a:pPr>
            <a:r>
              <a:rPr lang="pt-BR" sz="1600" b="1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Skype: </a:t>
            </a:r>
            <a:r>
              <a:rPr lang="pt-BR" sz="1600" b="1" dirty="0" err="1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vendas_interfase</a:t>
            </a:r>
            <a:endParaRPr lang="pt-BR" sz="1600" b="1" dirty="0" smtClean="0">
              <a:solidFill>
                <a:schemeClr val="tx1">
                  <a:lumMod val="75000"/>
                </a:schemeClr>
              </a:solidFill>
              <a:latin typeface="Trebuchet MS"/>
            </a:endParaRP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Trebuchet MS"/>
              </a:rPr>
              <a:t>Email: venda@interfase.com.br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Trebuchet MS"/>
              </a:rPr>
              <a:t>Site: www.interfase.com.br</a:t>
            </a:r>
          </a:p>
          <a:p>
            <a:pPr marL="347472" indent="-347472" defTabSz="457200">
              <a:spcBef>
                <a:spcPts val="1000"/>
              </a:spcBef>
              <a:buClr>
                <a:schemeClr val="tx1">
                  <a:lumMod val="50000"/>
                </a:schemeClr>
              </a:buClr>
              <a:buSzPct val="80000"/>
              <a:buNone/>
            </a:pPr>
            <a:endParaRPr lang="pt-BR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167125">
  <a:themeElements>
    <a:clrScheme name="Personalizada 18">
      <a:dk1>
        <a:srgbClr val="7F7F7F"/>
      </a:dk1>
      <a:lt1>
        <a:sysClr val="window" lastClr="FFFFFF"/>
      </a:lt1>
      <a:dk2>
        <a:srgbClr val="FFFFFF"/>
      </a:dk2>
      <a:lt2>
        <a:srgbClr val="EEECE1"/>
      </a:lt2>
      <a:accent1>
        <a:srgbClr val="F7A158"/>
      </a:accent1>
      <a:accent2>
        <a:srgbClr val="3F3F3F"/>
      </a:accent2>
      <a:accent3>
        <a:srgbClr val="F58B30"/>
      </a:accent3>
      <a:accent4>
        <a:srgbClr val="F9C08F"/>
      </a:accent4>
      <a:accent5>
        <a:srgbClr val="FCD9BB"/>
      </a:accent5>
      <a:accent6>
        <a:srgbClr val="FCDFC7"/>
      </a:accent6>
      <a:hlink>
        <a:srgbClr val="F9C08F"/>
      </a:hlink>
      <a:folHlink>
        <a:srgbClr val="FCD9BB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399BB-7EC3-4342-B503-148D67E07A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TS010167125</Template>
  <TotalTime>0</TotalTime>
  <Words>1023</Words>
  <Application>Microsoft Office PowerPoint</Application>
  <PresentationFormat>Apresentação na tela (4:3)</PresentationFormat>
  <Paragraphs>528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Wingdings</vt:lpstr>
      <vt:lpstr>Wingdings 2</vt:lpstr>
      <vt:lpstr>TS010167125</vt:lpstr>
      <vt:lpstr>Apresentação do PowerPoint</vt:lpstr>
      <vt:lpstr>A EMPRESA</vt:lpstr>
      <vt:lpstr>PRODUTOS do Projeto</vt:lpstr>
      <vt:lpstr>TÉCNICO</vt:lpstr>
      <vt:lpstr>TRANSFORMADOR MONOFÁSICO ATÉ 2KVA</vt:lpstr>
      <vt:lpstr>TRANSFORMADOR MONOFÁSICO DE 2,5KVA ATÉ 30KVA</vt:lpstr>
      <vt:lpstr>TRANSFORMADOR TRIFÁSICO – BAIXA TENSÃO </vt:lpstr>
      <vt:lpstr>TRANSFORMADOR TRIFÁSICO – MÉDIA TENSÃO </vt:lpstr>
      <vt:lpstr>INTERFASE INDÚSTRIA E COMÉRCIO DE TRANSFORMADORES EIRELI EPP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2014-03-23T15:14:28Z</dcterms:created>
  <dcterms:modified xsi:type="dcterms:W3CDTF">2023-10-03T17:43:26Z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