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717" r:id="rId2"/>
    <p:sldId id="790" r:id="rId3"/>
    <p:sldId id="718" r:id="rId4"/>
    <p:sldId id="791" r:id="rId5"/>
    <p:sldId id="775" r:id="rId6"/>
    <p:sldId id="793" r:id="rId7"/>
    <p:sldId id="776" r:id="rId8"/>
    <p:sldId id="777" r:id="rId9"/>
    <p:sldId id="779" r:id="rId10"/>
    <p:sldId id="780" r:id="rId11"/>
    <p:sldId id="781" r:id="rId12"/>
    <p:sldId id="782" r:id="rId13"/>
    <p:sldId id="783" r:id="rId14"/>
    <p:sldId id="784" r:id="rId15"/>
    <p:sldId id="785" r:id="rId16"/>
    <p:sldId id="786" r:id="rId17"/>
    <p:sldId id="787" r:id="rId18"/>
    <p:sldId id="724" r:id="rId19"/>
    <p:sldId id="774" r:id="rId20"/>
    <p:sldId id="794" r:id="rId21"/>
    <p:sldId id="795" r:id="rId22"/>
    <p:sldId id="773" r:id="rId23"/>
    <p:sldId id="788" r:id="rId24"/>
    <p:sldId id="789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MBX10" panose="020B0604020202020204"/>
      <p:regular r:id="rId31"/>
    </p:embeddedFont>
    <p:embeddedFont>
      <p:font typeface="CMEX10" panose="020B0604020202020204"/>
      <p:regular r:id="rId32"/>
    </p:embeddedFont>
    <p:embeddedFont>
      <p:font typeface="CMMI10" panose="020B0604020202020204"/>
      <p:regular r:id="rId33"/>
    </p:embeddedFont>
    <p:embeddedFont>
      <p:font typeface="CMMI12" panose="020B0604020202020204"/>
      <p:regular r:id="rId34"/>
    </p:embeddedFont>
    <p:embeddedFont>
      <p:font typeface="CMMI5" panose="020B0604020202020204"/>
      <p:regular r:id="rId35"/>
    </p:embeddedFont>
    <p:embeddedFont>
      <p:font typeface="CMMI7" panose="020B0604020202020204"/>
      <p:regular r:id="rId36"/>
    </p:embeddedFont>
    <p:embeddedFont>
      <p:font typeface="CMR10" panose="020B0604020202020204"/>
      <p:regular r:id="rId37"/>
    </p:embeddedFont>
    <p:embeddedFont>
      <p:font typeface="CMR17" panose="020B0604020202020204"/>
      <p:regular r:id="rId38"/>
    </p:embeddedFont>
    <p:embeddedFont>
      <p:font typeface="CMR5" panose="020B0604020202020204"/>
      <p:regular r:id="rId39"/>
    </p:embeddedFont>
    <p:embeddedFont>
      <p:font typeface="CMR7" panose="020B0604020202020204"/>
      <p:regular r:id="rId40"/>
    </p:embeddedFont>
    <p:embeddedFont>
      <p:font typeface="CMSY10ORIG" panose="020B0604020202020204"/>
      <p:regular r:id="rId41"/>
    </p:embeddedFont>
    <p:embeddedFont>
      <p:font typeface="CMSY5" panose="020B0604020202020204"/>
      <p:regular r:id="rId42"/>
    </p:embeddedFont>
    <p:embeddedFont>
      <p:font typeface="CMSY7" panose="020B0604020202020204"/>
      <p:regular r:id="rId43"/>
    </p:embeddedFont>
    <p:embeddedFont>
      <p:font typeface="Helvetica" panose="020B0604020202020204" pitchFamily="34" charset="0"/>
      <p:regular r:id="rId44"/>
      <p:bold r:id="rId45"/>
      <p:italic r:id="rId46"/>
      <p:boldItalic r:id="rId47"/>
    </p:embeddedFont>
    <p:embeddedFont>
      <p:font typeface="Helvetica Neue Condensed"/>
      <p:bold r:id="rId48"/>
    </p:embeddedFont>
    <p:embeddedFont>
      <p:font typeface="MSBM10" panose="020B0604020202020204"/>
      <p:regular r:id="rId49"/>
    </p:embeddedFont>
    <p:embeddedFont>
      <p:font typeface="MSBM7" panose="020B0604020202020204"/>
      <p:regular r:id="rId50"/>
    </p:embeddedFont>
  </p:embeddedFontLst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DD3"/>
    <a:srgbClr val="F0F0D2"/>
    <a:srgbClr val="F6F9E5"/>
    <a:srgbClr val="EFF2DB"/>
    <a:srgbClr val="F3F4DA"/>
    <a:srgbClr val="F8F6E3"/>
    <a:srgbClr val="ECF0D9"/>
    <a:srgbClr val="F2F6E0"/>
    <a:srgbClr val="7E6D04"/>
    <a:srgbClr val="B89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5552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F136-B168-4195-B3CF-2E307E45B04A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120-ED18-4454-BA83-2FBD3BD1B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C37CD-9EDB-4346-8DD0-668C1D441B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11188"/>
            <a:ext cx="1941513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7388" y="611188"/>
            <a:ext cx="5675312" cy="5484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7388" y="611188"/>
            <a:ext cx="7769225" cy="5484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611188"/>
            <a:ext cx="77692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9827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27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611188"/>
            <a:ext cx="776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9827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Helvetica Neue Condense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3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downing/cs104c/Grad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downing/cs104c/Gradin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evouga@cs.utexa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952107" y="2530350"/>
            <a:ext cx="7506093" cy="23370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09252"/>
            <a:ext cx="7772400" cy="233707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Competitive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104C</a:t>
            </a:r>
            <a:endParaRPr lang="en-US" sz="2000" b="0" dirty="0">
              <a:latin typeface="+mn-lt"/>
            </a:endParaRP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R5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R17"/>
              </a:rPr>
              <a:t>A</a:t>
            </a:r>
            <a:r>
              <a:rPr lang="en-US">
                <a:latin typeface="CMSY5"/>
              </a:rPr>
              <a:t>A</a:t>
            </a:r>
            <a:r>
              <a:rPr lang="en-US">
                <a:latin typeface="MSBM10"/>
              </a:rPr>
              <a:t>A</a:t>
            </a:r>
            <a:r>
              <a:rPr lang="en-US">
                <a:latin typeface="MSBM7"/>
              </a:rPr>
              <a:t>A</a:t>
            </a:r>
            <a:r>
              <a:rPr lang="en-US">
                <a:latin typeface="CMMI12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of a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receive several (5-10) problems of varying difficulty</a:t>
            </a:r>
          </a:p>
          <a:p>
            <a:r>
              <a:rPr lang="en-US" dirty="0"/>
              <a:t>Write solution, submit it to an </a:t>
            </a:r>
            <a:r>
              <a:rPr lang="en-US" b="1" dirty="0"/>
              <a:t>automated judge</a:t>
            </a:r>
            <a:r>
              <a:rPr lang="en-US" dirty="0"/>
              <a:t> that runs test suite</a:t>
            </a:r>
          </a:p>
        </p:txBody>
      </p:sp>
    </p:spTree>
    <p:extLst>
      <p:ext uri="{BB962C8B-B14F-4D97-AF65-F5344CB8AC3E}">
        <p14:creationId xmlns:p14="http://schemas.microsoft.com/office/powerpoint/2010/main" val="39087857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of a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8" y="1982788"/>
            <a:ext cx="7919284" cy="4113212"/>
          </a:xfrm>
        </p:spPr>
        <p:txBody>
          <a:bodyPr/>
          <a:lstStyle/>
          <a:p>
            <a:r>
              <a:rPr lang="en-US" dirty="0"/>
              <a:t>You receive several (5-10) problems of varying difficulty</a:t>
            </a:r>
          </a:p>
          <a:p>
            <a:r>
              <a:rPr lang="en-US" dirty="0"/>
              <a:t>Write solution, submit it to an </a:t>
            </a:r>
            <a:r>
              <a:rPr lang="en-US" b="1" dirty="0"/>
              <a:t>automated judge</a:t>
            </a:r>
            <a:r>
              <a:rPr lang="en-US" dirty="0"/>
              <a:t> that runs test suite</a:t>
            </a:r>
          </a:p>
          <a:p>
            <a:r>
              <a:rPr lang="en-US" dirty="0"/>
              <a:t>Get back ~2 bits of information:</a:t>
            </a:r>
          </a:p>
          <a:p>
            <a:pPr algn="ctr"/>
            <a:r>
              <a:rPr lang="en-US" sz="2800" dirty="0"/>
              <a:t>Accepted or Wrong Answer (Compile Error, Time Exceeded, or Memory Exceeded)</a:t>
            </a:r>
          </a:p>
          <a:p>
            <a:r>
              <a:rPr lang="en-US" dirty="0"/>
              <a:t>You are </a:t>
            </a:r>
            <a:r>
              <a:rPr lang="en-US" b="1" dirty="0"/>
              <a:t>not</a:t>
            </a:r>
            <a:r>
              <a:rPr lang="en-US" dirty="0"/>
              <a:t> told the failure cases!</a:t>
            </a:r>
          </a:p>
        </p:txBody>
      </p:sp>
    </p:spTree>
    <p:extLst>
      <p:ext uri="{BB962C8B-B14F-4D97-AF65-F5344CB8AC3E}">
        <p14:creationId xmlns:p14="http://schemas.microsoft.com/office/powerpoint/2010/main" val="29488223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Types: Online and Offline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Online</a:t>
            </a:r>
            <a:r>
              <a:rPr lang="en-US" dirty="0"/>
              <a:t>: (</a:t>
            </a:r>
            <a:r>
              <a:rPr lang="en-US" dirty="0" err="1"/>
              <a:t>HackerRank</a:t>
            </a:r>
            <a:r>
              <a:rPr lang="en-US" dirty="0"/>
              <a:t>, </a:t>
            </a:r>
            <a:r>
              <a:rPr lang="en-US" dirty="0" err="1"/>
              <a:t>TopCoder</a:t>
            </a:r>
            <a:r>
              <a:rPr lang="en-US" dirty="0"/>
              <a:t>, </a:t>
            </a:r>
            <a:r>
              <a:rPr lang="en-US" dirty="0" err="1"/>
              <a:t>CodeForces</a:t>
            </a:r>
            <a:r>
              <a:rPr lang="en-US" dirty="0"/>
              <a:t>, Google </a:t>
            </a:r>
            <a:r>
              <a:rPr lang="en-US" dirty="0" err="1"/>
              <a:t>CodeJam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use Internet, your old code, …</a:t>
            </a:r>
          </a:p>
          <a:p>
            <a:pPr marL="0" indent="0"/>
            <a:r>
              <a:rPr lang="en-US" b="1" dirty="0"/>
              <a:t>Offline:</a:t>
            </a:r>
            <a:r>
              <a:rPr lang="en-US" dirty="0"/>
              <a:t> (ICPC)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Team (shares one computer)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Internet</a:t>
            </a:r>
          </a:p>
        </p:txBody>
      </p:sp>
    </p:spTree>
    <p:extLst>
      <p:ext uri="{BB962C8B-B14F-4D97-AF65-F5344CB8AC3E}">
        <p14:creationId xmlns:p14="http://schemas.microsoft.com/office/powerpoint/2010/main" val="15344574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Competitions vs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competitions: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Severe time pressure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no time for unit tests*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no time to write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Style and code quality doesn’t matter*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Maintainability doesn’t 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Problems self-contained</a:t>
            </a:r>
          </a:p>
        </p:txBody>
      </p:sp>
    </p:spTree>
    <p:extLst>
      <p:ext uri="{BB962C8B-B14F-4D97-AF65-F5344CB8AC3E}">
        <p14:creationId xmlns:p14="http://schemas.microsoft.com/office/powerpoint/2010/main" val="25861500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sorted list of </a:t>
            </a:r>
            <a:r>
              <a:rPr lang="en-US" b="1" dirty="0"/>
              <a:t>N</a:t>
            </a:r>
            <a:r>
              <a:rPr lang="en-US" dirty="0"/>
              <a:t> integers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 and an integer </a:t>
            </a:r>
            <a:r>
              <a:rPr lang="en-US" b="1" dirty="0"/>
              <a:t>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 &lt;= </a:t>
            </a:r>
            <a:r>
              <a:rPr lang="en-US" b="1" dirty="0"/>
              <a:t>N</a:t>
            </a:r>
            <a:r>
              <a:rPr lang="en-US" dirty="0"/>
              <a:t> &lt;= 10</a:t>
            </a:r>
            <a:r>
              <a:rPr lang="en-US" baseline="30000" dirty="0"/>
              <a:t>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-2</a:t>
            </a:r>
            <a:r>
              <a:rPr lang="en-US" baseline="30000" dirty="0"/>
              <a:t>30</a:t>
            </a:r>
            <a:r>
              <a:rPr lang="en-US" dirty="0"/>
              <a:t> &lt;= </a:t>
            </a:r>
            <a:r>
              <a:rPr lang="en-US" b="1" dirty="0"/>
              <a:t>y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baseline="-25000" dirty="0"/>
              <a:t>i </a:t>
            </a:r>
            <a:r>
              <a:rPr lang="en-US" dirty="0"/>
              <a:t>&lt;= 2</a:t>
            </a:r>
            <a:r>
              <a:rPr lang="en-US" baseline="30000" dirty="0"/>
              <a:t>30</a:t>
            </a:r>
            <a:br>
              <a:rPr lang="en-US" baseline="30000" dirty="0"/>
            </a:br>
            <a:endParaRPr lang="en-US" baseline="30000" dirty="0"/>
          </a:p>
          <a:p>
            <a:pPr marL="0" indent="0"/>
            <a:r>
              <a:rPr lang="en-US" dirty="0"/>
              <a:t>Output: The number of elements in the list strictly less than </a:t>
            </a:r>
            <a:r>
              <a:rPr lang="en-US" b="1" dirty="0"/>
              <a:t>y</a:t>
            </a:r>
            <a:br>
              <a:rPr lang="en-US" b="1" dirty="0"/>
            </a:br>
            <a:r>
              <a:rPr lang="en-US" dirty="0"/>
              <a:t>Time limit: 1 sec</a:t>
            </a:r>
          </a:p>
          <a:p>
            <a:pPr marL="0" indent="0"/>
            <a:r>
              <a:rPr lang="en-US" dirty="0"/>
              <a:t>Memory limit: 10 MB</a:t>
            </a:r>
          </a:p>
        </p:txBody>
      </p:sp>
    </p:spTree>
    <p:extLst>
      <p:ext uri="{BB962C8B-B14F-4D97-AF65-F5344CB8AC3E}">
        <p14:creationId xmlns:p14="http://schemas.microsoft.com/office/powerpoint/2010/main" val="33462264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Rule of Thumb</a:t>
            </a:r>
          </a:p>
        </p:txBody>
      </p:sp>
      <p:graphicFrame>
        <p:nvGraphicFramePr>
          <p:cNvPr id="4" name="Shape 130"/>
          <p:cNvGraphicFramePr/>
          <p:nvPr>
            <p:extLst>
              <p:ext uri="{D42A27DB-BD31-4B8C-83A1-F6EECF244321}">
                <p14:modId xmlns:p14="http://schemas.microsoft.com/office/powerpoint/2010/main" val="125381436"/>
              </p:ext>
            </p:extLst>
          </p:nvPr>
        </p:nvGraphicFramePr>
        <p:xfrm>
          <a:off x="2512311" y="1819539"/>
          <a:ext cx="4052262" cy="45812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15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 b="1" dirty="0">
                          <a:solidFill>
                            <a:srgbClr val="333333"/>
                          </a:solidFill>
                        </a:rPr>
                        <a:t>complexity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 b="1">
                          <a:solidFill>
                            <a:srgbClr val="333333"/>
                          </a:solidFill>
                        </a:rPr>
                        <a:t>maximum </a:t>
                      </a:r>
                      <a:r>
                        <a:rPr lang="en" sz="1700" b="1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(N)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100 000 000</a:t>
                      </a: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 log N)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40 000 000</a:t>
                      </a: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(N^2)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10 000</a:t>
                      </a: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(N^3)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4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(N^4)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4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(2^N)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744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(N!)</a:t>
                      </a:r>
                    </a:p>
                  </a:txBody>
                  <a:tcPr marL="101723" marR="101723" marT="101723" marB="101723"/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70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</a:p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700" dirty="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1723" marR="101723" marT="101723" marB="101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823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</a:t>
            </a:r>
            <a:r>
              <a:rPr lang="en-US" dirty="0"/>
              <a:t> the 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at the limits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for corner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Almost always a performance vs complexity tradeoff – choose carefully!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Big-O critical (but don’t sweat log N)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51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Tips for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Become proficient in </a:t>
            </a:r>
            <a:r>
              <a:rPr lang="en" b="1" dirty="0"/>
              <a:t>one</a:t>
            </a:r>
            <a:r>
              <a:rPr lang="en" dirty="0"/>
              <a:t> language, and know its libraries and I/O functions cold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C++, Java,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" dirty="0"/>
              <a:t>Get out there and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dirty="0"/>
              <a:t>Try out online contests: codeforces, codechef, projecteuler, hackerrank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greatly improve by practicing</a:t>
            </a:r>
            <a:endParaRPr lang="e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42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80% </a:t>
            </a:r>
            <a:r>
              <a:rPr lang="en-US" dirty="0"/>
              <a:t>homework exercises (3/week):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Vanilla Problem</a:t>
            </a:r>
            <a:r>
              <a:rPr lang="en-US" dirty="0"/>
              <a:t>: tests key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Codeforces</a:t>
            </a:r>
            <a:r>
              <a:rPr lang="en-US" b="1" dirty="0"/>
              <a:t> Exercises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online judge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we pick three problems, you choose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Find the Bug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our solution gets “wrong answer”;</a:t>
            </a:r>
            <a:br>
              <a:rPr lang="en-US" dirty="0"/>
            </a:br>
            <a:r>
              <a:rPr lang="en-US" dirty="0"/>
              <a:t>find the problem and explain a fix</a:t>
            </a:r>
          </a:p>
        </p:txBody>
      </p:sp>
    </p:spTree>
    <p:extLst>
      <p:ext uri="{BB962C8B-B14F-4D97-AF65-F5344CB8AC3E}">
        <p14:creationId xmlns:p14="http://schemas.microsoft.com/office/powerpoint/2010/main" val="17704211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/>
              <a:t>80% </a:t>
            </a:r>
            <a:r>
              <a:rPr lang="en-US" dirty="0"/>
              <a:t>homework exercises (3/week)</a:t>
            </a:r>
          </a:p>
          <a:p>
            <a:pPr marL="0" indent="0"/>
            <a:r>
              <a:rPr lang="en-US" b="1" dirty="0"/>
              <a:t>20% </a:t>
            </a:r>
            <a:r>
              <a:rPr lang="en-US" dirty="0"/>
              <a:t>programming contest participation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 two weeks on Friday night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contest: </a:t>
            </a:r>
            <a:r>
              <a:rPr lang="en-US" b="1" dirty="0"/>
              <a:t>tonight</a:t>
            </a:r>
            <a:r>
              <a:rPr lang="en-US" dirty="0"/>
              <a:t> 5:00 pm</a:t>
            </a:r>
            <a:endParaRPr lang="en-US" b="1" dirty="0"/>
          </a:p>
          <a:p>
            <a:pPr marL="0" indent="0"/>
            <a:r>
              <a:rPr lang="en-US" dirty="0"/>
              <a:t>One contest (your choice) is required</a:t>
            </a:r>
          </a:p>
          <a:p>
            <a:pPr marL="0" indent="0"/>
            <a:r>
              <a:rPr lang="en-US" dirty="0"/>
              <a:t>Can do more for extra credit</a:t>
            </a:r>
          </a:p>
        </p:txBody>
      </p:sp>
    </p:spTree>
    <p:extLst>
      <p:ext uri="{BB962C8B-B14F-4D97-AF65-F5344CB8AC3E}">
        <p14:creationId xmlns:p14="http://schemas.microsoft.com/office/powerpoint/2010/main" val="11490922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45" y="4915272"/>
            <a:ext cx="2907032" cy="665392"/>
          </a:xfrm>
        </p:spPr>
        <p:txBody>
          <a:bodyPr/>
          <a:lstStyle/>
          <a:p>
            <a:pPr algn="ctr"/>
            <a:r>
              <a:rPr lang="en-US" b="1" dirty="0"/>
              <a:t>Aditya Arjun</a:t>
            </a:r>
          </a:p>
        </p:txBody>
      </p:sp>
      <p:sp>
        <p:nvSpPr>
          <p:cNvPr id="4" name="AutoShape 4" descr="Displaying thumb_IMG_1355_102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EF1F09-FDDB-40B0-8E47-B37019C2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45" y="1993757"/>
            <a:ext cx="2907032" cy="287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5D480C-E37F-4DB5-B4C8-0D5161530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3" t="43852" r="15630"/>
          <a:stretch/>
        </p:blipFill>
        <p:spPr bwMode="auto">
          <a:xfrm>
            <a:off x="5318293" y="1993758"/>
            <a:ext cx="2772026" cy="287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0A4845-B678-472B-8B79-A11B2F88801C}"/>
              </a:ext>
            </a:extLst>
          </p:cNvPr>
          <p:cNvSpPr txBox="1">
            <a:spLocks/>
          </p:cNvSpPr>
          <p:nvPr/>
        </p:nvSpPr>
        <p:spPr bwMode="auto">
          <a:xfrm>
            <a:off x="5318293" y="4858727"/>
            <a:ext cx="2907032" cy="66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b="1" kern="0" dirty="0"/>
              <a:t>Kevin Li</a:t>
            </a:r>
          </a:p>
        </p:txBody>
      </p:sp>
    </p:spTree>
    <p:extLst>
      <p:ext uri="{BB962C8B-B14F-4D97-AF65-F5344CB8AC3E}">
        <p14:creationId xmlns:p14="http://schemas.microsoft.com/office/powerpoint/2010/main" val="127363486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Questions about the class logistics?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Check the web site first:</a:t>
            </a:r>
          </a:p>
          <a:p>
            <a:pPr marL="0" indent="0"/>
            <a:r>
              <a:rPr lang="en-US" sz="2000" dirty="0">
                <a:hlinkClick r:id="rId2"/>
              </a:rPr>
              <a:t>https://www.cs.utexas.edu/users/downing/cs104c/Grading.html</a:t>
            </a:r>
            <a:endParaRPr lang="en-US" sz="2000" dirty="0"/>
          </a:p>
          <a:p>
            <a:pPr marL="0" indent="0"/>
            <a:r>
              <a:rPr lang="en-US" dirty="0"/>
              <a:t>Contains: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syllabus and grading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academic integrity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harassment-free conduct policy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96183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Questions about the class logistics?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Check the web site first:</a:t>
            </a:r>
          </a:p>
          <a:p>
            <a:pPr marL="0" indent="0"/>
            <a:r>
              <a:rPr lang="en-US" sz="2000" dirty="0">
                <a:hlinkClick r:id="rId2"/>
              </a:rPr>
              <a:t>https://www.cs.utexas.edu/users/downing/cs104c/Grading.html</a:t>
            </a:r>
            <a:endParaRPr lang="en-US" sz="2000" dirty="0"/>
          </a:p>
          <a:p>
            <a:pPr marL="0" indent="0"/>
            <a:endParaRPr lang="en-US" sz="2000" dirty="0"/>
          </a:p>
          <a:p>
            <a:pPr marL="0" indent="0"/>
            <a:r>
              <a:rPr lang="en-US" dirty="0"/>
              <a:t>Ask on Piazza / Email TAs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261792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(or equivalent)</a:t>
            </a:r>
          </a:p>
          <a:p>
            <a:endParaRPr lang="en-US" dirty="0"/>
          </a:p>
          <a:p>
            <a:r>
              <a:rPr lang="en-US" dirty="0"/>
              <a:t>Working knowledge of Java (for </a:t>
            </a:r>
            <a:r>
              <a:rPr lang="en-US" b="1" dirty="0"/>
              <a:t>Find the Bug</a:t>
            </a:r>
            <a:r>
              <a:rPr lang="en-US" dirty="0"/>
              <a:t> problems)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Strong</a:t>
            </a:r>
            <a:r>
              <a:rPr lang="en-US" dirty="0"/>
              <a:t> working knowledge of one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C/C++, Java, Python</a:t>
            </a:r>
          </a:p>
        </p:txBody>
      </p:sp>
    </p:spTree>
    <p:extLst>
      <p:ext uri="{BB962C8B-B14F-4D97-AF65-F5344CB8AC3E}">
        <p14:creationId xmlns:p14="http://schemas.microsoft.com/office/powerpoint/2010/main" val="223589154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List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state space search / graph algorithms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recursion / backtracking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binary search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greedy algorithms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dynamic programming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advanced graph algorithms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number theory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dirty="0"/>
              <a:t>probability/combinatorics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807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 on Canvas/Piazza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to online competitions</a:t>
            </a:r>
          </a:p>
          <a:p>
            <a:r>
              <a:rPr lang="en-US" dirty="0"/>
              <a:t>Instructions for setting up </a:t>
            </a:r>
            <a:r>
              <a:rPr lang="en-US" dirty="0" err="1"/>
              <a:t>Codeforces</a:t>
            </a:r>
            <a:r>
              <a:rPr lang="en-US" dirty="0"/>
              <a:t> and </a:t>
            </a:r>
            <a:r>
              <a:rPr lang="en-US" dirty="0" err="1"/>
              <a:t>Hackerrank</a:t>
            </a:r>
            <a:r>
              <a:rPr lang="en-US" dirty="0"/>
              <a:t> account (needed for </a:t>
            </a:r>
            <a:r>
              <a:rPr lang="en-US" dirty="0" err="1"/>
              <a:t>assigments</a:t>
            </a:r>
            <a:r>
              <a:rPr lang="en-US" dirty="0"/>
              <a:t>)</a:t>
            </a:r>
          </a:p>
          <a:p>
            <a:r>
              <a:rPr lang="en-US" dirty="0"/>
              <a:t>Office Hours?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 err="1"/>
              <a:t>Codeforces</a:t>
            </a:r>
            <a:r>
              <a:rPr lang="en-US" dirty="0"/>
              <a:t> and Vanilla Problem</a:t>
            </a:r>
          </a:p>
        </p:txBody>
      </p:sp>
    </p:spTree>
    <p:extLst>
      <p:ext uri="{BB962C8B-B14F-4D97-AF65-F5344CB8AC3E}">
        <p14:creationId xmlns:p14="http://schemas.microsoft.com/office/powerpoint/2010/main" val="856838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Prof. Etienne </a:t>
            </a:r>
            <a:r>
              <a:rPr lang="en-US" b="1" dirty="0" err="1"/>
              <a:t>Vouga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evouga@cs.utexas.edu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GDC 5.508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Coach of the ICPC teams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Office hours by appointment</a:t>
            </a:r>
            <a:br>
              <a:rPr lang="en-US" dirty="0"/>
            </a:br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www.cs.utexas.edu/users/evouga/uploads/4/5/6/8/45689883/header_images/14214354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17" y="2158035"/>
            <a:ext cx="1941015" cy="19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27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Affiliated Faculty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Glenn Downing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				</a:t>
            </a:r>
          </a:p>
          <a:p>
            <a:r>
              <a:rPr lang="en-US" b="1" dirty="0"/>
              <a:t>				</a:t>
            </a:r>
            <a:r>
              <a:rPr lang="en-US" b="1" dirty="0" err="1"/>
              <a:t>Shyamal</a:t>
            </a:r>
            <a:r>
              <a:rPr lang="en-US" b="1" dirty="0"/>
              <a:t> </a:t>
            </a:r>
            <a:r>
              <a:rPr lang="en-US" b="1" dirty="0" err="1"/>
              <a:t>Mitra</a:t>
            </a:r>
            <a:endParaRPr lang="en-US" b="1" dirty="0"/>
          </a:p>
        </p:txBody>
      </p:sp>
      <p:pic>
        <p:nvPicPr>
          <p:cNvPr id="1026" name="Picture 2" descr="Image result for glenn dow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94" y="2144784"/>
            <a:ext cx="2328318" cy="23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hyamal mitra"/>
          <p:cNvSpPr>
            <a:spLocks noChangeAspect="1" noChangeArrowheads="1"/>
          </p:cNvSpPr>
          <p:nvPr/>
        </p:nvSpPr>
        <p:spPr bwMode="auto">
          <a:xfrm>
            <a:off x="155575" y="-2079625"/>
            <a:ext cx="37242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48" y="3227056"/>
            <a:ext cx="2369024" cy="276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1098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Competitive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8" y="1820628"/>
            <a:ext cx="7515366" cy="47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662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An integer </a:t>
            </a:r>
            <a:r>
              <a:rPr lang="en-US" b="1" dirty="0"/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 &lt;= </a:t>
            </a:r>
            <a:r>
              <a:rPr lang="en-US" b="1" dirty="0"/>
              <a:t>N</a:t>
            </a:r>
            <a:r>
              <a:rPr lang="en-US" dirty="0"/>
              <a:t> &lt;= 10</a:t>
            </a:r>
            <a:r>
              <a:rPr lang="en-US" baseline="30000" dirty="0"/>
              <a:t>6</a:t>
            </a:r>
            <a:br>
              <a:rPr lang="en-US" baseline="30000" dirty="0"/>
            </a:br>
            <a:endParaRPr lang="en-US" baseline="30000" dirty="0"/>
          </a:p>
          <a:p>
            <a:pPr marL="0" indent="0"/>
            <a:r>
              <a:rPr lang="en-US" dirty="0"/>
              <a:t>Output: The number of zeroes at the end of </a:t>
            </a:r>
            <a:r>
              <a:rPr lang="en-US" b="1" dirty="0"/>
              <a:t>N</a:t>
            </a:r>
            <a:r>
              <a:rPr lang="en-US" dirty="0"/>
              <a:t>!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Time limit: 1 sec</a:t>
            </a:r>
          </a:p>
          <a:p>
            <a:pPr marL="0" indent="0"/>
            <a:r>
              <a:rPr lang="en-US" dirty="0"/>
              <a:t>Memory limit: 10 MB</a:t>
            </a:r>
          </a:p>
        </p:txBody>
      </p:sp>
    </p:spTree>
    <p:extLst>
      <p:ext uri="{BB962C8B-B14F-4D97-AF65-F5344CB8AC3E}">
        <p14:creationId xmlns:p14="http://schemas.microsoft.com/office/powerpoint/2010/main" val="2052065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Competitive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Given a concrete problem statement:</a:t>
            </a:r>
          </a:p>
          <a:p>
            <a:pPr marL="742950" lvl="0" indent="-514350">
              <a:spcBef>
                <a:spcPts val="0"/>
              </a:spcBef>
              <a:buFont typeface="+mj-lt"/>
              <a:buAutoNum type="arabicPeriod"/>
            </a:pPr>
            <a:r>
              <a:rPr lang="en" sz="2800" dirty="0"/>
              <a:t>Analyzing the problem and determining what algorithm can solve it;</a:t>
            </a:r>
          </a:p>
          <a:p>
            <a:pPr marL="742950" lvl="0" indent="-514350">
              <a:spcBef>
                <a:spcPts val="0"/>
              </a:spcBef>
              <a:buFont typeface="+mj-lt"/>
              <a:buAutoNum type="arabicPeriod"/>
            </a:pPr>
            <a:r>
              <a:rPr lang="en" sz="2800" dirty="0"/>
              <a:t>Identifying the possible pitfalls and corner cases;</a:t>
            </a:r>
          </a:p>
          <a:p>
            <a:pPr marL="742950" lvl="0" indent="-514350">
              <a:spcBef>
                <a:spcPts val="0"/>
              </a:spcBef>
              <a:buFont typeface="+mj-lt"/>
              <a:buAutoNum type="arabicPeriod"/>
            </a:pPr>
            <a:r>
              <a:rPr lang="en" sz="2800" dirty="0"/>
              <a:t>Quickly producing an implementation that “Just Works the first time”</a:t>
            </a:r>
          </a:p>
          <a:p>
            <a:pPr marL="228600" lvl="0" indent="0">
              <a:spcBef>
                <a:spcPts val="0"/>
              </a:spcBef>
            </a:pPr>
            <a:endParaRPr lang="en" sz="2800" b="1" dirty="0"/>
          </a:p>
          <a:p>
            <a:pPr marL="228600" indent="0">
              <a:spcBef>
                <a:spcPts val="0"/>
              </a:spcBef>
            </a:pPr>
            <a:r>
              <a:rPr lang="en" sz="2800" dirty="0"/>
              <a:t>In other words, </a:t>
            </a:r>
            <a:r>
              <a:rPr lang="en" sz="2800" i="1" dirty="0"/>
              <a:t>efficiently analyzing and solving low-level programming problems</a:t>
            </a:r>
          </a:p>
          <a:p>
            <a:pPr marL="228600" lvl="0" indent="0">
              <a:spcBef>
                <a:spcPts val="0"/>
              </a:spcBef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4553958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091507"/>
              </p:ext>
            </p:extLst>
          </p:nvPr>
        </p:nvGraphicFramePr>
        <p:xfrm>
          <a:off x="-1" y="709684"/>
          <a:ext cx="9144001" cy="56268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9731">
                <a:tc>
                  <a:txBody>
                    <a:bodyPr/>
                    <a:lstStyle/>
                    <a:p>
                      <a:pPr algn="l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High-Level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Design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Low-Level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Design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96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Unit of Concern</a:t>
                      </a:r>
                    </a:p>
                  </a:txBody>
                  <a:tcPr marL="103996" marR="103996" marT="51997" marB="5199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Application;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Library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95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Main Goals</a:t>
                      </a:r>
                    </a:p>
                  </a:txBody>
                  <a:tcPr marL="103996" marR="103996" marT="51997" marB="5199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Experience</a:t>
                      </a:r>
                    </a:p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Maintainability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Correctness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96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Key Questions</a:t>
                      </a:r>
                    </a:p>
                  </a:txBody>
                  <a:tcPr marL="103996" marR="103996" marT="51997" marB="5199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 libraries can I use?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Will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these features be useful?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Will this design scale to more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users/data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 algorithm can I use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What are the corner cases?</a:t>
                      </a:r>
                    </a:p>
                    <a:p>
                      <a:pPr algn="l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Will this run in reasonable time and memory?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96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Skills Needed</a:t>
                      </a:r>
                    </a:p>
                  </a:txBody>
                  <a:tcPr marL="103996" marR="103996" marT="51997" marB="5199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Planning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Communication</a:t>
                      </a: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Problem-solving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knowledge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96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of Effort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Teams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working for months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One programmer working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for hours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03996" marR="103996" marT="51997" marB="519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721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Benefits of Competitive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" dirty="0"/>
              <a:t>Improved problem solving skills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dirty="0"/>
              <a:t>Improved knowledge of algorithms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endParaRPr lang="en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dirty="0"/>
              <a:t>Write more optimized code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dirty="0"/>
              <a:t>Write less buggy code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endParaRPr lang="en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dirty="0"/>
              <a:t>Great practice for technical interviews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dirty="0"/>
              <a:t>Have fun, win prizes and glory</a:t>
            </a:r>
          </a:p>
        </p:txBody>
      </p:sp>
    </p:spTree>
    <p:extLst>
      <p:ext uri="{BB962C8B-B14F-4D97-AF65-F5344CB8AC3E}">
        <p14:creationId xmlns:p14="http://schemas.microsoft.com/office/powerpoint/2010/main" val="231343318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ETIENNE@8KGLROOP199CHSVA" val="3463"/>
  <p:tag name="DEFAULTDISPLAYSOURCE" val="\documentclass[24pt]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Default Design">
  <a:themeElements>
    <a:clrScheme name="Cirque de Soleil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FF0000"/>
      </a:accent2>
      <a:accent3>
        <a:srgbClr val="FFFF00"/>
      </a:accent3>
      <a:accent4>
        <a:srgbClr val="00B050"/>
      </a:accent4>
      <a:accent5>
        <a:srgbClr val="002060"/>
      </a:accent5>
      <a:accent6>
        <a:srgbClr val="7030A0"/>
      </a:accent6>
      <a:hlink>
        <a:srgbClr val="CC0000"/>
      </a:hlink>
      <a:folHlink>
        <a:srgbClr val="99CC00"/>
      </a:folHlink>
    </a:clrScheme>
    <a:fontScheme name="Default Design">
      <a:majorFont>
        <a:latin typeface="Helvetica Neue Condense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-25000" dirty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B0306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7D4B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7143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106721</TotalTime>
  <Words>886</Words>
  <Application>Microsoft Office PowerPoint</Application>
  <PresentationFormat>On-screen Show (4:3)</PresentationFormat>
  <Paragraphs>187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5" baseType="lpstr">
      <vt:lpstr>CMSY7</vt:lpstr>
      <vt:lpstr>Times New Roman</vt:lpstr>
      <vt:lpstr>CMMI7</vt:lpstr>
      <vt:lpstr>MSBM7</vt:lpstr>
      <vt:lpstr>CMR5</vt:lpstr>
      <vt:lpstr>CMMI12</vt:lpstr>
      <vt:lpstr>Calibri</vt:lpstr>
      <vt:lpstr>CMEX10</vt:lpstr>
      <vt:lpstr>Arial</vt:lpstr>
      <vt:lpstr>Helvetica Neue Condensed</vt:lpstr>
      <vt:lpstr>CMR10</vt:lpstr>
      <vt:lpstr>CMR7</vt:lpstr>
      <vt:lpstr>CMSY5</vt:lpstr>
      <vt:lpstr>MSBM10</vt:lpstr>
      <vt:lpstr>CMMI5</vt:lpstr>
      <vt:lpstr>Helvetica</vt:lpstr>
      <vt:lpstr>CMMI10</vt:lpstr>
      <vt:lpstr>CMR17</vt:lpstr>
      <vt:lpstr>CMBX10</vt:lpstr>
      <vt:lpstr>CMSY10ORIG</vt:lpstr>
      <vt:lpstr>Default Design</vt:lpstr>
      <vt:lpstr>Competitive Programming  CS 104C</vt:lpstr>
      <vt:lpstr>Introductions</vt:lpstr>
      <vt:lpstr>Introductions</vt:lpstr>
      <vt:lpstr>Other Affiliated Faculty</vt:lpstr>
      <vt:lpstr>What is Competitive Programming?</vt:lpstr>
      <vt:lpstr>Example Problem</vt:lpstr>
      <vt:lpstr>What is Competitive Programming?</vt:lpstr>
      <vt:lpstr>PowerPoint Presentation</vt:lpstr>
      <vt:lpstr>Benefits of Competitive Programming</vt:lpstr>
      <vt:lpstr>Mechanics of a Competition</vt:lpstr>
      <vt:lpstr>Mechanics of a Competition</vt:lpstr>
      <vt:lpstr>Two Types: Online and Offline</vt:lpstr>
      <vt:lpstr>Competitions vs Industry</vt:lpstr>
      <vt:lpstr>Example Problem II</vt:lpstr>
      <vt:lpstr>Efficiency Rule of Thumb</vt:lpstr>
      <vt:lpstr>Lessons?</vt:lpstr>
      <vt:lpstr>Other Tips for Getting Started</vt:lpstr>
      <vt:lpstr>Assignment and Grading</vt:lpstr>
      <vt:lpstr>Assignment and Grading</vt:lpstr>
      <vt:lpstr>Assignment and Grading</vt:lpstr>
      <vt:lpstr>Assignment and Grading</vt:lpstr>
      <vt:lpstr>Prerequisites</vt:lpstr>
      <vt:lpstr>Tentative List of Topics</vt:lpstr>
      <vt:lpstr>Coming Soon on Canvas/Piazza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Self-supporting Surfaces</dc:title>
  <dc:creator>Etienne</dc:creator>
  <cp:lastModifiedBy>Aditya Arjun</cp:lastModifiedBy>
  <cp:revision>3563</cp:revision>
  <dcterms:created xsi:type="dcterms:W3CDTF">2009-06-08T18:14:25Z</dcterms:created>
  <dcterms:modified xsi:type="dcterms:W3CDTF">2020-01-23T00:38:42Z</dcterms:modified>
</cp:coreProperties>
</file>