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762" r:id="rId2"/>
    <p:sldId id="804" r:id="rId3"/>
    <p:sldId id="806" r:id="rId4"/>
    <p:sldId id="807" r:id="rId5"/>
    <p:sldId id="808" r:id="rId6"/>
    <p:sldId id="833" r:id="rId7"/>
    <p:sldId id="805" r:id="rId8"/>
    <p:sldId id="809" r:id="rId9"/>
    <p:sldId id="810" r:id="rId10"/>
    <p:sldId id="811" r:id="rId11"/>
    <p:sldId id="813" r:id="rId12"/>
    <p:sldId id="812" r:id="rId13"/>
    <p:sldId id="815" r:id="rId14"/>
    <p:sldId id="816" r:id="rId15"/>
    <p:sldId id="817" r:id="rId16"/>
    <p:sldId id="818" r:id="rId17"/>
    <p:sldId id="819" r:id="rId18"/>
    <p:sldId id="820" r:id="rId19"/>
    <p:sldId id="814" r:id="rId20"/>
    <p:sldId id="821" r:id="rId21"/>
    <p:sldId id="822" r:id="rId22"/>
    <p:sldId id="824" r:id="rId23"/>
    <p:sldId id="830" r:id="rId24"/>
    <p:sldId id="826" r:id="rId25"/>
    <p:sldId id="829" r:id="rId26"/>
    <p:sldId id="827" r:id="rId27"/>
    <p:sldId id="828" r:id="rId28"/>
    <p:sldId id="831" r:id="rId29"/>
    <p:sldId id="832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mic Sans MS" panose="030F0702030302020204" pitchFamily="66" charset="0"/>
      <p:regular r:id="rId36"/>
      <p:bold r:id="rId37"/>
      <p:italic r:id="rId38"/>
      <p:boldItalic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  <p:embeddedFont>
      <p:font typeface="Helvetica Neue Condensed"/>
      <p:bold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7DDD3"/>
    <a:srgbClr val="F0F0D2"/>
    <a:srgbClr val="F6F9E5"/>
    <a:srgbClr val="EFF2DB"/>
    <a:srgbClr val="F3F4DA"/>
    <a:srgbClr val="F8F6E3"/>
    <a:srgbClr val="ECF0D9"/>
    <a:srgbClr val="F2F6E0"/>
    <a:srgbClr val="7E6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70641" autoAdjust="0"/>
  </p:normalViewPr>
  <p:slideViewPr>
    <p:cSldViewPr snapToGrid="0">
      <p:cViewPr varScale="1">
        <p:scale>
          <a:sx n="104" d="100"/>
          <a:sy n="104" d="100"/>
        </p:scale>
        <p:origin x="114" y="1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image" Target="../media/image1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Graphs and Search Algorithms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9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Raw vertex/edge lists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Adjacency list</a:t>
            </a:r>
          </a:p>
          <a:p>
            <a:pPr marL="514350" indent="-514350">
              <a:buAutoNum type="arabicPeriod"/>
            </a:pPr>
            <a:r>
              <a:rPr lang="en-US" dirty="0"/>
              <a:t>Adjacency matrix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2688202"/>
            <a:ext cx="4030172" cy="404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3237188"/>
            <a:ext cx="5885562" cy="404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82" y="4039394"/>
            <a:ext cx="3836345" cy="2561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21133-9E3A-482D-9D5C-770DFCBA6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52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What is the space cost of each option?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52015-36FB-4E54-9D47-62A24F3C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1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What is the space cost of each option?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2" y="3244384"/>
            <a:ext cx="2167467" cy="404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4" y="4439550"/>
            <a:ext cx="2167467" cy="404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46" y="5549874"/>
            <a:ext cx="1306819" cy="458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8FA7E7-B36A-470C-9DF8-875985BD2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22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two vertices, are they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5D10-DF37-4680-9142-ECE8CA12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17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two vertices, are they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 </a:t>
            </a:r>
            <a:r>
              <a:rPr lang="en-US" dirty="0"/>
              <a:t>search entire edge list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   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4" y="3282092"/>
            <a:ext cx="1121524" cy="40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A3772-3DFA-4C1E-B701-6E7E906B3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187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two vertices, are they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 </a:t>
            </a:r>
            <a:r>
              <a:rPr lang="en-US" dirty="0"/>
              <a:t>search entire edge list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 </a:t>
            </a:r>
            <a:r>
              <a:rPr lang="en-US" dirty="0"/>
              <a:t>search one adjacency list</a:t>
            </a:r>
            <a:br>
              <a:rPr lang="en-US" dirty="0"/>
            </a:br>
            <a:r>
              <a:rPr lang="en-US" dirty="0"/>
              <a:t>	(technically            )</a:t>
            </a: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4" y="3282092"/>
            <a:ext cx="1121524" cy="404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EED68-58D6-4C16-8BEC-D3712665FB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69" y="4933354"/>
            <a:ext cx="1123962" cy="40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201894-94DE-42C8-928A-0D7703604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85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two vertices, are they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 </a:t>
            </a:r>
            <a:r>
              <a:rPr lang="en-US" dirty="0"/>
              <a:t>search entire edge list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 </a:t>
            </a:r>
            <a:r>
              <a:rPr lang="en-US" dirty="0"/>
              <a:t>search one adjacency list</a:t>
            </a:r>
            <a:br>
              <a:rPr lang="en-US" dirty="0"/>
            </a:br>
            <a:r>
              <a:rPr lang="en-US" dirty="0"/>
              <a:t>	(technically            )</a:t>
            </a:r>
            <a:endParaRPr lang="en-US" b="1" dirty="0"/>
          </a:p>
          <a:p>
            <a:pPr marL="0" indent="0"/>
            <a:r>
              <a:rPr lang="en-US" b="1" dirty="0"/>
              <a:t>Adjacency matrix: </a:t>
            </a:r>
            <a:r>
              <a:rPr lang="en-US" dirty="0"/>
              <a:t>look up entry</a:t>
            </a:r>
            <a:r>
              <a:rPr lang="en-US" b="1" dirty="0"/>
              <a:t> </a:t>
            </a:r>
          </a:p>
          <a:p>
            <a:pPr marL="0" indent="0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4" y="3282092"/>
            <a:ext cx="1121524" cy="40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0898C-9263-4662-9CDA-238F10A751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69" y="4933354"/>
            <a:ext cx="1123962" cy="404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92" y="5528814"/>
            <a:ext cx="777753" cy="402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22CAC-6AE0-40CA-A5A9-9AC9C88C5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07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a vertex, who are the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 </a:t>
            </a:r>
            <a:r>
              <a:rPr lang="en-US" dirty="0"/>
              <a:t>search entire edge list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 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</a:t>
            </a:r>
          </a:p>
          <a:p>
            <a:pPr marL="0" indent="0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4" y="3282092"/>
            <a:ext cx="1121524" cy="40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6D5F1-C57C-4C89-A08C-89B16EC6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04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Given a vertex, who are the neighbors?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Raw lists: </a:t>
            </a:r>
            <a:r>
              <a:rPr lang="en-US" dirty="0"/>
              <a:t>search entire edge list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Adjacency list: </a:t>
            </a:r>
            <a:r>
              <a:rPr lang="en-US" dirty="0"/>
              <a:t>nothing to do…</a:t>
            </a:r>
            <a:br>
              <a:rPr lang="en-US" b="1" dirty="0"/>
            </a:br>
            <a:endParaRPr lang="en-US" b="1" dirty="0"/>
          </a:p>
          <a:p>
            <a:pPr marL="0" indent="0"/>
            <a:r>
              <a:rPr lang="en-US" b="1" dirty="0"/>
              <a:t>Adjacency matrix: </a:t>
            </a:r>
            <a:r>
              <a:rPr lang="en-US" dirty="0"/>
              <a:t>search row of matrix</a:t>
            </a:r>
          </a:p>
          <a:p>
            <a:pPr marL="0" indent="0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4" y="3282092"/>
            <a:ext cx="1121524" cy="404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85" y="4433734"/>
            <a:ext cx="777753" cy="402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22" y="6000154"/>
            <a:ext cx="1123963" cy="404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B7C88-1793-4701-9552-905423546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50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social network containing people (vertices) and friend relationships (edges), </a:t>
            </a:r>
            <a:r>
              <a:rPr lang="en-US" b="1" dirty="0"/>
              <a:t>X</a:t>
            </a:r>
            <a:r>
              <a:rPr lang="en-US" dirty="0"/>
              <a:t> is in the same friend network as </a:t>
            </a:r>
            <a:r>
              <a:rPr lang="en-US" b="1" dirty="0"/>
              <a:t>Y</a:t>
            </a:r>
            <a:r>
              <a:rPr lang="en-US" dirty="0"/>
              <a:t> if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are the same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dirty="0"/>
              <a:t> is friends with someone that is in the same friend network as </a:t>
            </a:r>
            <a:r>
              <a:rPr lang="en-US" b="1" dirty="0"/>
              <a:t>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2" y="170650"/>
            <a:ext cx="3731506" cy="1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056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Network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build social network app tracking: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friend</a:t>
            </a:r>
            <a:r>
              <a:rPr lang="en-US" dirty="0"/>
              <a:t> relationship between some pairs of users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 bwMode="auto">
          <a:xfrm>
            <a:off x="2460174" y="6016172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25258" y="5178757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92343" y="5932715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08966" y="4734913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51321" y="4488171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46347" y="6262914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4941" y="601617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8781" y="4717353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4963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0020" y="58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5902" y="5511225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 bwMode="auto">
          <a:xfrm>
            <a:off x="3055708" y="4858284"/>
            <a:ext cx="1273404" cy="39762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5" idx="5"/>
          </p:cNvCxnSpPr>
          <p:nvPr/>
        </p:nvCxnSpPr>
        <p:spPr bwMode="auto">
          <a:xfrm>
            <a:off x="4535865" y="5389364"/>
            <a:ext cx="810482" cy="9471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619207" y="4962821"/>
            <a:ext cx="279434" cy="1028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427720" y="4703826"/>
            <a:ext cx="527529" cy="1234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688062" y="5342229"/>
            <a:ext cx="1654477" cy="7501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534492" y="441408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456103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in the same friend network?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2" y="170650"/>
            <a:ext cx="3731506" cy="1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60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in the same friend network?</a:t>
            </a:r>
          </a:p>
          <a:p>
            <a:endParaRPr lang="en-US" dirty="0"/>
          </a:p>
          <a:p>
            <a:r>
              <a:rPr lang="en-US" dirty="0"/>
              <a:t>Basic idea: start at </a:t>
            </a:r>
            <a:r>
              <a:rPr lang="en-US" b="1" dirty="0"/>
              <a:t>A</a:t>
            </a:r>
            <a:r>
              <a:rPr lang="en-US" dirty="0"/>
              <a:t> and “flood fill” along edges, and see if we ever hit </a:t>
            </a:r>
            <a:r>
              <a:rPr lang="en-US" b="1" dirty="0"/>
              <a:t>E</a:t>
            </a:r>
          </a:p>
          <a:p>
            <a:endParaRPr lang="en-US" b="1" dirty="0"/>
          </a:p>
          <a:p>
            <a:r>
              <a:rPr lang="en-US" dirty="0"/>
              <a:t>(We will need to create a “visited” flag for vertices)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2" y="170650"/>
            <a:ext cx="3731506" cy="1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177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52" y="1982787"/>
            <a:ext cx="8645148" cy="4875213"/>
          </a:xfrm>
        </p:spPr>
        <p:txBody>
          <a:bodyPr numCol="2"/>
          <a:lstStyle/>
          <a:p>
            <a:r>
              <a:rPr lang="en-US" u="sng" dirty="0" err="1"/>
              <a:t>friendNetwork</a:t>
            </a:r>
            <a:r>
              <a:rPr lang="en-US" u="sng" dirty="0"/>
              <a:t>(</a:t>
            </a:r>
            <a:r>
              <a:rPr lang="en-US" b="1" u="sng" dirty="0"/>
              <a:t>A</a:t>
            </a:r>
            <a:r>
              <a:rPr lang="en-US" u="sng" dirty="0"/>
              <a:t>,</a:t>
            </a:r>
            <a:r>
              <a:rPr lang="en-US" b="1" u="sng" dirty="0"/>
              <a:t>B</a:t>
            </a:r>
            <a:r>
              <a:rPr lang="en-US" u="sng" dirty="0"/>
              <a:t>)</a:t>
            </a:r>
          </a:p>
          <a:p>
            <a:r>
              <a:rPr lang="en-US" dirty="0"/>
              <a:t>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 = false;</a:t>
            </a:r>
          </a:p>
          <a:p>
            <a:r>
              <a:rPr lang="en-US" dirty="0"/>
              <a:t>return search(</a:t>
            </a:r>
            <a:r>
              <a:rPr lang="en-US" b="1" dirty="0"/>
              <a:t>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/>
              <a:t>search(</a:t>
            </a:r>
            <a:r>
              <a:rPr lang="en-US" b="1" u="sng" dirty="0"/>
              <a:t>v</a:t>
            </a:r>
            <a:r>
              <a:rPr lang="en-US" u="sng" dirty="0"/>
              <a:t>)</a:t>
            </a:r>
          </a:p>
          <a:p>
            <a:r>
              <a:rPr lang="en-US" dirty="0"/>
              <a:t>if(</a:t>
            </a:r>
            <a:r>
              <a:rPr lang="en-US" b="1" dirty="0"/>
              <a:t>v </a:t>
            </a:r>
            <a:r>
              <a:rPr lang="en-US" dirty="0"/>
              <a:t>== </a:t>
            </a:r>
            <a:r>
              <a:rPr lang="en-US" b="1" dirty="0"/>
              <a:t>B</a:t>
            </a:r>
            <a:r>
              <a:rPr lang="en-US" dirty="0"/>
              <a:t>) return true;</a:t>
            </a:r>
          </a:p>
          <a:p>
            <a:r>
              <a:rPr lang="en-US" dirty="0"/>
              <a:t>if(</a:t>
            </a:r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) return false;</a:t>
            </a:r>
          </a:p>
          <a:p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 = true;</a:t>
            </a:r>
          </a:p>
          <a:p>
            <a:r>
              <a:rPr lang="en-US" dirty="0"/>
              <a:t>for each neighbor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if(search(</a:t>
            </a:r>
            <a:r>
              <a:rPr lang="en-US" b="1" dirty="0"/>
              <a:t>w</a:t>
            </a:r>
            <a:r>
              <a:rPr lang="en-US" dirty="0"/>
              <a:t>))</a:t>
            </a:r>
          </a:p>
          <a:p>
            <a:r>
              <a:rPr lang="en-US" dirty="0"/>
              <a:t>    return true;</a:t>
            </a:r>
          </a:p>
          <a:p>
            <a:r>
              <a:rPr lang="en-US" dirty="0"/>
              <a:t>return false;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2" y="170650"/>
            <a:ext cx="3731506" cy="1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64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52" y="1982787"/>
            <a:ext cx="8645148" cy="4875213"/>
          </a:xfrm>
        </p:spPr>
        <p:txBody>
          <a:bodyPr numCol="2"/>
          <a:lstStyle/>
          <a:p>
            <a:r>
              <a:rPr lang="en-US" u="sng" dirty="0" err="1"/>
              <a:t>friendNetwork</a:t>
            </a:r>
            <a:r>
              <a:rPr lang="en-US" u="sng" dirty="0"/>
              <a:t>(</a:t>
            </a:r>
            <a:r>
              <a:rPr lang="en-US" b="1" u="sng" dirty="0"/>
              <a:t>A</a:t>
            </a:r>
            <a:r>
              <a:rPr lang="en-US" u="sng" dirty="0"/>
              <a:t>,</a:t>
            </a:r>
            <a:r>
              <a:rPr lang="en-US" b="1" u="sng" dirty="0"/>
              <a:t>B</a:t>
            </a:r>
            <a:r>
              <a:rPr lang="en-US" u="sng" dirty="0"/>
              <a:t>)</a:t>
            </a:r>
          </a:p>
          <a:p>
            <a:r>
              <a:rPr lang="en-US" dirty="0"/>
              <a:t>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 = false;</a:t>
            </a:r>
          </a:p>
          <a:p>
            <a:r>
              <a:rPr lang="en-US" dirty="0"/>
              <a:t>return search(</a:t>
            </a:r>
            <a:r>
              <a:rPr lang="en-US" b="1" dirty="0"/>
              <a:t>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/>
              <a:t>search(</a:t>
            </a:r>
            <a:r>
              <a:rPr lang="en-US" b="1" u="sng" dirty="0"/>
              <a:t>v</a:t>
            </a:r>
            <a:r>
              <a:rPr lang="en-US" u="sng" dirty="0"/>
              <a:t>)</a:t>
            </a:r>
          </a:p>
          <a:p>
            <a:r>
              <a:rPr lang="en-US" dirty="0"/>
              <a:t>if(</a:t>
            </a:r>
            <a:r>
              <a:rPr lang="en-US" b="1" dirty="0"/>
              <a:t>v </a:t>
            </a:r>
            <a:r>
              <a:rPr lang="en-US" dirty="0"/>
              <a:t>== </a:t>
            </a:r>
            <a:r>
              <a:rPr lang="en-US" b="1" dirty="0"/>
              <a:t>B</a:t>
            </a:r>
            <a:r>
              <a:rPr lang="en-US" dirty="0"/>
              <a:t>) return true;</a:t>
            </a:r>
          </a:p>
          <a:p>
            <a:r>
              <a:rPr lang="en-US" dirty="0"/>
              <a:t>if(</a:t>
            </a:r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) return false;</a:t>
            </a:r>
          </a:p>
          <a:p>
            <a:r>
              <a:rPr lang="en-US" b="1" dirty="0" err="1"/>
              <a:t>v</a:t>
            </a:r>
            <a:r>
              <a:rPr lang="en-US" dirty="0" err="1"/>
              <a:t>.visited</a:t>
            </a:r>
            <a:r>
              <a:rPr lang="en-US" dirty="0"/>
              <a:t> = true;</a:t>
            </a:r>
          </a:p>
          <a:p>
            <a:r>
              <a:rPr lang="en-US" dirty="0"/>
              <a:t>for each neighbor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if(search(</a:t>
            </a:r>
            <a:r>
              <a:rPr lang="en-US" b="1" dirty="0"/>
              <a:t>w</a:t>
            </a:r>
            <a:r>
              <a:rPr lang="en-US" dirty="0"/>
              <a:t>))</a:t>
            </a:r>
          </a:p>
          <a:p>
            <a:r>
              <a:rPr lang="en-US" dirty="0"/>
              <a:t>    return true;</a:t>
            </a:r>
          </a:p>
          <a:p>
            <a:r>
              <a:rPr lang="en-US" dirty="0"/>
              <a:t>return false;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72" y="170650"/>
            <a:ext cx="3731506" cy="158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388" y="5505253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(are there potential issues?)</a:t>
            </a:r>
          </a:p>
        </p:txBody>
      </p:sp>
    </p:spTree>
    <p:extLst>
      <p:ext uri="{BB962C8B-B14F-4D97-AF65-F5344CB8AC3E}">
        <p14:creationId xmlns:p14="http://schemas.microsoft.com/office/powerpoint/2010/main" val="29676749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8211515" cy="4113212"/>
          </a:xfrm>
        </p:spPr>
        <p:txBody>
          <a:bodyPr numCol="2"/>
          <a:lstStyle/>
          <a:p>
            <a:r>
              <a:rPr lang="en-US" sz="2800" u="sng" dirty="0" err="1"/>
              <a:t>friendNetwork</a:t>
            </a:r>
            <a:r>
              <a:rPr lang="en-US" sz="2800" u="sng" dirty="0"/>
              <a:t>(</a:t>
            </a:r>
            <a:r>
              <a:rPr lang="en-US" sz="2800" b="1" u="sng" dirty="0"/>
              <a:t>A</a:t>
            </a:r>
            <a:r>
              <a:rPr lang="en-US" sz="2800" u="sng" dirty="0"/>
              <a:t>,</a:t>
            </a:r>
            <a:r>
              <a:rPr lang="en-US" sz="2800" b="1" u="sng" dirty="0"/>
              <a:t>B</a:t>
            </a:r>
            <a:r>
              <a:rPr lang="en-US" sz="2800" u="sng" dirty="0"/>
              <a:t>)</a:t>
            </a:r>
          </a:p>
          <a:p>
            <a:r>
              <a:rPr lang="en-US" sz="2800" dirty="0"/>
              <a:t>for each vertex </a:t>
            </a:r>
            <a:r>
              <a:rPr lang="en-US" sz="2800" b="1" dirty="0"/>
              <a:t>v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stack S = {</a:t>
            </a:r>
            <a:r>
              <a:rPr lang="en-US" sz="2800" b="1" dirty="0"/>
              <a:t>A</a:t>
            </a:r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while(!</a:t>
            </a:r>
            <a:r>
              <a:rPr lang="en-US" sz="2800" dirty="0" err="1"/>
              <a:t>S.empty</a:t>
            </a:r>
            <a:r>
              <a:rPr lang="en-US" sz="2800" dirty="0"/>
              <a:t>())</a:t>
            </a:r>
          </a:p>
          <a:p>
            <a:r>
              <a:rPr lang="en-US" sz="2800" dirty="0"/>
              <a:t> 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 err="1"/>
              <a:t>S.pop</a:t>
            </a:r>
            <a:r>
              <a:rPr lang="en-US" sz="2800" dirty="0"/>
              <a:t>();</a:t>
            </a:r>
          </a:p>
          <a:p>
            <a:r>
              <a:rPr lang="en-US" sz="2800" dirty="0"/>
              <a:t>  if(</a:t>
            </a:r>
            <a:r>
              <a:rPr lang="en-US" sz="2800" b="1" dirty="0"/>
              <a:t>v</a:t>
            </a:r>
            <a:r>
              <a:rPr lang="en-US" sz="2800" dirty="0"/>
              <a:t> == </a:t>
            </a:r>
            <a:r>
              <a:rPr lang="en-US" sz="2800" b="1" dirty="0"/>
              <a:t>B</a:t>
            </a:r>
            <a:r>
              <a:rPr lang="en-US" sz="2800" dirty="0"/>
              <a:t>) return true;</a:t>
            </a:r>
          </a:p>
          <a:p>
            <a:r>
              <a:rPr lang="en-US" sz="2800" dirty="0"/>
              <a:t>  if(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) continue;</a:t>
            </a:r>
          </a:p>
          <a:p>
            <a:r>
              <a:rPr lang="en-US" sz="2800" dirty="0"/>
              <a:t>  </a:t>
            </a:r>
            <a:r>
              <a:rPr lang="en-US" sz="2800" b="1" dirty="0" err="1"/>
              <a:t>v.</a:t>
            </a:r>
            <a:r>
              <a:rPr lang="en-US" sz="2800" dirty="0" err="1"/>
              <a:t>visited</a:t>
            </a:r>
            <a:r>
              <a:rPr lang="en-US" sz="2800" dirty="0"/>
              <a:t> = true;</a:t>
            </a:r>
          </a:p>
          <a:p>
            <a:r>
              <a:rPr lang="en-US" sz="2800" dirty="0"/>
              <a:t>  for each neighbor </a:t>
            </a:r>
            <a:r>
              <a:rPr lang="en-US" sz="2800" b="1" dirty="0"/>
              <a:t>w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S.push</a:t>
            </a:r>
            <a:r>
              <a:rPr lang="en-US" sz="2800" dirty="0"/>
              <a:t>(</a:t>
            </a:r>
            <a:r>
              <a:rPr lang="en-US" sz="2800" b="1" dirty="0"/>
              <a:t>w</a:t>
            </a:r>
            <a:r>
              <a:rPr lang="en-US" sz="2800" dirty="0"/>
              <a:t>);</a:t>
            </a:r>
          </a:p>
          <a:p>
            <a:r>
              <a:rPr lang="en-US" sz="2800" dirty="0"/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19296281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8211515" cy="4113212"/>
          </a:xfrm>
        </p:spPr>
        <p:txBody>
          <a:bodyPr numCol="2"/>
          <a:lstStyle/>
          <a:p>
            <a:r>
              <a:rPr lang="en-US" sz="2800" u="sng" dirty="0" err="1"/>
              <a:t>friendNetwork</a:t>
            </a:r>
            <a:r>
              <a:rPr lang="en-US" sz="2800" u="sng" dirty="0"/>
              <a:t>(</a:t>
            </a:r>
            <a:r>
              <a:rPr lang="en-US" sz="2800" b="1" u="sng" dirty="0"/>
              <a:t>A</a:t>
            </a:r>
            <a:r>
              <a:rPr lang="en-US" sz="2800" u="sng" dirty="0"/>
              <a:t>,</a:t>
            </a:r>
            <a:r>
              <a:rPr lang="en-US" sz="2800" b="1" u="sng" dirty="0"/>
              <a:t>B</a:t>
            </a:r>
            <a:r>
              <a:rPr lang="en-US" sz="2800" u="sng" dirty="0"/>
              <a:t>)</a:t>
            </a:r>
          </a:p>
          <a:p>
            <a:r>
              <a:rPr lang="en-US" sz="2800" dirty="0"/>
              <a:t>for each vertex </a:t>
            </a:r>
            <a:r>
              <a:rPr lang="en-US" sz="2800" b="1" dirty="0"/>
              <a:t>v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stack S = {</a:t>
            </a:r>
            <a:r>
              <a:rPr lang="en-US" sz="2800" b="1" dirty="0"/>
              <a:t>A</a:t>
            </a:r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while(!</a:t>
            </a:r>
            <a:r>
              <a:rPr lang="en-US" sz="2800" dirty="0" err="1"/>
              <a:t>S.empty</a:t>
            </a:r>
            <a:r>
              <a:rPr lang="en-US" sz="2800" dirty="0"/>
              <a:t>())</a:t>
            </a:r>
          </a:p>
          <a:p>
            <a:r>
              <a:rPr lang="en-US" sz="2800" dirty="0"/>
              <a:t> 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 err="1"/>
              <a:t>S.pop</a:t>
            </a:r>
            <a:r>
              <a:rPr lang="en-US" sz="2800" dirty="0"/>
              <a:t>();</a:t>
            </a:r>
          </a:p>
          <a:p>
            <a:r>
              <a:rPr lang="en-US" sz="2800" dirty="0"/>
              <a:t>  if(</a:t>
            </a:r>
            <a:r>
              <a:rPr lang="en-US" sz="2800" b="1" dirty="0"/>
              <a:t>v</a:t>
            </a:r>
            <a:r>
              <a:rPr lang="en-US" sz="2800" dirty="0"/>
              <a:t> == </a:t>
            </a:r>
            <a:r>
              <a:rPr lang="en-US" sz="2800" b="1" dirty="0"/>
              <a:t>B</a:t>
            </a:r>
            <a:r>
              <a:rPr lang="en-US" sz="2800" dirty="0"/>
              <a:t>) return true;</a:t>
            </a:r>
          </a:p>
          <a:p>
            <a:r>
              <a:rPr lang="en-US" sz="2800" dirty="0"/>
              <a:t>  if(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) continue;</a:t>
            </a:r>
          </a:p>
          <a:p>
            <a:r>
              <a:rPr lang="en-US" sz="2800" dirty="0"/>
              <a:t>  </a:t>
            </a:r>
            <a:r>
              <a:rPr lang="en-US" sz="2800" b="1" dirty="0" err="1"/>
              <a:t>v.</a:t>
            </a:r>
            <a:r>
              <a:rPr lang="en-US" sz="2800" dirty="0" err="1"/>
              <a:t>visited</a:t>
            </a:r>
            <a:r>
              <a:rPr lang="en-US" sz="2800" dirty="0"/>
              <a:t> = true;</a:t>
            </a:r>
          </a:p>
          <a:p>
            <a:r>
              <a:rPr lang="en-US" sz="2800" dirty="0"/>
              <a:t>  for each neighbor </a:t>
            </a:r>
            <a:r>
              <a:rPr lang="en-US" sz="2800" b="1" dirty="0"/>
              <a:t>w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S.push</a:t>
            </a:r>
            <a:r>
              <a:rPr lang="en-US" sz="2800" dirty="0"/>
              <a:t>(</a:t>
            </a:r>
            <a:r>
              <a:rPr lang="en-US" sz="2800" b="1" dirty="0"/>
              <a:t>w</a:t>
            </a:r>
            <a:r>
              <a:rPr lang="en-US" sz="2800" dirty="0"/>
              <a:t>);</a:t>
            </a:r>
          </a:p>
          <a:p>
            <a:r>
              <a:rPr lang="en-US" sz="2800" dirty="0"/>
              <a:t>return false;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969443" y="4117156"/>
            <a:ext cx="1451728" cy="942681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34567" y="5288437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depth-first search (DFS)</a:t>
            </a:r>
          </a:p>
        </p:txBody>
      </p:sp>
    </p:spTree>
    <p:extLst>
      <p:ext uri="{BB962C8B-B14F-4D97-AF65-F5344CB8AC3E}">
        <p14:creationId xmlns:p14="http://schemas.microsoft.com/office/powerpoint/2010/main" val="24917378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Bacon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social network and two people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what is the shortest chain of friends from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B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/>
              <a:t>  bacon(</a:t>
            </a:r>
            <a:r>
              <a:rPr lang="en-US" b="1" dirty="0"/>
              <a:t>A, A</a:t>
            </a:r>
            <a:r>
              <a:rPr lang="en-US" dirty="0"/>
              <a:t>) = 0</a:t>
            </a:r>
          </a:p>
          <a:p>
            <a:r>
              <a:rPr lang="en-US" dirty="0"/>
              <a:t>  bacon(</a:t>
            </a:r>
            <a:r>
              <a:rPr lang="en-US" b="1" dirty="0"/>
              <a:t>A, E</a:t>
            </a:r>
            <a:r>
              <a:rPr lang="en-US" dirty="0"/>
              <a:t>) = 2</a:t>
            </a:r>
          </a:p>
          <a:p>
            <a:r>
              <a:rPr lang="en-US" dirty="0"/>
              <a:t>  bacon(</a:t>
            </a:r>
            <a:r>
              <a:rPr lang="en-US" b="1" dirty="0"/>
              <a:t>C, D</a:t>
            </a:r>
            <a:r>
              <a:rPr lang="en-US" dirty="0"/>
              <a:t>) = infinity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E839B-1651-44DE-AEDD-A145225C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50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Bacon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when calculating bacon(</a:t>
            </a:r>
            <a:r>
              <a:rPr lang="en-US" b="1" dirty="0"/>
              <a:t>A</a:t>
            </a:r>
            <a:r>
              <a:rPr lang="en-US" dirty="0"/>
              <a:t>,</a:t>
            </a:r>
            <a:r>
              <a:rPr lang="en-US" b="1" dirty="0"/>
              <a:t> *</a:t>
            </a:r>
            <a:r>
              <a:rPr lang="en-US" dirty="0"/>
              <a:t>) we still want to flood-fill, but we need to guarantee we search friends </a:t>
            </a:r>
            <a:r>
              <a:rPr lang="en-US" b="1" dirty="0"/>
              <a:t>before</a:t>
            </a:r>
            <a:r>
              <a:rPr lang="en-US" dirty="0"/>
              <a:t> friends-of-friends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60174" y="6016172"/>
            <a:ext cx="246742" cy="24674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25258" y="5178757"/>
            <a:ext cx="246742" cy="246742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92343" y="5932715"/>
            <a:ext cx="246742" cy="246742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08966" y="4734913"/>
            <a:ext cx="246742" cy="246742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51321" y="4488171"/>
            <a:ext cx="246742" cy="246742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46347" y="6262914"/>
            <a:ext cx="246742" cy="246742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4941" y="601617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8781" y="4717353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3576" y="464315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0020" y="58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5902" y="5511225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 bwMode="auto">
          <a:xfrm>
            <a:off x="3055708" y="4858284"/>
            <a:ext cx="1273404" cy="39762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5" idx="5"/>
          </p:cNvCxnSpPr>
          <p:nvPr/>
        </p:nvCxnSpPr>
        <p:spPr bwMode="auto">
          <a:xfrm>
            <a:off x="4535865" y="5389364"/>
            <a:ext cx="810482" cy="9471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619207" y="4962821"/>
            <a:ext cx="279434" cy="1028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427720" y="4703826"/>
            <a:ext cx="527529" cy="1234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688062" y="5342229"/>
            <a:ext cx="1654477" cy="7501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534492" y="441408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571357" y="4630396"/>
            <a:ext cx="1670537" cy="60264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9599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8211515" cy="4113212"/>
          </a:xfrm>
        </p:spPr>
        <p:txBody>
          <a:bodyPr numCol="2"/>
          <a:lstStyle/>
          <a:p>
            <a:r>
              <a:rPr lang="en-US" sz="2800" u="sng" dirty="0" err="1"/>
              <a:t>friendNetwork</a:t>
            </a:r>
            <a:r>
              <a:rPr lang="en-US" sz="2800" u="sng" dirty="0"/>
              <a:t>(</a:t>
            </a:r>
            <a:r>
              <a:rPr lang="en-US" sz="2800" b="1" u="sng" dirty="0"/>
              <a:t>A</a:t>
            </a:r>
            <a:r>
              <a:rPr lang="en-US" sz="2800" u="sng" dirty="0"/>
              <a:t>,</a:t>
            </a:r>
            <a:r>
              <a:rPr lang="en-US" sz="2800" b="1" u="sng" dirty="0"/>
              <a:t>B</a:t>
            </a:r>
            <a:r>
              <a:rPr lang="en-US" sz="2800" u="sng" dirty="0"/>
              <a:t>)</a:t>
            </a:r>
          </a:p>
          <a:p>
            <a:r>
              <a:rPr lang="en-US" sz="2800" dirty="0"/>
              <a:t>for each vertex </a:t>
            </a:r>
            <a:r>
              <a:rPr lang="en-US" sz="2800" b="1" dirty="0"/>
              <a:t>v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queue Q = {</a:t>
            </a:r>
            <a:r>
              <a:rPr lang="en-US" sz="2800" b="1" dirty="0"/>
              <a:t>A</a:t>
            </a:r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while(!</a:t>
            </a:r>
            <a:r>
              <a:rPr lang="en-US" sz="2800" dirty="0" err="1"/>
              <a:t>Q.empty</a:t>
            </a:r>
            <a:r>
              <a:rPr lang="en-US" sz="2800" dirty="0"/>
              <a:t>())</a:t>
            </a:r>
          </a:p>
          <a:p>
            <a:r>
              <a:rPr lang="en-US" sz="2800" dirty="0"/>
              <a:t> 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 err="1"/>
              <a:t>Q.pop</a:t>
            </a:r>
            <a:r>
              <a:rPr lang="en-US" sz="2800" dirty="0"/>
              <a:t>();</a:t>
            </a:r>
          </a:p>
          <a:p>
            <a:r>
              <a:rPr lang="en-US" sz="2800" dirty="0"/>
              <a:t>  if(</a:t>
            </a:r>
            <a:r>
              <a:rPr lang="en-US" sz="2800" b="1" dirty="0"/>
              <a:t>v</a:t>
            </a:r>
            <a:r>
              <a:rPr lang="en-US" sz="2800" dirty="0"/>
              <a:t> == </a:t>
            </a:r>
            <a:r>
              <a:rPr lang="en-US" sz="2800" b="1" dirty="0"/>
              <a:t>B</a:t>
            </a:r>
            <a:r>
              <a:rPr lang="en-US" sz="2800" dirty="0"/>
              <a:t>) return true;</a:t>
            </a:r>
          </a:p>
          <a:p>
            <a:r>
              <a:rPr lang="en-US" sz="2800" dirty="0"/>
              <a:t>  if(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) continue;</a:t>
            </a:r>
          </a:p>
          <a:p>
            <a:r>
              <a:rPr lang="en-US" sz="2800" dirty="0"/>
              <a:t>  </a:t>
            </a:r>
            <a:r>
              <a:rPr lang="en-US" sz="2800" b="1" dirty="0" err="1"/>
              <a:t>v.</a:t>
            </a:r>
            <a:r>
              <a:rPr lang="en-US" sz="2800" dirty="0" err="1"/>
              <a:t>visited</a:t>
            </a:r>
            <a:r>
              <a:rPr lang="en-US" sz="2800" dirty="0"/>
              <a:t> = true;</a:t>
            </a:r>
          </a:p>
          <a:p>
            <a:r>
              <a:rPr lang="en-US" sz="2800" dirty="0"/>
              <a:t>  for each neighbor </a:t>
            </a:r>
            <a:r>
              <a:rPr lang="en-US" sz="2800" b="1" dirty="0"/>
              <a:t>w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Q.push</a:t>
            </a:r>
            <a:r>
              <a:rPr lang="en-US" sz="2800" dirty="0"/>
              <a:t>(</a:t>
            </a:r>
            <a:r>
              <a:rPr lang="en-US" sz="2800" b="1" dirty="0"/>
              <a:t>w</a:t>
            </a:r>
            <a:r>
              <a:rPr lang="en-US" sz="2800" dirty="0"/>
              <a:t>);</a:t>
            </a:r>
          </a:p>
          <a:p>
            <a:r>
              <a:rPr lang="en-US" sz="2800" dirty="0"/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102149388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Bacon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7"/>
            <a:ext cx="8211515" cy="4759758"/>
          </a:xfrm>
        </p:spPr>
        <p:txBody>
          <a:bodyPr numCol="2"/>
          <a:lstStyle/>
          <a:p>
            <a:r>
              <a:rPr lang="en-US" sz="2800" u="sng" dirty="0"/>
              <a:t>bacon(</a:t>
            </a:r>
            <a:r>
              <a:rPr lang="en-US" sz="2800" b="1" u="sng" dirty="0"/>
              <a:t>A</a:t>
            </a:r>
            <a:r>
              <a:rPr lang="en-US" sz="2800" u="sng" dirty="0"/>
              <a:t>,</a:t>
            </a:r>
            <a:r>
              <a:rPr lang="en-US" sz="2800" b="1" u="sng" dirty="0"/>
              <a:t>B</a:t>
            </a:r>
            <a:r>
              <a:rPr lang="en-US" sz="2800" u="sng" dirty="0"/>
              <a:t>)</a:t>
            </a:r>
          </a:p>
          <a:p>
            <a:r>
              <a:rPr lang="en-US" sz="2800" dirty="0"/>
              <a:t>for each vertex </a:t>
            </a:r>
            <a:r>
              <a:rPr lang="en-US" sz="2800" b="1" dirty="0"/>
              <a:t>v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b="1" dirty="0" err="1"/>
              <a:t>v</a:t>
            </a:r>
            <a:r>
              <a:rPr lang="en-US" sz="2800" dirty="0" err="1"/>
              <a:t>.visited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</a:t>
            </a:r>
            <a:r>
              <a:rPr lang="en-US" sz="2800" b="1" dirty="0" err="1"/>
              <a:t>v</a:t>
            </a:r>
            <a:r>
              <a:rPr lang="en-US" sz="2800" dirty="0" err="1"/>
              <a:t>.dist</a:t>
            </a:r>
            <a:r>
              <a:rPr lang="en-US" sz="2800" dirty="0"/>
              <a:t> = infinity;</a:t>
            </a:r>
          </a:p>
          <a:p>
            <a:r>
              <a:rPr lang="en-US" sz="2800" dirty="0"/>
              <a:t>queue Q = {</a:t>
            </a:r>
            <a:r>
              <a:rPr lang="en-US" sz="2800" b="1" dirty="0"/>
              <a:t>A</a:t>
            </a:r>
            <a:r>
              <a:rPr lang="en-US" sz="2800" dirty="0"/>
              <a:t>};</a:t>
            </a:r>
          </a:p>
          <a:p>
            <a:r>
              <a:rPr lang="en-US" sz="2800" b="1" dirty="0" err="1"/>
              <a:t>A</a:t>
            </a:r>
            <a:r>
              <a:rPr lang="en-US" sz="2800" dirty="0" err="1"/>
              <a:t>.dist</a:t>
            </a:r>
            <a:r>
              <a:rPr lang="en-US" sz="2800" dirty="0"/>
              <a:t> = 0;</a:t>
            </a:r>
          </a:p>
          <a:p>
            <a:r>
              <a:rPr lang="en-US" sz="2800" dirty="0" err="1"/>
              <a:t>A.visited</a:t>
            </a:r>
            <a:r>
              <a:rPr lang="en-US" sz="2800" dirty="0"/>
              <a:t> = true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while(!</a:t>
            </a:r>
            <a:r>
              <a:rPr lang="en-US" sz="2800" dirty="0" err="1"/>
              <a:t>Q.empty</a:t>
            </a:r>
            <a:r>
              <a:rPr lang="en-US" sz="2800" dirty="0"/>
              <a:t>())</a:t>
            </a:r>
          </a:p>
          <a:p>
            <a:r>
              <a:rPr lang="en-US" sz="2800" dirty="0"/>
              <a:t> 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 err="1"/>
              <a:t>Q.pop</a:t>
            </a:r>
            <a:r>
              <a:rPr lang="en-US" sz="2800" dirty="0"/>
              <a:t>();</a:t>
            </a:r>
          </a:p>
          <a:p>
            <a:r>
              <a:rPr lang="en-US" sz="2800" dirty="0"/>
              <a:t>  if(</a:t>
            </a:r>
            <a:r>
              <a:rPr lang="en-US" sz="2800" b="1" dirty="0"/>
              <a:t>v</a:t>
            </a:r>
            <a:r>
              <a:rPr lang="en-US" sz="2800" dirty="0"/>
              <a:t> == </a:t>
            </a:r>
            <a:r>
              <a:rPr lang="en-US" sz="2800" b="1" dirty="0"/>
              <a:t>B</a:t>
            </a:r>
            <a:r>
              <a:rPr lang="en-US" sz="2800" dirty="0"/>
              <a:t>) return </a:t>
            </a:r>
            <a:r>
              <a:rPr lang="en-US" sz="2800" b="1" dirty="0" err="1"/>
              <a:t>v</a:t>
            </a:r>
            <a:r>
              <a:rPr lang="en-US" sz="2800" dirty="0" err="1"/>
              <a:t>.dist</a:t>
            </a:r>
            <a:r>
              <a:rPr lang="en-US" sz="2800" dirty="0"/>
              <a:t>;</a:t>
            </a:r>
          </a:p>
          <a:p>
            <a:r>
              <a:rPr lang="en-US" sz="2800" dirty="0"/>
              <a:t>  for each neighbor </a:t>
            </a:r>
            <a:r>
              <a:rPr lang="en-US" sz="2800" b="1" dirty="0"/>
              <a:t>w</a:t>
            </a:r>
            <a:r>
              <a:rPr lang="en-US" sz="2800" dirty="0"/>
              <a:t>:</a:t>
            </a:r>
          </a:p>
          <a:p>
            <a:r>
              <a:rPr lang="en-US" sz="2800" dirty="0"/>
              <a:t>	if not </a:t>
            </a:r>
            <a:r>
              <a:rPr lang="en-US" sz="2800" b="1" dirty="0" err="1"/>
              <a:t>w</a:t>
            </a:r>
            <a:r>
              <a:rPr lang="en-US" sz="2800" dirty="0" err="1"/>
              <a:t>.visited</a:t>
            </a:r>
            <a:endParaRPr lang="en-US" sz="2800" dirty="0"/>
          </a:p>
          <a:p>
            <a:r>
              <a:rPr lang="en-US" sz="2800" dirty="0"/>
              <a:t>    	</a:t>
            </a:r>
            <a:r>
              <a:rPr lang="en-US" sz="2800" dirty="0" err="1"/>
              <a:t>Q.push</a:t>
            </a:r>
            <a:r>
              <a:rPr lang="en-US" sz="2800" dirty="0"/>
              <a:t>(</a:t>
            </a:r>
            <a:r>
              <a:rPr lang="en-US" sz="2800" b="1" dirty="0"/>
              <a:t>w</a:t>
            </a:r>
            <a:r>
              <a:rPr lang="en-US" sz="2800" dirty="0"/>
              <a:t>);</a:t>
            </a:r>
          </a:p>
          <a:p>
            <a:r>
              <a:rPr lang="en-US" sz="2800" dirty="0"/>
              <a:t>    	</a:t>
            </a:r>
            <a:r>
              <a:rPr lang="en-US" sz="2800" b="1" dirty="0" err="1"/>
              <a:t>w</a:t>
            </a:r>
            <a:r>
              <a:rPr lang="en-US" sz="2800" dirty="0" err="1"/>
              <a:t>.dist</a:t>
            </a:r>
            <a:r>
              <a:rPr lang="en-US" sz="2800" dirty="0"/>
              <a:t> = </a:t>
            </a:r>
            <a:r>
              <a:rPr lang="en-US" sz="2800" b="1" dirty="0" err="1"/>
              <a:t>v</a:t>
            </a:r>
            <a:r>
              <a:rPr lang="en-US" sz="2800" dirty="0" err="1"/>
              <a:t>.dist</a:t>
            </a:r>
            <a:r>
              <a:rPr lang="en-US" sz="2800" dirty="0"/>
              <a:t> + 1;</a:t>
            </a:r>
          </a:p>
          <a:p>
            <a:r>
              <a:rPr lang="en-US" sz="2800" dirty="0"/>
              <a:t>		</a:t>
            </a:r>
            <a:r>
              <a:rPr lang="en-US" sz="2800" b="1" dirty="0" err="1"/>
              <a:t>w.</a:t>
            </a:r>
            <a:r>
              <a:rPr lang="en-US" sz="2800" dirty="0" err="1"/>
              <a:t>visited</a:t>
            </a:r>
            <a:r>
              <a:rPr lang="en-US" sz="2800" dirty="0"/>
              <a:t> = true</a:t>
            </a:r>
          </a:p>
          <a:p>
            <a:r>
              <a:rPr lang="en-US" sz="2800" dirty="0"/>
              <a:t>return infinity;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581E9-3383-42FE-B8EF-8920ABC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is a </a:t>
            </a:r>
            <a:r>
              <a:rPr lang="en-US" b="1" dirty="0"/>
              <a:t>graph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7" y="2695085"/>
            <a:ext cx="4030172" cy="40472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044941" y="4414089"/>
            <a:ext cx="5497299" cy="2186858"/>
            <a:chOff x="2044941" y="4414089"/>
            <a:chExt cx="5497299" cy="2186858"/>
          </a:xfrm>
        </p:grpSpPr>
        <p:sp>
          <p:nvSpPr>
            <p:cNvPr id="4" name="Oval 3"/>
            <p:cNvSpPr/>
            <p:nvPr/>
          </p:nvSpPr>
          <p:spPr bwMode="auto">
            <a:xfrm>
              <a:off x="2460174" y="6016172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325258" y="5178757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892343" y="5932715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08966" y="4734913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251321" y="4488171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46347" y="6262914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4941" y="601617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8781" y="4717353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4963524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0020" y="584534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5902" y="5511225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  <p:cxnSp>
          <p:nvCxnSpPr>
            <p:cNvPr id="16" name="Straight Arrow Connector 15"/>
            <p:cNvCxnSpPr>
              <a:stCxn id="7" idx="6"/>
            </p:cNvCxnSpPr>
            <p:nvPr/>
          </p:nvCxnSpPr>
          <p:spPr bwMode="auto">
            <a:xfrm>
              <a:off x="3055708" y="4858284"/>
              <a:ext cx="1273404" cy="39762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 bwMode="auto">
            <a:xfrm>
              <a:off x="4535865" y="5389364"/>
              <a:ext cx="810482" cy="94717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619207" y="4962821"/>
              <a:ext cx="279434" cy="10287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27720" y="4703826"/>
              <a:ext cx="527529" cy="12343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2688062" y="5342229"/>
              <a:ext cx="1654477" cy="7501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534492" y="441408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604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is a </a:t>
            </a:r>
            <a:r>
              <a:rPr lang="en-US" b="1" dirty="0"/>
              <a:t>graph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edges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 bwMode="auto">
          <a:xfrm>
            <a:off x="2460174" y="6016172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325258" y="5178757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92343" y="5932715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08966" y="4734913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51321" y="4488171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46347" y="6262914"/>
            <a:ext cx="246742" cy="246742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4941" y="601617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8781" y="4717353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4963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0020" y="58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5902" y="5511225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 bwMode="auto">
          <a:xfrm>
            <a:off x="3055708" y="4858284"/>
            <a:ext cx="1273404" cy="39762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5" idx="5"/>
          </p:cNvCxnSpPr>
          <p:nvPr/>
        </p:nvCxnSpPr>
        <p:spPr bwMode="auto">
          <a:xfrm>
            <a:off x="4535865" y="5389364"/>
            <a:ext cx="810482" cy="9471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619207" y="4962821"/>
            <a:ext cx="279434" cy="1028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427720" y="4703826"/>
            <a:ext cx="527529" cy="1234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688062" y="5342229"/>
            <a:ext cx="1654477" cy="7501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7" y="2695085"/>
            <a:ext cx="4030172" cy="404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45" y="3277275"/>
            <a:ext cx="5885562" cy="404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34492" y="441408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668372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is a </a:t>
            </a:r>
            <a:r>
              <a:rPr lang="en-US" b="1" dirty="0"/>
              <a:t>graph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edges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can be </a:t>
            </a:r>
            <a:r>
              <a:rPr lang="en-US" b="1" dirty="0"/>
              <a:t>directed</a:t>
            </a:r>
            <a:r>
              <a:rPr lang="en-US" dirty="0"/>
              <a:t> (one-way) or </a:t>
            </a:r>
            <a:r>
              <a:rPr lang="en-US" b="1" dirty="0"/>
              <a:t>undirected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44941" y="4414089"/>
            <a:ext cx="5497299" cy="2186858"/>
            <a:chOff x="2044941" y="4414089"/>
            <a:chExt cx="5497299" cy="2186858"/>
          </a:xfrm>
        </p:grpSpPr>
        <p:sp>
          <p:nvSpPr>
            <p:cNvPr id="4" name="Oval 3"/>
            <p:cNvSpPr/>
            <p:nvPr/>
          </p:nvSpPr>
          <p:spPr bwMode="auto">
            <a:xfrm>
              <a:off x="2460174" y="6016172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325258" y="5178757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892343" y="5932715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08966" y="4734913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251321" y="4488171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46347" y="6262914"/>
              <a:ext cx="246742" cy="2467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4941" y="601617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8781" y="4717353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4963524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34492" y="441408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0020" y="584534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5902" y="5511225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  <p:cxnSp>
          <p:nvCxnSpPr>
            <p:cNvPr id="16" name="Straight Arrow Connector 15"/>
            <p:cNvCxnSpPr>
              <a:stCxn id="7" idx="6"/>
            </p:cNvCxnSpPr>
            <p:nvPr/>
          </p:nvCxnSpPr>
          <p:spPr bwMode="auto">
            <a:xfrm>
              <a:off x="3055708" y="4858284"/>
              <a:ext cx="1273404" cy="39762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 bwMode="auto">
            <a:xfrm>
              <a:off x="4535865" y="5389364"/>
              <a:ext cx="810482" cy="94717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619207" y="4962821"/>
              <a:ext cx="279434" cy="10287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27720" y="4703826"/>
              <a:ext cx="527529" cy="12343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2688062" y="5342229"/>
              <a:ext cx="1654477" cy="7501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7" y="2695085"/>
            <a:ext cx="4030172" cy="404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45" y="3277275"/>
            <a:ext cx="5885562" cy="4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61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9180-7A92-4ABB-A31E-429417B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9D4B3-E76A-467B-BCFA-7E634C5C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1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Raw vertex/edge lists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2688202"/>
            <a:ext cx="4030172" cy="404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3237188"/>
            <a:ext cx="5885562" cy="4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24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Raw vertex/edge lists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Adjacency list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2688202"/>
            <a:ext cx="4030172" cy="404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3237188"/>
            <a:ext cx="5885562" cy="4047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0" y="4464908"/>
            <a:ext cx="2338133" cy="2126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FA4FB-5EF9-4A6A-B894-8CFE78AE4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66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Raw vertex/edge lists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Adjacency list</a:t>
            </a:r>
          </a:p>
          <a:p>
            <a:pPr marL="514350" indent="-514350">
              <a:buAutoNum type="arabicPeriod"/>
            </a:pPr>
            <a:r>
              <a:rPr lang="en-US" dirty="0"/>
              <a:t>Adjacency matrix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2688202"/>
            <a:ext cx="4030172" cy="404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" y="3237188"/>
            <a:ext cx="5885562" cy="404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81" y="4039394"/>
            <a:ext cx="3836344" cy="2561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7309F4-EAC3-42F7-A270-18AFB2E3D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594" y="0"/>
            <a:ext cx="26934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8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.9183"/>
  <p:tag name="ORIGINALWIDTH" val="719.1601"/>
  <p:tag name="LATEXADDIN" val="\documentclass{article}&#10;\usepackage{amsmath}&#10;\pagestyle{empty}&#10;\begin{document}&#10;&#10;&#10;\begin{align*}&#10;A &amp;: \{B,C\}\\&#10;B &amp;: \{A, C\}\\&#10;C &amp;: \{A,B,E\}\\&#10;&amp;\ldots&#10;\end{align*}&#10;&#10;\end{document}"/>
  <p:tag name="IGUANATEXSIZE" val="32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0.619"/>
  <p:tag name="ORIGINALWIDTH" val="1573.303"/>
  <p:tag name="LATEXADDIN" val="\documentclass{article}&#10;\usepackage{amsmath}&#10;\pagestyle{empty}&#10;\begin{document}&#10;&#10;&#10;$$\begin{array}{c|cccccc}&#10; &amp; A &amp; B &amp; C &amp; D &amp; E &amp; F\\&#10;\hline&#10;A &amp; 0 &amp; 1 &amp; 1 &amp; 0 &amp; 0 &amp; 0 \\&#10;B &amp; &amp; &amp; &amp; &amp; &amp; \\&#10;C &amp; &amp; &amp; &amp; &amp; &amp; \\&#10;D &amp; &amp; &amp; &amp; &amp; &amp; \\&#10;E &amp; &amp; &amp; &amp; &amp; &amp; \\&#10;F &amp; &amp; &amp; &amp; &amp; &amp; \\&#10;\end{array}$$&#10;&#10;\end{document}"/>
  <p:tag name="IGUANATEXSIZE" val="24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0.619"/>
  <p:tag name="ORIGINALWIDTH" val="1573.303"/>
  <p:tag name="LATEXADDIN" val="\documentclass{article}&#10;\usepackage{amsmath}&#10;\pagestyle{empty}&#10;\begin{document}&#10;&#10;&#10;$$\begin{array}{c|cccccc}&#10; &amp; A &amp; B &amp; C &amp; D &amp; E &amp; F\\&#10;\hline&#10;A &amp; 0 &amp; 1 &amp; 1 &amp; 0 &amp; 0 &amp; 0 \\&#10;B &amp; 1 &amp; 0 &amp; 1 &amp; 0 &amp; 0 &amp; 0 \\&#10;C &amp; 1 &amp; 1 &amp; 0 &amp; 0 &amp; 1 &amp; 0\\&#10;D &amp; 0 &amp; 0 &amp; 0 &amp; 0 &amp; 0 &amp; 1\\&#10;E &amp; 0 &amp; 0 &amp; 1 &amp; 0 &amp; 0 &amp; 0\\&#10;F &amp; 0 &amp; 0 &amp; 0 &amp; 1 &amp; 0 &amp; 0\\&#10;\end{array}$$&#10;&#10;\end{document}"/>
  <p:tag name="IGUANATEXSIZE" val="24"/>
  <p:tag name="IGUANATEXCURSOR" val="3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66.6667"/>
  <p:tag name="LATEXADDIN" val="\documentclass{article}&#10;\usepackage{amsmath}&#10;\pagestyle{empty}&#10;\begin{document}&#10;&#10;&#10;$$O(|V|+|E|)$$&#10;&#10;\end{document}"/>
  <p:tag name="IGUANATEXSIZE" val="32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66.6667"/>
  <p:tag name="LATEXADDIN" val="\documentclass{article}&#10;\usepackage{amsmath}&#10;\pagestyle{empty}&#10;\begin{document}&#10;&#10;&#10;$$O(|V|+|E|)$$&#10;&#10;\end{document}"/>
  <p:tag name="IGUANATEXSIZE" val="32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01.9498"/>
  <p:tag name="LATEXADDIN" val="\documentclass{article}&#10;\usepackage{amsmath}&#10;\pagestyle{empty}&#10;\begin{document}&#10;&#10;&#10;$$O(|V|^2)$$&#10;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4.9568"/>
  <p:tag name="LATEXADDIN" val="\documentclass{article}&#10;\usepackage{amsmath}&#10;\pagestyle{empty}&#10;\begin{document}&#10;&#10;&#10;$$O(|E|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4.9568"/>
  <p:tag name="LATEXADDIN" val="\documentclass{article}&#10;\usepackage{amsmath}&#10;\pagestyle{empty}&#10;\begin{document}&#10;&#10;&#10;$$O(|E|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5.7068"/>
  <p:tag name="LATEXADDIN" val="\documentclass{article}&#10;\usepackage{amsmath}&#10;\pagestyle{empty}&#10;\begin{document}&#10;&#10;&#10;$$O(|V|)$$&#10;&#10;\end{document}"/>
  <p:tag name="IGUANATEXSIZE" val="3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4.9568"/>
  <p:tag name="LATEXADDIN" val="\documentclass{article}&#10;\usepackage{amsmath}&#10;\pagestyle{empty}&#10;\begin{document}&#10;&#10;&#10;$$O(|E|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5.7068"/>
  <p:tag name="LATEXADDIN" val="\documentclass{article}&#10;\usepackage{amsmath}&#10;\pagestyle{empty}&#10;\begin{document}&#10;&#10;&#10;$$O(|V|)$$&#10;&#10;\end{document}"/>
  <p:tag name="IGUANATEXSIZE" val="3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9.2201"/>
  <p:tag name="LATEXADDIN" val="\documentclass{article}&#10;\usepackage{amsmath}&#10;\pagestyle{empty}&#10;\begin{document}&#10;&#10;&#10;$$O(1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4.9568"/>
  <p:tag name="LATEXADDIN" val="\documentclass{article}&#10;\usepackage{amsmath}&#10;\pagestyle{empty}&#10;\begin{document}&#10;&#10;&#10;$$O(|E|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4.9568"/>
  <p:tag name="LATEXADDIN" val="\documentclass{article}&#10;\usepackage{amsmath}&#10;\pagestyle{empty}&#10;\begin{document}&#10;&#10;&#10;$$O(|E|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9.2201"/>
  <p:tag name="LATEXADDIN" val="\documentclass{article}&#10;\usepackage{amsmath}&#10;\pagestyle{empty}&#10;\begin{document}&#10;&#10;&#10;$$O(1)$$&#10;&#10;\end{document}"/>
  <p:tag name="IGUANATEXSIZE" val="32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45.7068"/>
  <p:tag name="LATEXADDIN" val="\documentclass{article}&#10;\usepackage{amsmath}&#10;\pagestyle{empty}&#10;\begin{document}&#10;&#10;&#10;$$O(|V|)$$&#10;&#10;\end{document}"/>
  <p:tag name="IGUANATEXSIZE" val="3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10.274"/>
  <p:tag name="LATEXADDIN" val="\documentclass{article}&#10;\usepackage{amsmath}&#10;\pagestyle{empty}&#10;\begin{document}&#10;&#10;&#10;$$E = \{\{A,B\}, \{A, C\}, \{B,C\}, \ldots\}$$&#10;&#10;\end{document}"/>
  <p:tag name="IGUANATEXSIZE" val="3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39.595"/>
  <p:tag name="LATEXADDIN" val="\documentclass{article}&#10;\usepackage{amsmath}&#10;\pagestyle{empty}&#10;\begin{document}&#10;&#10;&#10;$$V = \{A, B, C, D, E, F\}$$&#10;&#10;\end{document}"/>
  <p:tag name="IGUANATEXSIZE" val="3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110885</TotalTime>
  <Words>1049</Words>
  <Application>Microsoft Office PowerPoint</Application>
  <PresentationFormat>On-screen Show (4:3)</PresentationFormat>
  <Paragraphs>253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Helvetica</vt:lpstr>
      <vt:lpstr>Calibri</vt:lpstr>
      <vt:lpstr>Comic Sans MS</vt:lpstr>
      <vt:lpstr>Helvetica Neue Condensed</vt:lpstr>
      <vt:lpstr>Arial</vt:lpstr>
      <vt:lpstr>Default Design</vt:lpstr>
      <vt:lpstr>Graphs and Search Algorithms</vt:lpstr>
      <vt:lpstr>Social Network Backend</vt:lpstr>
      <vt:lpstr>Graph Basics</vt:lpstr>
      <vt:lpstr>Graph Basics</vt:lpstr>
      <vt:lpstr>Graph Basics</vt:lpstr>
      <vt:lpstr>Graph Data Structs</vt:lpstr>
      <vt:lpstr>Graph Data Structs</vt:lpstr>
      <vt:lpstr>Graph Data Structs</vt:lpstr>
      <vt:lpstr>Graph Data Structs</vt:lpstr>
      <vt:lpstr>Graph Data Structs</vt:lpstr>
      <vt:lpstr>Graph Data Structs</vt:lpstr>
      <vt:lpstr>Graph Data Structs</vt:lpstr>
      <vt:lpstr>Graph Operations</vt:lpstr>
      <vt:lpstr>Graph Operations</vt:lpstr>
      <vt:lpstr>Graph Operations</vt:lpstr>
      <vt:lpstr>Graph Operations</vt:lpstr>
      <vt:lpstr>Graph Operations</vt:lpstr>
      <vt:lpstr>Graph Operations</vt:lpstr>
      <vt:lpstr>Friend Network</vt:lpstr>
      <vt:lpstr>Friend Network</vt:lpstr>
      <vt:lpstr>Friend Network</vt:lpstr>
      <vt:lpstr>Friend Network</vt:lpstr>
      <vt:lpstr>Friend Network</vt:lpstr>
      <vt:lpstr>Iterative Version</vt:lpstr>
      <vt:lpstr>Iterative Version</vt:lpstr>
      <vt:lpstr>Kevin Bacon Problem</vt:lpstr>
      <vt:lpstr>Kevin Bacon Problem</vt:lpstr>
      <vt:lpstr>Breadth-First Search</vt:lpstr>
      <vt:lpstr>Kevin Bacon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Arjun, Aditya</cp:lastModifiedBy>
  <cp:revision>3778</cp:revision>
  <dcterms:created xsi:type="dcterms:W3CDTF">2009-06-08T18:14:25Z</dcterms:created>
  <dcterms:modified xsi:type="dcterms:W3CDTF">2020-09-03T20:54:12Z</dcterms:modified>
</cp:coreProperties>
</file>