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1028" r:id="rId2"/>
    <p:sldId id="1108" r:id="rId3"/>
    <p:sldId id="1126" r:id="rId4"/>
    <p:sldId id="1128" r:id="rId5"/>
    <p:sldId id="1065" r:id="rId6"/>
    <p:sldId id="1095" r:id="rId7"/>
    <p:sldId id="1129" r:id="rId8"/>
    <p:sldId id="1130" r:id="rId9"/>
    <p:sldId id="1103" r:id="rId10"/>
    <p:sldId id="1104" r:id="rId11"/>
    <p:sldId id="1105" r:id="rId12"/>
    <p:sldId id="1106" r:id="rId13"/>
    <p:sldId id="1066" r:id="rId14"/>
    <p:sldId id="1067" r:id="rId15"/>
    <p:sldId id="1096" r:id="rId16"/>
    <p:sldId id="1097" r:id="rId17"/>
    <p:sldId id="1098" r:id="rId18"/>
    <p:sldId id="1099" r:id="rId19"/>
    <p:sldId id="1100" r:id="rId20"/>
    <p:sldId id="1101" r:id="rId21"/>
    <p:sldId id="1102" r:id="rId22"/>
    <p:sldId id="1091" r:id="rId23"/>
    <p:sldId id="1107" r:id="rId24"/>
    <p:sldId id="1093" r:id="rId25"/>
    <p:sldId id="1094" r:id="rId26"/>
    <p:sldId id="1131" r:id="rId27"/>
    <p:sldId id="1110" r:id="rId28"/>
    <p:sldId id="1111" r:id="rId29"/>
    <p:sldId id="1109" r:id="rId30"/>
    <p:sldId id="1112" r:id="rId31"/>
    <p:sldId id="1113" r:id="rId32"/>
    <p:sldId id="1114" r:id="rId33"/>
    <p:sldId id="1115" r:id="rId34"/>
    <p:sldId id="1116" r:id="rId35"/>
    <p:sldId id="1117" r:id="rId36"/>
    <p:sldId id="1118" r:id="rId37"/>
    <p:sldId id="1119" r:id="rId38"/>
    <p:sldId id="1120" r:id="rId39"/>
    <p:sldId id="1121" r:id="rId40"/>
    <p:sldId id="1122" r:id="rId41"/>
    <p:sldId id="1123" r:id="rId42"/>
    <p:sldId id="1125" r:id="rId43"/>
    <p:sldId id="1124" r:id="rId4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MBX10" panose="020B0604020202020204"/>
      <p:regular r:id="rId50"/>
    </p:embeddedFont>
    <p:embeddedFont>
      <p:font typeface="CMEX10" panose="020B0604020202020204"/>
      <p:regular r:id="rId51"/>
    </p:embeddedFont>
    <p:embeddedFont>
      <p:font typeface="CMMI10" panose="020B0604020202020204"/>
      <p:regular r:id="rId52"/>
    </p:embeddedFont>
    <p:embeddedFont>
      <p:font typeface="CMMI12" panose="020B0604020202020204"/>
      <p:regular r:id="rId53"/>
    </p:embeddedFont>
    <p:embeddedFont>
      <p:font typeface="CMMI5" panose="020B0604020202020204"/>
      <p:regular r:id="rId54"/>
    </p:embeddedFont>
    <p:embeddedFont>
      <p:font typeface="CMMI7" panose="020B0604020202020204"/>
      <p:regular r:id="rId55"/>
    </p:embeddedFont>
    <p:embeddedFont>
      <p:font typeface="CMR10" panose="020B0604020202020204"/>
      <p:regular r:id="rId56"/>
    </p:embeddedFont>
    <p:embeddedFont>
      <p:font typeface="CMR17" panose="020B0604020202020204"/>
      <p:regular r:id="rId57"/>
    </p:embeddedFont>
    <p:embeddedFont>
      <p:font typeface="CMR5" panose="020B0604020202020204"/>
      <p:regular r:id="rId58"/>
    </p:embeddedFont>
    <p:embeddedFont>
      <p:font typeface="CMR7" panose="020B0604020202020204"/>
      <p:regular r:id="rId59"/>
    </p:embeddedFont>
    <p:embeddedFont>
      <p:font typeface="CMSY10ORIG" panose="020B0604020202020204"/>
      <p:regular r:id="rId60"/>
    </p:embeddedFont>
    <p:embeddedFont>
      <p:font typeface="CMSY5" panose="020B0604020202020204"/>
      <p:regular r:id="rId61"/>
    </p:embeddedFont>
    <p:embeddedFont>
      <p:font typeface="CMSY7" panose="020B0604020202020204"/>
      <p:regular r:id="rId62"/>
    </p:embeddedFont>
    <p:embeddedFont>
      <p:font typeface="Helvetica" panose="020B0604020202020204" pitchFamily="34" charset="0"/>
      <p:regular r:id="rId63"/>
      <p:bold r:id="rId64"/>
      <p:italic r:id="rId65"/>
      <p:boldItalic r:id="rId66"/>
    </p:embeddedFont>
    <p:embeddedFont>
      <p:font typeface="Helvetica Neue Condensed"/>
      <p:bold r:id="rId67"/>
    </p:embeddedFont>
    <p:embeddedFont>
      <p:font typeface="MSBM10" panose="020B0604020202020204"/>
      <p:regular r:id="rId68"/>
    </p:embeddedFont>
    <p:embeddedFont>
      <p:font typeface="MSBM7" panose="020B0604020202020204"/>
      <p:regular r:id="rId69"/>
    </p:embeddedFont>
  </p:embeddedFontLst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505050"/>
    <a:srgbClr val="7E6D04"/>
    <a:srgbClr val="B89746"/>
    <a:srgbClr val="FF9933"/>
    <a:srgbClr val="8B7235"/>
    <a:srgbClr val="BE8802"/>
    <a:srgbClr val="9D9D9D"/>
    <a:srgbClr val="909090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8577" autoAdjust="0"/>
  </p:normalViewPr>
  <p:slideViewPr>
    <p:cSldViewPr snapToGrid="0">
      <p:cViewPr varScale="1">
        <p:scale>
          <a:sx n="86" d="100"/>
          <a:sy n="86" d="100"/>
        </p:scale>
        <p:origin x="13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C37CD-9EDB-4346-8DD0-668C1D441B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09252"/>
            <a:ext cx="7772400" cy="2337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Shortest-Path Algorithms II</a:t>
            </a:r>
            <a:br>
              <a:rPr lang="en-US" dirty="0"/>
            </a:br>
            <a:endParaRPr lang="en-US" sz="2000" b="0" dirty="0">
              <a:latin typeface="+mn-lt"/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R17"/>
              </a:rPr>
              <a:t>A</a:t>
            </a:r>
            <a:r>
              <a:rPr lang="en-US">
                <a:latin typeface="CMSY5"/>
              </a:rPr>
              <a:t>A</a:t>
            </a:r>
            <a:r>
              <a:rPr lang="en-US">
                <a:latin typeface="MSBM10"/>
              </a:rPr>
              <a:t>A</a:t>
            </a:r>
            <a:r>
              <a:rPr lang="en-US">
                <a:latin typeface="MSBM7"/>
              </a:rPr>
              <a:t>A</a:t>
            </a:r>
            <a:r>
              <a:rPr lang="en-US">
                <a:latin typeface="CMMI12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edge </a:t>
            </a:r>
            <a:r>
              <a:rPr lang="en-US" b="1" dirty="0"/>
              <a:t>e</a:t>
            </a:r>
            <a:r>
              <a:rPr lang="en-US" dirty="0"/>
              <a:t>:</a:t>
            </a:r>
          </a:p>
          <a:p>
            <a:r>
              <a:rPr lang="en-US" dirty="0"/>
              <a:t>  if(</a:t>
            </a:r>
            <a:r>
              <a:rPr lang="en-US" b="1" dirty="0" err="1"/>
              <a:t>e</a:t>
            </a:r>
            <a:r>
              <a:rPr lang="en-US" dirty="0" err="1"/>
              <a:t>.dest.cost</a:t>
            </a:r>
            <a:r>
              <a:rPr lang="en-US" dirty="0"/>
              <a:t> &gt; </a:t>
            </a:r>
            <a:r>
              <a:rPr lang="en-US" b="1" dirty="0" err="1"/>
              <a:t>e</a:t>
            </a:r>
            <a:r>
              <a:rPr lang="en-US" dirty="0" err="1"/>
              <a:t>.src.cost</a:t>
            </a:r>
            <a:r>
              <a:rPr lang="en-US" dirty="0"/>
              <a:t> + </a:t>
            </a:r>
            <a:r>
              <a:rPr lang="en-US" b="1" dirty="0" err="1"/>
              <a:t>e</a:t>
            </a:r>
            <a:r>
              <a:rPr lang="en-US" dirty="0" err="1"/>
              <a:t>.cost</a:t>
            </a:r>
            <a:r>
              <a:rPr lang="en-US" dirty="0"/>
              <a:t>) </a:t>
            </a:r>
          </a:p>
          <a:p>
            <a:r>
              <a:rPr lang="en-US" dirty="0"/>
              <a:t>    </a:t>
            </a:r>
            <a:r>
              <a:rPr lang="en-US" b="1" dirty="0" err="1"/>
              <a:t>e</a:t>
            </a:r>
            <a:r>
              <a:rPr lang="en-US" dirty="0" err="1"/>
              <a:t>.dest.cost</a:t>
            </a:r>
            <a:r>
              <a:rPr lang="en-US" dirty="0"/>
              <a:t> = </a:t>
            </a:r>
            <a:r>
              <a:rPr lang="en-US" b="1" dirty="0" err="1"/>
              <a:t>e</a:t>
            </a:r>
            <a:r>
              <a:rPr lang="en-US" dirty="0" err="1"/>
              <a:t>.src.cost</a:t>
            </a:r>
            <a:r>
              <a:rPr lang="en-US" dirty="0"/>
              <a:t> + </a:t>
            </a:r>
            <a:r>
              <a:rPr lang="en-US" b="1" dirty="0" err="1"/>
              <a:t>e</a:t>
            </a:r>
            <a:r>
              <a:rPr lang="en-US" dirty="0" err="1"/>
              <a:t>.cost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514350" indent="-514350">
              <a:buAutoNum type="arabicPeriod"/>
            </a:pPr>
            <a:r>
              <a:rPr lang="en-US" dirty="0"/>
              <a:t>Will this process terminate?</a:t>
            </a:r>
          </a:p>
          <a:p>
            <a:pPr marL="514350" indent="-514350">
              <a:buAutoNum type="arabicPeriod"/>
            </a:pPr>
            <a:r>
              <a:rPr lang="en-US" dirty="0"/>
              <a:t>How many iterations are needed?</a:t>
            </a:r>
          </a:p>
        </p:txBody>
      </p:sp>
    </p:spTree>
    <p:extLst>
      <p:ext uri="{BB962C8B-B14F-4D97-AF65-F5344CB8AC3E}">
        <p14:creationId xmlns:p14="http://schemas.microsoft.com/office/powerpoint/2010/main" val="11585930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the shortest path to a node involves L edges, it will be found in L iterations.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48802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the shortest path to a node involves L edges, it will be found in L iterations.</a:t>
            </a:r>
          </a:p>
          <a:p>
            <a:endParaRPr lang="en-US" b="1" dirty="0"/>
          </a:p>
          <a:p>
            <a:r>
              <a:rPr lang="en-US" dirty="0"/>
              <a:t>The shortest path to any node is either:</a:t>
            </a:r>
          </a:p>
          <a:p>
            <a:pPr marL="514350" indent="-514350">
              <a:buAutoNum type="arabicParenR"/>
            </a:pPr>
            <a:r>
              <a:rPr lang="en-US" dirty="0"/>
              <a:t>&lt;= |V|</a:t>
            </a:r>
          </a:p>
          <a:p>
            <a:pPr marL="514350" indent="-514350">
              <a:buAutoNum type="arabicParenR"/>
            </a:pPr>
            <a:r>
              <a:rPr lang="en-US" dirty="0"/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37258189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≤0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965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≤1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881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≤1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</p:spTree>
    <p:extLst>
      <p:ext uri="{BB962C8B-B14F-4D97-AF65-F5344CB8AC3E}">
        <p14:creationId xmlns:p14="http://schemas.microsoft.com/office/powerpoint/2010/main" val="7800765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≤1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2</a:t>
            </a:r>
          </a:p>
        </p:txBody>
      </p:sp>
    </p:spTree>
    <p:extLst>
      <p:ext uri="{BB962C8B-B14F-4D97-AF65-F5344CB8AC3E}">
        <p14:creationId xmlns:p14="http://schemas.microsoft.com/office/powerpoint/2010/main" val="35390375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≤1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2</a:t>
            </a:r>
          </a:p>
        </p:txBody>
      </p:sp>
    </p:spTree>
    <p:extLst>
      <p:ext uri="{BB962C8B-B14F-4D97-AF65-F5344CB8AC3E}">
        <p14:creationId xmlns:p14="http://schemas.microsoft.com/office/powerpoint/2010/main" val="39408305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≤1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9314" y="249930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-2</a:t>
            </a:r>
          </a:p>
        </p:txBody>
      </p:sp>
    </p:spTree>
    <p:extLst>
      <p:ext uri="{BB962C8B-B14F-4D97-AF65-F5344CB8AC3E}">
        <p14:creationId xmlns:p14="http://schemas.microsoft.com/office/powerpoint/2010/main" val="21140276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9314" y="249930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78479" y="2438345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</p:spTree>
    <p:extLst>
      <p:ext uri="{BB962C8B-B14F-4D97-AF65-F5344CB8AC3E}">
        <p14:creationId xmlns:p14="http://schemas.microsoft.com/office/powerpoint/2010/main" val="21767553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with Negative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weighted directed graph (weights can be negative), a start node </a:t>
            </a:r>
            <a:r>
              <a:rPr lang="en-US" b="1" dirty="0"/>
              <a:t>s</a:t>
            </a:r>
            <a:r>
              <a:rPr lang="en-US" dirty="0"/>
              <a:t>, and end node </a:t>
            </a:r>
            <a:r>
              <a:rPr lang="en-US" b="1" dirty="0"/>
              <a:t>e</a:t>
            </a:r>
            <a:r>
              <a:rPr lang="en-US" dirty="0"/>
              <a:t>, find the cost of the shortest path from </a:t>
            </a:r>
            <a:r>
              <a:rPr lang="en-US" b="1" dirty="0"/>
              <a:t>s</a:t>
            </a:r>
            <a:r>
              <a:rPr lang="en-US" dirty="0"/>
              <a:t> to </a:t>
            </a:r>
            <a:r>
              <a:rPr lang="en-US" b="1" dirty="0"/>
              <a:t>e</a:t>
            </a:r>
            <a:r>
              <a:rPr lang="en-US" dirty="0"/>
              <a:t> (or report that it does not exist)</a:t>
            </a:r>
          </a:p>
        </p:txBody>
      </p:sp>
    </p:spTree>
    <p:extLst>
      <p:ext uri="{BB962C8B-B14F-4D97-AF65-F5344CB8AC3E}">
        <p14:creationId xmlns:p14="http://schemas.microsoft.com/office/powerpoint/2010/main" val="17092372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9314" y="249930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78479" y="2438345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</p:spTree>
    <p:extLst>
      <p:ext uri="{BB962C8B-B14F-4D97-AF65-F5344CB8AC3E}">
        <p14:creationId xmlns:p14="http://schemas.microsoft.com/office/powerpoint/2010/main" val="11077317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≤0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≤4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-25000" dirty="0">
                <a:latin typeface="Helvetica" pitchFamily="2" charset="0"/>
              </a:rPr>
              <a:t>≤2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537" y="3169921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3233" y="416526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9314" y="249930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78479" y="2438345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≤ -1</a:t>
            </a:r>
          </a:p>
        </p:txBody>
      </p:sp>
    </p:spTree>
    <p:extLst>
      <p:ext uri="{BB962C8B-B14F-4D97-AF65-F5344CB8AC3E}">
        <p14:creationId xmlns:p14="http://schemas.microsoft.com/office/powerpoint/2010/main" val="32714863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endCxn id="10" idx="4"/>
          </p:cNvCxnSpPr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Connector 13"/>
          <p:cNvCxnSpPr>
            <a:stCxn id="8" idx="7"/>
          </p:cNvCxnSpPr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" idx="6"/>
          </p:cNvCxnSpPr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7"/>
          </p:cNvCxnSpPr>
          <p:nvPr/>
        </p:nvCxnSpPr>
        <p:spPr bwMode="auto">
          <a:xfrm flipV="1">
            <a:off x="4734836" y="2926026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Connector 21"/>
          <p:cNvCxnSpPr>
            <a:endCxn id="11" idx="1"/>
          </p:cNvCxnSpPr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Connector 23"/>
          <p:cNvCxnSpPr>
            <a:endCxn id="6" idx="5"/>
          </p:cNvCxnSpPr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Termination?</a:t>
            </a:r>
          </a:p>
        </p:txBody>
      </p:sp>
      <p:cxnSp>
        <p:nvCxnSpPr>
          <p:cNvPr id="4" name="Straight Connector 3"/>
          <p:cNvCxnSpPr>
            <a:stCxn id="7" idx="7"/>
          </p:cNvCxnSpPr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49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endCxn id="10" idx="4"/>
          </p:cNvCxnSpPr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Connector 13"/>
          <p:cNvCxnSpPr>
            <a:stCxn id="8" idx="7"/>
          </p:cNvCxnSpPr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" idx="6"/>
          </p:cNvCxnSpPr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7"/>
          </p:cNvCxnSpPr>
          <p:nvPr/>
        </p:nvCxnSpPr>
        <p:spPr bwMode="auto">
          <a:xfrm flipV="1">
            <a:off x="4734836" y="2926026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Connector 21"/>
          <p:cNvCxnSpPr>
            <a:endCxn id="11" idx="1"/>
          </p:cNvCxnSpPr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Connector 23"/>
          <p:cNvCxnSpPr>
            <a:endCxn id="6" idx="5"/>
          </p:cNvCxnSpPr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Termination?</a:t>
            </a:r>
          </a:p>
        </p:txBody>
      </p:sp>
      <p:cxnSp>
        <p:nvCxnSpPr>
          <p:cNvPr id="4" name="Straight Connector 3"/>
          <p:cNvCxnSpPr>
            <a:stCxn id="7" idx="7"/>
          </p:cNvCxnSpPr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395" y="5760017"/>
            <a:ext cx="811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changes on the V+1</a:t>
            </a:r>
            <a:r>
              <a:rPr lang="en-US" sz="2800" baseline="30000" dirty="0"/>
              <a:t>st</a:t>
            </a:r>
            <a:r>
              <a:rPr lang="en-US" sz="2800" dirty="0"/>
              <a:t> iteration  =&gt; 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4275547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endCxn id="10" idx="4"/>
          </p:cNvCxnSpPr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Connector 13"/>
          <p:cNvCxnSpPr>
            <a:stCxn id="8" idx="7"/>
          </p:cNvCxnSpPr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" idx="6"/>
          </p:cNvCxnSpPr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5" idx="7"/>
          </p:cNvCxnSpPr>
          <p:nvPr/>
        </p:nvCxnSpPr>
        <p:spPr bwMode="auto">
          <a:xfrm flipV="1">
            <a:off x="4734836" y="2926026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Connector 21"/>
          <p:cNvCxnSpPr>
            <a:endCxn id="11" idx="1"/>
          </p:cNvCxnSpPr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Connector 23"/>
          <p:cNvCxnSpPr>
            <a:endCxn id="6" idx="5"/>
          </p:cNvCxnSpPr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cxnSp>
        <p:nvCxnSpPr>
          <p:cNvPr id="4" name="Straight Connector 3"/>
          <p:cNvCxnSpPr>
            <a:stCxn id="7" idx="7"/>
          </p:cNvCxnSpPr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run time?</a:t>
            </a:r>
          </a:p>
        </p:txBody>
      </p:sp>
    </p:spTree>
    <p:extLst>
      <p:ext uri="{BB962C8B-B14F-4D97-AF65-F5344CB8AC3E}">
        <p14:creationId xmlns:p14="http://schemas.microsoft.com/office/powerpoint/2010/main" val="13814608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4777" y="2268474"/>
            <a:ext cx="4525680" cy="2765138"/>
            <a:chOff x="1754777" y="2268474"/>
            <a:chExt cx="4525680" cy="2765138"/>
          </a:xfrm>
        </p:grpSpPr>
        <p:cxnSp>
          <p:nvCxnSpPr>
            <p:cNvPr id="36" name="Straight Connector 35"/>
            <p:cNvCxnSpPr>
              <a:endCxn id="10" idx="4"/>
            </p:cNvCxnSpPr>
            <p:nvPr/>
          </p:nvCxnSpPr>
          <p:spPr bwMode="auto">
            <a:xfrm flipV="1">
              <a:off x="5765074" y="3095899"/>
              <a:ext cx="0" cy="134112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76860" y="3317968"/>
              <a:ext cx="209437" cy="6793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14" name="Straight Connector 13"/>
            <p:cNvCxnSpPr>
              <a:stCxn id="8" idx="7"/>
            </p:cNvCxnSpPr>
            <p:nvPr/>
          </p:nvCxnSpPr>
          <p:spPr bwMode="auto">
            <a:xfrm flipV="1">
              <a:off x="2744928" y="2669179"/>
              <a:ext cx="699311" cy="4728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6" name="Straight Connector 15"/>
            <p:cNvCxnSpPr>
              <a:stCxn id="6" idx="6"/>
            </p:cNvCxnSpPr>
            <p:nvPr/>
          </p:nvCxnSpPr>
          <p:spPr bwMode="auto">
            <a:xfrm>
              <a:off x="3831771" y="2669178"/>
              <a:ext cx="1933303" cy="6096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5" idx="7"/>
            </p:cNvCxnSpPr>
            <p:nvPr/>
          </p:nvCxnSpPr>
          <p:spPr bwMode="auto">
            <a:xfrm flipV="1">
              <a:off x="4734836" y="2926026"/>
              <a:ext cx="771607" cy="35102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20" name="Straight Connector 19"/>
            <p:cNvCxnSpPr>
              <a:stCxn id="9" idx="6"/>
            </p:cNvCxnSpPr>
            <p:nvPr/>
          </p:nvCxnSpPr>
          <p:spPr bwMode="auto">
            <a:xfrm>
              <a:off x="2486297" y="4402185"/>
              <a:ext cx="957942" cy="25254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2" name="Straight Connector 21"/>
            <p:cNvCxnSpPr>
              <a:endCxn id="11" idx="1"/>
            </p:cNvCxnSpPr>
            <p:nvPr/>
          </p:nvCxnSpPr>
          <p:spPr bwMode="auto">
            <a:xfrm>
              <a:off x="4451167" y="3535682"/>
              <a:ext cx="1055276" cy="64270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4" name="Straight Connector 23"/>
            <p:cNvCxnSpPr>
              <a:endCxn id="6" idx="5"/>
            </p:cNvCxnSpPr>
            <p:nvPr/>
          </p:nvCxnSpPr>
          <p:spPr bwMode="auto">
            <a:xfrm flipH="1" flipV="1">
              <a:off x="3724642" y="2927809"/>
              <a:ext cx="721083" cy="6078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" name="Straight Connector 3"/>
            <p:cNvCxnSpPr>
              <a:stCxn id="7" idx="7"/>
            </p:cNvCxnSpPr>
            <p:nvPr/>
          </p:nvCxnSpPr>
          <p:spPr bwMode="auto">
            <a:xfrm flipV="1">
              <a:off x="3702870" y="3535681"/>
              <a:ext cx="742854" cy="860421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5" name="Oval 4"/>
            <p:cNvSpPr/>
            <p:nvPr/>
          </p:nvSpPr>
          <p:spPr bwMode="auto">
            <a:xfrm>
              <a:off x="4110445" y="3169921"/>
              <a:ext cx="731520" cy="731520"/>
            </a:xfrm>
            <a:prstGeom prst="ellipse">
              <a:avLst/>
            </a:prstGeom>
            <a:solidFill>
              <a:schemeClr val="accent4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100251" y="2303418"/>
              <a:ext cx="731520" cy="73152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78479" y="4288973"/>
              <a:ext cx="731520" cy="73152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20537" y="3034938"/>
              <a:ext cx="731520" cy="73152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754777" y="4036425"/>
              <a:ext cx="731520" cy="731520"/>
            </a:xfrm>
            <a:prstGeom prst="ellipse">
              <a:avLst/>
            </a:prstGeom>
            <a:solidFill>
              <a:schemeClr val="accent2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99314" y="2364379"/>
              <a:ext cx="731520" cy="73152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399314" y="4071260"/>
              <a:ext cx="731520" cy="731520"/>
            </a:xfrm>
            <a:prstGeom prst="ellipse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3126" y="353568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2968" y="292602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1919" y="276932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43126" y="303493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7448" y="226847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67617" y="389279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0672" y="36466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21677" y="334194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81060" y="4571947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-1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536" y="2446591"/>
            <a:ext cx="2577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Changes past </a:t>
            </a:r>
          </a:p>
          <a:p>
            <a:pPr algn="ctr"/>
            <a:r>
              <a:rPr lang="en-US" sz="2800" dirty="0" err="1"/>
              <a:t>iter</a:t>
            </a:r>
            <a:r>
              <a:rPr lang="en-US" sz="2800" dirty="0"/>
              <a:t>         cycle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4E352A-E7D0-49AD-97E4-564E1812B2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97" y="3017103"/>
            <a:ext cx="749714" cy="303543"/>
          </a:xfrm>
          <a:prstGeom prst="rect">
            <a:avLst/>
          </a:prstGeom>
          <a:noFill/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run time? O(|V||E|)</a:t>
            </a:r>
          </a:p>
        </p:txBody>
      </p:sp>
    </p:spTree>
    <p:extLst>
      <p:ext uri="{BB962C8B-B14F-4D97-AF65-F5344CB8AC3E}">
        <p14:creationId xmlns:p14="http://schemas.microsoft.com/office/powerpoint/2010/main" val="20396969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B2FC-CAD5-472D-A494-8E0744DB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Pseudocode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A73F7-7D38-4788-9EC4-705AAA7B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982788"/>
            <a:ext cx="7769225" cy="4113212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from 1 to |V| - 1:</a:t>
            </a:r>
          </a:p>
          <a:p>
            <a:r>
              <a:rPr lang="en-US" b="1" dirty="0"/>
              <a:t>	</a:t>
            </a:r>
            <a:r>
              <a:rPr lang="en-US" dirty="0"/>
              <a:t>for edge (</a:t>
            </a:r>
            <a:r>
              <a:rPr lang="en-US" b="1" dirty="0"/>
              <a:t>u, v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with weight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/>
              <a:t>u</a:t>
            </a:r>
            <a:r>
              <a:rPr lang="en-US" dirty="0"/>
              <a:t>) + </a:t>
            </a:r>
            <a:r>
              <a:rPr lang="en-US" b="1" dirty="0"/>
              <a:t>w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/>
              <a:t>u</a:t>
            </a:r>
            <a:r>
              <a:rPr lang="en-US" dirty="0"/>
              <a:t>) + </a:t>
            </a:r>
            <a:r>
              <a:rPr lang="en-US" b="1" dirty="0"/>
              <a:t>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Time complexity O(|V||E|)</a:t>
            </a:r>
          </a:p>
        </p:txBody>
      </p:sp>
    </p:spTree>
    <p:extLst>
      <p:ext uri="{BB962C8B-B14F-4D97-AF65-F5344CB8AC3E}">
        <p14:creationId xmlns:p14="http://schemas.microsoft.com/office/powerpoint/2010/main" val="10810156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weighted, directed graph (negative weights possible). For each pairs of vertices (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), return length of shortest path from</a:t>
            </a:r>
            <a:r>
              <a:rPr lang="en-US" b="1" dirty="0"/>
              <a:t> v</a:t>
            </a:r>
            <a:r>
              <a:rPr lang="en-US" dirty="0"/>
              <a:t> to </a:t>
            </a:r>
            <a:r>
              <a:rPr lang="en-US" b="1" dirty="0"/>
              <a:t>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22812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weighted, directed graph (negative weights possible). For each pairs of vertices (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dirty="0"/>
              <a:t>), return length of shortest path from</a:t>
            </a:r>
            <a:r>
              <a:rPr lang="en-US" b="1" dirty="0"/>
              <a:t> v</a:t>
            </a:r>
            <a:r>
              <a:rPr lang="en-US" dirty="0"/>
              <a:t> to </a:t>
            </a:r>
            <a:r>
              <a:rPr lang="en-US" b="1" dirty="0"/>
              <a:t>w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Run Bellman-Ford for each </a:t>
            </a:r>
            <a:r>
              <a:rPr lang="en-US" b="1" dirty="0"/>
              <a:t>v</a:t>
            </a:r>
            <a:r>
              <a:rPr lang="en-US" dirty="0"/>
              <a:t>: O(|V|</a:t>
            </a:r>
            <a:r>
              <a:rPr lang="en-US" baseline="30000" dirty="0"/>
              <a:t>2</a:t>
            </a:r>
            <a:r>
              <a:rPr lang="en-US" dirty="0"/>
              <a:t>|E|)</a:t>
            </a:r>
          </a:p>
        </p:txBody>
      </p:sp>
    </p:spTree>
    <p:extLst>
      <p:ext uri="{BB962C8B-B14F-4D97-AF65-F5344CB8AC3E}">
        <p14:creationId xmlns:p14="http://schemas.microsoft.com/office/powerpoint/2010/main" val="40242068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00F1428-C91D-43AD-8768-DE8F7DD237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31" y="2380013"/>
            <a:ext cx="2829714" cy="2125714"/>
          </a:xfrm>
          <a:prstGeom prst="rect">
            <a:avLst/>
          </a:prstGeom>
          <a:noFill/>
          <a:ln/>
          <a:effectLst/>
        </p:spPr>
      </p:pic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940" y="6139196"/>
            <a:ext cx="8729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Vertex costs no longer useful; create </a:t>
            </a:r>
            <a:r>
              <a:rPr lang="en-US" sz="2800" b="1" dirty="0"/>
              <a:t>distance matrix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060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214C-2EDA-4AB1-9820-007B787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4742-8B19-48EC-9931-56B09F44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Dijkstra’s Algorithm work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769173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330CB78-DB81-4CF5-B29A-2B8916D5E3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37" y="2380012"/>
            <a:ext cx="3419428" cy="2125714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832182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6ECFC6D-64DF-40C7-8E8E-28B47C5828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37" y="2380012"/>
            <a:ext cx="3419428" cy="2125714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0?</a:t>
            </a:r>
          </a:p>
        </p:txBody>
      </p:sp>
    </p:spTree>
    <p:extLst>
      <p:ext uri="{BB962C8B-B14F-4D97-AF65-F5344CB8AC3E}">
        <p14:creationId xmlns:p14="http://schemas.microsoft.com/office/powerpoint/2010/main" val="371544876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6219AC0-BAF9-431F-A877-74F48CC112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38" y="2380012"/>
            <a:ext cx="3420981" cy="212668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0?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686697" y="2679196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694689" y="2384626"/>
            <a:ext cx="36361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1725" y="2685129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5161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B8B6F3E-B075-4A2D-A8CA-0F47D6503F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19" y="2380013"/>
            <a:ext cx="3411193" cy="2120595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0?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CA36C-EDA6-4D12-837E-B11279393048}"/>
              </a:ext>
            </a:extLst>
          </p:cNvPr>
          <p:cNvSpPr/>
          <p:nvPr/>
        </p:nvSpPr>
        <p:spPr bwMode="auto">
          <a:xfrm>
            <a:off x="5686697" y="2679196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5EE10-2600-43A1-92CC-432742C78986}"/>
              </a:ext>
            </a:extLst>
          </p:cNvPr>
          <p:cNvSpPr/>
          <p:nvPr/>
        </p:nvSpPr>
        <p:spPr bwMode="auto">
          <a:xfrm>
            <a:off x="6694689" y="2384626"/>
            <a:ext cx="36361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330C7A-E3CC-41E1-ADE7-112A5F90EF8E}"/>
              </a:ext>
            </a:extLst>
          </p:cNvPr>
          <p:cNvSpPr/>
          <p:nvPr/>
        </p:nvSpPr>
        <p:spPr bwMode="auto">
          <a:xfrm>
            <a:off x="6731725" y="2685129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744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4A26ACE-6DE6-4495-92D5-666F5DBBE1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18" y="2380012"/>
            <a:ext cx="3419428" cy="2125714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0?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677988" y="3284449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31725" y="3286027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823834-C881-40BA-9FD0-E0CCF18BE233}"/>
              </a:ext>
            </a:extLst>
          </p:cNvPr>
          <p:cNvSpPr/>
          <p:nvPr/>
        </p:nvSpPr>
        <p:spPr bwMode="auto">
          <a:xfrm>
            <a:off x="6694689" y="2384626"/>
            <a:ext cx="36361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811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A0D923E-48CF-4A2A-BDC1-E63E28DF04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04" y="2380012"/>
            <a:ext cx="3406309" cy="2117558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0?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2454DF-C014-444D-A6F7-61E9B9F3D3EA}"/>
              </a:ext>
            </a:extLst>
          </p:cNvPr>
          <p:cNvSpPr/>
          <p:nvPr/>
        </p:nvSpPr>
        <p:spPr bwMode="auto">
          <a:xfrm>
            <a:off x="5677988" y="3284449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2ABB16-E6BF-42FA-8D7D-F781E1ED08E0}"/>
              </a:ext>
            </a:extLst>
          </p:cNvPr>
          <p:cNvSpPr/>
          <p:nvPr/>
        </p:nvSpPr>
        <p:spPr bwMode="auto">
          <a:xfrm>
            <a:off x="6731725" y="3286027"/>
            <a:ext cx="27432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6763C-75E7-4CED-97CA-ADA4C77DCF33}"/>
              </a:ext>
            </a:extLst>
          </p:cNvPr>
          <p:cNvSpPr/>
          <p:nvPr/>
        </p:nvSpPr>
        <p:spPr bwMode="auto">
          <a:xfrm>
            <a:off x="6694689" y="2384626"/>
            <a:ext cx="363610" cy="264298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8201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AED877-19EA-4160-8786-4117DCD45A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04" y="2380012"/>
            <a:ext cx="3406309" cy="2117558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1?</a:t>
            </a:r>
          </a:p>
        </p:txBody>
      </p:sp>
    </p:spTree>
    <p:extLst>
      <p:ext uri="{BB962C8B-B14F-4D97-AF65-F5344CB8AC3E}">
        <p14:creationId xmlns:p14="http://schemas.microsoft.com/office/powerpoint/2010/main" val="3897775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</a:t>
            </a:r>
          </a:p>
        </p:txBody>
      </p:sp>
      <p:cxnSp>
        <p:nvCxnSpPr>
          <p:cNvPr id="4" name="Straight Connector 3"/>
          <p:cNvCxnSpPr>
            <a:endCxn id="18" idx="4"/>
          </p:cNvCxnSpPr>
          <p:nvPr/>
        </p:nvCxnSpPr>
        <p:spPr bwMode="auto">
          <a:xfrm flipV="1">
            <a:off x="4837601" y="2939143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1349387" y="3161212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6" name="Straight Connector 5"/>
          <p:cNvCxnSpPr>
            <a:stCxn id="16" idx="7"/>
          </p:cNvCxnSpPr>
          <p:nvPr/>
        </p:nvCxnSpPr>
        <p:spPr bwMode="auto">
          <a:xfrm flipV="1">
            <a:off x="1817455" y="2512423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7" name="Straight Connector 6"/>
          <p:cNvCxnSpPr>
            <a:stCxn id="14" idx="6"/>
          </p:cNvCxnSpPr>
          <p:nvPr/>
        </p:nvCxnSpPr>
        <p:spPr bwMode="auto">
          <a:xfrm>
            <a:off x="2904298" y="2512422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13" idx="7"/>
          </p:cNvCxnSpPr>
          <p:nvPr/>
        </p:nvCxnSpPr>
        <p:spPr bwMode="auto">
          <a:xfrm flipV="1">
            <a:off x="3807363" y="2769270"/>
            <a:ext cx="771607" cy="351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" name="Straight Connector 8"/>
          <p:cNvCxnSpPr>
            <a:stCxn id="17" idx="6"/>
          </p:cNvCxnSpPr>
          <p:nvPr/>
        </p:nvCxnSpPr>
        <p:spPr bwMode="auto">
          <a:xfrm>
            <a:off x="1558824" y="4245429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0" name="Straight Connector 9"/>
          <p:cNvCxnSpPr>
            <a:endCxn id="19" idx="1"/>
          </p:cNvCxnSpPr>
          <p:nvPr/>
        </p:nvCxnSpPr>
        <p:spPr bwMode="auto">
          <a:xfrm>
            <a:off x="3523694" y="3378926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Connector 10"/>
          <p:cNvCxnSpPr>
            <a:endCxn id="14" idx="5"/>
          </p:cNvCxnSpPr>
          <p:nvPr/>
        </p:nvCxnSpPr>
        <p:spPr bwMode="auto">
          <a:xfrm flipH="1" flipV="1">
            <a:off x="2797169" y="2771053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Connector 11"/>
          <p:cNvCxnSpPr>
            <a:stCxn id="15" idx="7"/>
          </p:cNvCxnSpPr>
          <p:nvPr/>
        </p:nvCxnSpPr>
        <p:spPr bwMode="auto">
          <a:xfrm flipV="1">
            <a:off x="2775397" y="3378925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82972" y="3013165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172778" y="214666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0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151006" y="4132217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6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93064" y="2878182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2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CD5606-CE89-4F44-9CFA-3224B63D1C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85" y="2380013"/>
            <a:ext cx="3401432" cy="2114527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827304" y="387966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71841" y="220762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71841" y="3914504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53" y="33789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5495" y="27692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446" y="26125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653" y="287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9975" y="2111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0144" y="37360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3199" y="3489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94204" y="31851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53587" y="44151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535" y="6139543"/>
            <a:ext cx="875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paths can improve by passing through node 1?</a:t>
            </a:r>
          </a:p>
        </p:txBody>
      </p:sp>
    </p:spTree>
    <p:extLst>
      <p:ext uri="{BB962C8B-B14F-4D97-AF65-F5344CB8AC3E}">
        <p14:creationId xmlns:p14="http://schemas.microsoft.com/office/powerpoint/2010/main" val="133142457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8627499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Claim: if no negative cycles, will find all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4239094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214C-2EDA-4AB1-9820-007B787C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4742-8B19-48EC-9931-56B09F44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Dijkstra’s Algorithm work for this problem?</a:t>
            </a:r>
          </a:p>
          <a:p>
            <a:endParaRPr lang="en-US" dirty="0"/>
          </a:p>
          <a:p>
            <a:r>
              <a:rPr lang="en-US" dirty="0"/>
              <a:t>Breaks invariants</a:t>
            </a:r>
          </a:p>
        </p:txBody>
      </p:sp>
    </p:spTree>
    <p:extLst>
      <p:ext uri="{BB962C8B-B14F-4D97-AF65-F5344CB8AC3E}">
        <p14:creationId xmlns:p14="http://schemas.microsoft.com/office/powerpoint/2010/main" val="124474319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How can we tell if there are negative cycles?</a:t>
            </a:r>
          </a:p>
        </p:txBody>
      </p:sp>
    </p:spTree>
    <p:extLst>
      <p:ext uri="{BB962C8B-B14F-4D97-AF65-F5344CB8AC3E}">
        <p14:creationId xmlns:p14="http://schemas.microsoft.com/office/powerpoint/2010/main" val="336343512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How can we tell if there are negative cycles? Check for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v,v</a:t>
            </a:r>
            <a:r>
              <a:rPr lang="en-US" dirty="0"/>
              <a:t>) &lt; 0</a:t>
            </a:r>
          </a:p>
        </p:txBody>
      </p:sp>
    </p:spTree>
    <p:extLst>
      <p:ext uri="{BB962C8B-B14F-4D97-AF65-F5344CB8AC3E}">
        <p14:creationId xmlns:p14="http://schemas.microsoft.com/office/powerpoint/2010/main" val="155457981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Danger</a:t>
            </a:r>
            <a:r>
              <a:rPr lang="en-US" dirty="0"/>
              <a:t>: watch for overflow is using </a:t>
            </a:r>
            <a:r>
              <a:rPr lang="en-US" b="1" dirty="0"/>
              <a:t>MAXINT</a:t>
            </a:r>
            <a:r>
              <a:rPr lang="en-US" dirty="0"/>
              <a:t> to denote missing edges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669474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vertex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r>
              <a:rPr lang="en-US" dirty="0"/>
              <a:t>  for each vertex </a:t>
            </a:r>
            <a:r>
              <a:rPr lang="en-US" b="1" dirty="0"/>
              <a:t>v</a:t>
            </a:r>
            <a:r>
              <a:rPr lang="en-US" dirty="0"/>
              <a:t>:</a:t>
            </a:r>
          </a:p>
          <a:p>
            <a:r>
              <a:rPr lang="en-US" dirty="0"/>
              <a:t>    for each vertex </a:t>
            </a:r>
            <a:r>
              <a:rPr lang="en-US" b="1" dirty="0"/>
              <a:t>w</a:t>
            </a:r>
            <a:r>
              <a:rPr lang="en-US" dirty="0"/>
              <a:t>:</a:t>
            </a:r>
          </a:p>
          <a:p>
            <a:r>
              <a:rPr lang="en-US" dirty="0"/>
              <a:t>      if(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&gt;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)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v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r>
              <a:rPr lang="en-US" dirty="0"/>
              <a:t>) +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b="1" dirty="0" err="1"/>
              <a:t>k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Time complexity O(|V|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735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endCxn id="10" idx="4"/>
          </p:cNvCxnSpPr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Connector 13"/>
          <p:cNvCxnSpPr>
            <a:stCxn id="8" idx="7"/>
          </p:cNvCxnSpPr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" idx="6"/>
          </p:cNvCxnSpPr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Connector 21"/>
          <p:cNvCxnSpPr>
            <a:endCxn id="11" idx="1"/>
          </p:cNvCxnSpPr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Connector 23"/>
          <p:cNvCxnSpPr>
            <a:endCxn id="6" idx="5"/>
          </p:cNvCxnSpPr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Costs</a:t>
            </a:r>
          </a:p>
        </p:txBody>
      </p:sp>
      <p:cxnSp>
        <p:nvCxnSpPr>
          <p:cNvPr id="4" name="Straight Connector 3"/>
          <p:cNvCxnSpPr>
            <a:stCxn id="7" idx="7"/>
          </p:cNvCxnSpPr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156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endCxn id="10" idx="4"/>
          </p:cNvCxnSpPr>
          <p:nvPr/>
        </p:nvCxnSpPr>
        <p:spPr bwMode="auto">
          <a:xfrm flipV="1">
            <a:off x="5765074" y="3095899"/>
            <a:ext cx="0" cy="134112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2276860" y="3317968"/>
            <a:ext cx="209437" cy="67938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4" name="Straight Connector 13"/>
          <p:cNvCxnSpPr>
            <a:stCxn id="8" idx="7"/>
          </p:cNvCxnSpPr>
          <p:nvPr/>
        </p:nvCxnSpPr>
        <p:spPr bwMode="auto">
          <a:xfrm flipV="1">
            <a:off x="2744928" y="2669179"/>
            <a:ext cx="699311" cy="4728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6" name="Straight Connector 15"/>
          <p:cNvCxnSpPr>
            <a:stCxn id="6" idx="6"/>
          </p:cNvCxnSpPr>
          <p:nvPr/>
        </p:nvCxnSpPr>
        <p:spPr bwMode="auto">
          <a:xfrm>
            <a:off x="3831771" y="2669178"/>
            <a:ext cx="1933303" cy="6096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476205" y="2926025"/>
            <a:ext cx="1030238" cy="6096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>
            <a:off x="2486297" y="4402185"/>
            <a:ext cx="957942" cy="25254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Straight Connector 21"/>
          <p:cNvCxnSpPr>
            <a:endCxn id="11" idx="1"/>
          </p:cNvCxnSpPr>
          <p:nvPr/>
        </p:nvCxnSpPr>
        <p:spPr bwMode="auto">
          <a:xfrm>
            <a:off x="4451167" y="3535682"/>
            <a:ext cx="1055276" cy="64270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Connector 23"/>
          <p:cNvCxnSpPr>
            <a:endCxn id="6" idx="5"/>
          </p:cNvCxnSpPr>
          <p:nvPr/>
        </p:nvCxnSpPr>
        <p:spPr bwMode="auto">
          <a:xfrm flipH="1" flipV="1">
            <a:off x="3724642" y="2927809"/>
            <a:ext cx="721083" cy="60787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Costs</a:t>
            </a:r>
          </a:p>
        </p:txBody>
      </p:sp>
      <p:cxnSp>
        <p:nvCxnSpPr>
          <p:cNvPr id="4" name="Straight Connector 3"/>
          <p:cNvCxnSpPr>
            <a:stCxn id="7" idx="7"/>
          </p:cNvCxnSpPr>
          <p:nvPr/>
        </p:nvCxnSpPr>
        <p:spPr bwMode="auto">
          <a:xfrm flipV="1">
            <a:off x="3702870" y="3535681"/>
            <a:ext cx="742854" cy="86042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4110445" y="3169921"/>
            <a:ext cx="731520" cy="731520"/>
          </a:xfrm>
          <a:prstGeom prst="ellipse">
            <a:avLst/>
          </a:prstGeom>
          <a:solidFill>
            <a:schemeClr val="accent4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100251" y="230341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78479" y="4288973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120537" y="3034938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754777" y="4036425"/>
            <a:ext cx="731520" cy="731520"/>
          </a:xfrm>
          <a:prstGeom prst="ellipse">
            <a:avLst/>
          </a:prstGeom>
          <a:solidFill>
            <a:schemeClr val="accent2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99314" y="2364379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99314" y="4071260"/>
            <a:ext cx="731520" cy="731520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3126" y="35356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2968" y="292602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31919" y="27693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3126" y="30349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37448" y="2268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7617" y="38927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0672" y="3646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21677" y="33419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1060" y="457194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0514" y="130628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state</a:t>
            </a:r>
          </a:p>
          <a:p>
            <a:r>
              <a:rPr lang="en-US" sz="2400" dirty="0"/>
              <a:t>goal states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7106196" y="666209"/>
            <a:ext cx="182880" cy="18288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06196" y="282356"/>
            <a:ext cx="182880" cy="18288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500" y="5917474"/>
            <a:ext cx="461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anything we </a:t>
            </a:r>
            <a:r>
              <a:rPr lang="en-US" sz="2800" b="1" dirty="0"/>
              <a:t>know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34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214F-E725-4370-9ECD-9EE4463A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Adjustment: Adding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9646-5E9D-4C71-9CF1-705FD59E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Idea: What if we add a fixed constant to each edge such that all negative edges become positive?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914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214F-E725-4370-9ECD-9EE4463A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Adjustment: Adding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9646-5E9D-4C71-9CF1-705FD59E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Idea: What if we add a fixed constant to each edge such that all negative edges become positive?</a:t>
            </a:r>
          </a:p>
          <a:p>
            <a:endParaRPr lang="en-US" dirty="0"/>
          </a:p>
          <a:p>
            <a:r>
              <a:rPr lang="en-US" dirty="0"/>
              <a:t>Doesn’t work because this penalizes paths with more edges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93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edge </a:t>
            </a:r>
            <a:r>
              <a:rPr lang="en-US" b="1" dirty="0"/>
              <a:t>e</a:t>
            </a:r>
            <a:r>
              <a:rPr lang="en-US" dirty="0"/>
              <a:t>:</a:t>
            </a:r>
          </a:p>
          <a:p>
            <a:r>
              <a:rPr lang="en-US" dirty="0"/>
              <a:t>  if(</a:t>
            </a:r>
            <a:r>
              <a:rPr lang="en-US" b="1" dirty="0" err="1"/>
              <a:t>e</a:t>
            </a:r>
            <a:r>
              <a:rPr lang="en-US" dirty="0" err="1"/>
              <a:t>.dest.cost</a:t>
            </a:r>
            <a:r>
              <a:rPr lang="en-US" dirty="0"/>
              <a:t> &gt; </a:t>
            </a:r>
            <a:r>
              <a:rPr lang="en-US" b="1" dirty="0" err="1"/>
              <a:t>e</a:t>
            </a:r>
            <a:r>
              <a:rPr lang="en-US" dirty="0" err="1"/>
              <a:t>.src.cost</a:t>
            </a:r>
            <a:r>
              <a:rPr lang="en-US" dirty="0"/>
              <a:t> + </a:t>
            </a:r>
            <a:r>
              <a:rPr lang="en-US" b="1" dirty="0" err="1"/>
              <a:t>e</a:t>
            </a:r>
            <a:r>
              <a:rPr lang="en-US" dirty="0" err="1"/>
              <a:t>.cost</a:t>
            </a:r>
            <a:r>
              <a:rPr lang="en-US" dirty="0"/>
              <a:t>) </a:t>
            </a:r>
          </a:p>
          <a:p>
            <a:r>
              <a:rPr lang="en-US" dirty="0"/>
              <a:t>    </a:t>
            </a:r>
            <a:r>
              <a:rPr lang="en-US" b="1" dirty="0" err="1"/>
              <a:t>e</a:t>
            </a:r>
            <a:r>
              <a:rPr lang="en-US" dirty="0" err="1"/>
              <a:t>.dest.cost</a:t>
            </a:r>
            <a:r>
              <a:rPr lang="en-US" dirty="0"/>
              <a:t> = </a:t>
            </a:r>
            <a:r>
              <a:rPr lang="en-US" b="1" dirty="0" err="1"/>
              <a:t>e</a:t>
            </a:r>
            <a:r>
              <a:rPr lang="en-US" dirty="0" err="1"/>
              <a:t>.src.cost</a:t>
            </a:r>
            <a:r>
              <a:rPr lang="en-US" dirty="0"/>
              <a:t> + </a:t>
            </a:r>
            <a:r>
              <a:rPr lang="en-US" b="1" dirty="0" err="1"/>
              <a:t>e</a:t>
            </a:r>
            <a:r>
              <a:rPr lang="en-US" dirty="0" err="1"/>
              <a:t>.cost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17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4 &amp; 2 &amp; ? &amp; ? &amp; ?\\? &amp; ? &amp; 0 &amp; ? &amp; ? &amp; 3 &amp; ?\\1 &amp; ? &amp; -1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4 &amp; 2 &amp; ? &amp; ? &amp; ?\\? &amp; ? &amp; 0 &amp; ? &amp; ? &amp; 3 &amp; ?\\1 &amp; ? &amp; -1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4 &amp; 2 &amp; ? &amp; ? &amp; ?\\? &amp; ? &amp; 0 &amp; ? &amp; ? &amp; 3 &amp; ?\\1 &amp; ? &amp; -1 &amp; 0 &amp; 2 &amp; ? &amp; 4\\5 &amp; -1 &amp; 3 &amp; 1 &amp; 0 &amp; ? &amp; ?\\? &amp; ? &amp; ? &amp; ? &amp; ? &amp; 0 &amp; ?\\? &amp; ? &amp; ? &amp; ? &amp; ? &amp; -1 &amp; 0 \end{array}\right]  $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07.4616"/>
  <p:tag name="LATEXADDIN" val="\documentclass{article}&#10;\usepackage{amsmath}&#10;\pagestyle{empty}&#10;\begin{document}&#10;&#10;$ |V| \Rightarrow  $&#10;&#10;\end{document}"/>
  <p:tag name="IGUANATEXSIZE" val="24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392.576"/>
  <p:tag name="LATEXADDIN" val="\documentclass{article}&#10;\usepackage{amsmath}&#10;\pagestyle{empty}&#10;\begin{document}&#10;&#10;$ \left[\begin{array}{ccccccc} 0 &amp; ? &amp; ? &amp; ? &amp; ? &amp; ? &amp; ?\\? &amp; 0 &amp; ? &amp; ? &amp; ? &amp; ? &amp; ?\\? &amp; ? &amp; 0 &amp; ? &amp; ? &amp; ? &amp; ?\\? &amp; ? &amp; ? &amp; 0 &amp; ? &amp; ? &amp; ?\\? &amp; ? &amp; ? &amp; ? &amp; 0 &amp; ? &amp; ?\\? &amp; ? &amp; ? &amp; ? &amp; ? &amp; 0 &amp; ?\\? &amp; ? &amp; ? &amp; ? &amp; ? &amp; ? &amp; 0 \end{array}\right]  $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? &amp; 2 &amp; ? &amp; ? &amp; ?\\? &amp; ? &amp; 0 &amp; ? &amp; ? &amp; 3 &amp; ?\\1 &amp; ? &amp; ?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? &amp; 2 &amp; ? &amp; ? &amp; ?\\? &amp; ? &amp; 0 &amp; ? &amp; ? &amp; 3 &amp; ?\\1 &amp; ? &amp; ?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? &amp; 2 &amp; ? &amp; ? &amp; ?\\? &amp; ? &amp; 0 &amp; ? &amp; ? &amp; 3 &amp; ?\\1 &amp; ? &amp; ?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4 &amp; 2 &amp; ? &amp; ? &amp; ?\\? &amp; ? &amp; 0 &amp; ? &amp; ? &amp; 3 &amp; ?\\1 &amp; ? &amp; ?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6.119"/>
  <p:tag name="ORIGINALWIDTH" val="1682.79"/>
  <p:tag name="LATEXADDIN" val="\documentclass{article}&#10;\usepackage{amsmath}&#10;\pagestyle{empty}&#10;\begin{document}&#10;&#10;$ \left[\begin{array}{ccccccc} 0 &amp; ? &amp; -2 &amp; ? &amp; ? &amp; ? &amp; ?\\6 &amp; 0 &amp; 4 &amp; 2 &amp; ? &amp; ? &amp; ?\\? &amp; ? &amp; 0 &amp; ? &amp; ? &amp; 3 &amp; ?\\1 &amp; ? &amp; ? &amp; 0 &amp; 2 &amp; ? &amp; 4\\? &amp; -1 &amp; ? &amp; ? &amp; 0 &amp; ? &amp; ?\\? &amp; ? &amp; ? &amp; ? &amp; ? &amp; 0 &amp; ?\\? &amp; ? &amp; ? &amp; ? &amp; ? &amp; -1 &amp; 0 \end{array}\right]  $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101299</TotalTime>
  <Words>1557</Words>
  <Application>Microsoft Office PowerPoint</Application>
  <PresentationFormat>On-screen Show (4:3)</PresentationFormat>
  <Paragraphs>533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CMR10</vt:lpstr>
      <vt:lpstr>Calibri</vt:lpstr>
      <vt:lpstr>CMR7</vt:lpstr>
      <vt:lpstr>CMSY5</vt:lpstr>
      <vt:lpstr>MSBM10</vt:lpstr>
      <vt:lpstr>CMMI5</vt:lpstr>
      <vt:lpstr>CMMI10</vt:lpstr>
      <vt:lpstr>CMR17</vt:lpstr>
      <vt:lpstr>CMBX10</vt:lpstr>
      <vt:lpstr>CMSY10ORIG</vt:lpstr>
      <vt:lpstr>CMSY7</vt:lpstr>
      <vt:lpstr>CMMI7</vt:lpstr>
      <vt:lpstr>MSBM7</vt:lpstr>
      <vt:lpstr>Helvetica</vt:lpstr>
      <vt:lpstr>CMR5</vt:lpstr>
      <vt:lpstr>CMMI12</vt:lpstr>
      <vt:lpstr>CMEX10</vt:lpstr>
      <vt:lpstr>Helvetica Neue Condensed</vt:lpstr>
      <vt:lpstr>Default Design</vt:lpstr>
      <vt:lpstr>Shortest-Path Algorithms II </vt:lpstr>
      <vt:lpstr>Shortest Path with Negative Costs</vt:lpstr>
      <vt:lpstr>Using Dijkstra’s Algorithm</vt:lpstr>
      <vt:lpstr>Using Dijkstra’s Algorithm</vt:lpstr>
      <vt:lpstr>Negative Costs</vt:lpstr>
      <vt:lpstr>Negative Costs</vt:lpstr>
      <vt:lpstr>Adjustment: Adding Constant</vt:lpstr>
      <vt:lpstr>Adjustment: Adding Constant</vt:lpstr>
      <vt:lpstr>Edge Relaxation</vt:lpstr>
      <vt:lpstr>Edge Relaxation</vt:lpstr>
      <vt:lpstr>Key Observations</vt:lpstr>
      <vt:lpstr>Key Observations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Bellman-Ford</vt:lpstr>
      <vt:lpstr>Termination?</vt:lpstr>
      <vt:lpstr>Termination?</vt:lpstr>
      <vt:lpstr>Bellman-Ford</vt:lpstr>
      <vt:lpstr>Bellman-Ford</vt:lpstr>
      <vt:lpstr>Bellman-Ford Pseudocode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All-Pairs Shortest Path</vt:lpstr>
      <vt:lpstr>Floyd-Warshall</vt:lpstr>
      <vt:lpstr>Floyd-Warshall</vt:lpstr>
      <vt:lpstr>Floyd-Warshall</vt:lpstr>
      <vt:lpstr>Floyd-Warshall</vt:lpstr>
      <vt:lpstr>Floyd-Warshall</vt:lpstr>
      <vt:lpstr>Floyd-Warshall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Aditya Arjun</cp:lastModifiedBy>
  <cp:revision>3499</cp:revision>
  <dcterms:created xsi:type="dcterms:W3CDTF">2009-06-08T18:14:25Z</dcterms:created>
  <dcterms:modified xsi:type="dcterms:W3CDTF">2019-09-20T20:29:36Z</dcterms:modified>
</cp:coreProperties>
</file>