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1028" r:id="rId2"/>
    <p:sldId id="1029" r:id="rId3"/>
    <p:sldId id="1032" r:id="rId4"/>
    <p:sldId id="1033" r:id="rId5"/>
    <p:sldId id="1034" r:id="rId6"/>
    <p:sldId id="1035" r:id="rId7"/>
    <p:sldId id="1036" r:id="rId8"/>
    <p:sldId id="1037" r:id="rId9"/>
    <p:sldId id="1038" r:id="rId10"/>
    <p:sldId id="1039" r:id="rId11"/>
    <p:sldId id="1040" r:id="rId12"/>
    <p:sldId id="1063" r:id="rId13"/>
    <p:sldId id="1064" r:id="rId14"/>
    <p:sldId id="1041" r:id="rId15"/>
    <p:sldId id="1042" r:id="rId16"/>
    <p:sldId id="1043" r:id="rId17"/>
    <p:sldId id="1044" r:id="rId18"/>
    <p:sldId id="1047" r:id="rId19"/>
    <p:sldId id="1048" r:id="rId20"/>
    <p:sldId id="1049" r:id="rId21"/>
    <p:sldId id="1055" r:id="rId22"/>
    <p:sldId id="1056" r:id="rId23"/>
    <p:sldId id="1057" r:id="rId24"/>
    <p:sldId id="1058" r:id="rId25"/>
    <p:sldId id="1065" r:id="rId26"/>
    <p:sldId id="1060" r:id="rId27"/>
    <p:sldId id="1062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MBX10" panose="020B0604020202020204"/>
      <p:regular r:id="rId34"/>
    </p:embeddedFont>
    <p:embeddedFont>
      <p:font typeface="CMEX10" panose="020B0604020202020204"/>
      <p:regular r:id="rId35"/>
    </p:embeddedFont>
    <p:embeddedFont>
      <p:font typeface="CMMI10" panose="020B0604020202020204"/>
      <p:regular r:id="rId36"/>
    </p:embeddedFont>
    <p:embeddedFont>
      <p:font typeface="CMMI12" panose="020B0604020202020204"/>
      <p:regular r:id="rId37"/>
    </p:embeddedFont>
    <p:embeddedFont>
      <p:font typeface="CMMI5" panose="020B0604020202020204"/>
      <p:regular r:id="rId38"/>
    </p:embeddedFont>
    <p:embeddedFont>
      <p:font typeface="CMMI7" panose="020B0604020202020204"/>
      <p:regular r:id="rId39"/>
    </p:embeddedFont>
    <p:embeddedFont>
      <p:font typeface="CMR10" panose="020B0604020202020204"/>
      <p:regular r:id="rId40"/>
    </p:embeddedFont>
    <p:embeddedFont>
      <p:font typeface="CMR17" panose="020B0604020202020204"/>
      <p:regular r:id="rId41"/>
    </p:embeddedFont>
    <p:embeddedFont>
      <p:font typeface="CMR5" panose="020B0604020202020204"/>
      <p:regular r:id="rId42"/>
    </p:embeddedFont>
    <p:embeddedFont>
      <p:font typeface="CMR7" panose="020B0604020202020204"/>
      <p:regular r:id="rId43"/>
    </p:embeddedFont>
    <p:embeddedFont>
      <p:font typeface="CMSY10ORIG" panose="020B0604020202020204"/>
      <p:regular r:id="rId44"/>
    </p:embeddedFont>
    <p:embeddedFont>
      <p:font typeface="CMSY5" panose="020B0604020202020204"/>
      <p:regular r:id="rId45"/>
    </p:embeddedFont>
    <p:embeddedFont>
      <p:font typeface="CMSY7" panose="020B0604020202020204"/>
      <p:regular r:id="rId46"/>
    </p:embeddedFont>
    <p:embeddedFont>
      <p:font typeface="Helvetica" pitchFamily="2" charset="0"/>
      <p:regular r:id="rId47"/>
      <p:bold r:id="rId48"/>
      <p:italic r:id="rId49"/>
      <p:boldItalic r:id="rId50"/>
    </p:embeddedFont>
    <p:embeddedFont>
      <p:font typeface="Helvetica Neue Condensed" panose="02000800000000000000" pitchFamily="2" charset="0"/>
      <p:bold r:id="rId51"/>
    </p:embeddedFont>
    <p:embeddedFont>
      <p:font typeface="MSBM10" panose="020B0604020202020204"/>
      <p:regular r:id="rId52"/>
    </p:embeddedFont>
    <p:embeddedFont>
      <p:font typeface="MSBM7" panose="020B0604020202020204"/>
      <p:regular r:id="rId53"/>
    </p:embeddedFont>
  </p:embeddedFontLst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505050"/>
    <a:srgbClr val="7E6D04"/>
    <a:srgbClr val="B89746"/>
    <a:srgbClr val="FF9933"/>
    <a:srgbClr val="8B7235"/>
    <a:srgbClr val="BE8802"/>
    <a:srgbClr val="9D9D9D"/>
    <a:srgbClr val="909090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8577" autoAdjust="0"/>
  </p:normalViewPr>
  <p:slideViewPr>
    <p:cSldViewPr snapToGrid="0"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BF136-B168-4195-B3CF-2E307E45B04A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120-ED18-4454-BA83-2FBD3BD1B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C37CD-9EDB-4346-8DD0-668C1D441B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11188"/>
            <a:ext cx="1941513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388" y="611188"/>
            <a:ext cx="5675312" cy="5484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7388" y="611188"/>
            <a:ext cx="7769225" cy="5484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611188"/>
            <a:ext cx="7769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611188"/>
            <a:ext cx="7769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3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09252"/>
            <a:ext cx="7772400" cy="233707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/>
              <a:t>Greedy Algorithms</a:t>
            </a:r>
            <a:endParaRPr lang="en-US" sz="2000" b="0" dirty="0">
              <a:latin typeface="+mn-lt"/>
            </a:endParaRP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>
                <a:latin typeface="CMMI10"/>
              </a:rPr>
              <a:t>A</a:t>
            </a:r>
            <a:r>
              <a:rPr lang="en-US" dirty="0">
                <a:latin typeface="CMR10"/>
              </a:rPr>
              <a:t>A</a:t>
            </a:r>
            <a:r>
              <a:rPr lang="en-US" dirty="0">
                <a:latin typeface="CMSY10ORIG"/>
              </a:rPr>
              <a:t>A</a:t>
            </a:r>
            <a:r>
              <a:rPr lang="en-US" dirty="0">
                <a:latin typeface="CMEX10"/>
              </a:rPr>
              <a:t>A</a:t>
            </a:r>
            <a:r>
              <a:rPr lang="en-US" dirty="0">
                <a:latin typeface="CMMI7"/>
              </a:rPr>
              <a:t>A</a:t>
            </a:r>
            <a:r>
              <a:rPr lang="en-US" dirty="0">
                <a:latin typeface="CMMI5"/>
              </a:rPr>
              <a:t>A</a:t>
            </a:r>
            <a:r>
              <a:rPr lang="en-US" dirty="0">
                <a:latin typeface="CMR5"/>
              </a:rPr>
              <a:t>A</a:t>
            </a:r>
            <a:r>
              <a:rPr lang="en-US" dirty="0">
                <a:latin typeface="CMSY7"/>
              </a:rPr>
              <a:t>A</a:t>
            </a:r>
            <a:r>
              <a:rPr lang="en-US" dirty="0">
                <a:latin typeface="CMR7"/>
              </a:rPr>
              <a:t>A</a:t>
            </a:r>
            <a:r>
              <a:rPr lang="en-US" dirty="0">
                <a:latin typeface="CMBX10"/>
              </a:rPr>
              <a:t>A</a:t>
            </a:r>
            <a:r>
              <a:rPr lang="en-US" dirty="0">
                <a:latin typeface="CMR17"/>
              </a:rPr>
              <a:t>A</a:t>
            </a:r>
            <a:r>
              <a:rPr lang="en-US" dirty="0">
                <a:latin typeface="CMSY5"/>
              </a:rPr>
              <a:t>A</a:t>
            </a:r>
            <a:r>
              <a:rPr lang="en-US" dirty="0">
                <a:latin typeface="MSBM10"/>
              </a:rPr>
              <a:t>A</a:t>
            </a:r>
            <a:r>
              <a:rPr lang="en-US" dirty="0">
                <a:latin typeface="MSBM7"/>
              </a:rPr>
              <a:t>A</a:t>
            </a:r>
            <a:r>
              <a:rPr lang="en-US" dirty="0">
                <a:latin typeface="CMMI12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8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Regrets principle </a:t>
            </a:r>
            <a:r>
              <a:rPr lang="en-US" b="1" dirty="0"/>
              <a:t>not</a:t>
            </a:r>
            <a:r>
              <a:rPr lang="en-US" dirty="0"/>
              <a:t> satisfied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30 = 25 + 1 + 1 + 1 + 1 + 1 (6 coins)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30 = 10 +10 + 10 (3 coins, optimal)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Cannot use greedy algorithm, must sometimes backtrack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(dynamic programming)</a:t>
            </a:r>
          </a:p>
        </p:txBody>
      </p:sp>
    </p:spTree>
    <p:extLst>
      <p:ext uri="{BB962C8B-B14F-4D97-AF65-F5344CB8AC3E}">
        <p14:creationId xmlns:p14="http://schemas.microsoft.com/office/powerpoint/2010/main" val="38778917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Greedy Solutions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68" y="2066902"/>
            <a:ext cx="2769325" cy="276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Before coding: </a:t>
            </a:r>
            <a:r>
              <a:rPr lang="en-US" b="1" kern="0" dirty="0"/>
              <a:t>is the greedy local choice globally optimal?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595354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A92C-4FFF-465B-B860-A9938903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Greedy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450F-7B98-4E1E-B191-FE312C9C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reasoning structure:</a:t>
            </a:r>
          </a:p>
          <a:p>
            <a:r>
              <a:rPr lang="en-US" dirty="0"/>
              <a:t>“Suppose you have a global solution. Switching choice </a:t>
            </a:r>
            <a:r>
              <a:rPr lang="en-US" b="1" dirty="0"/>
              <a:t>k</a:t>
            </a:r>
            <a:r>
              <a:rPr lang="en-US" dirty="0"/>
              <a:t> to the locally optimal solution makes the global solution better (or doesn’t make it worse).”</a:t>
            </a:r>
          </a:p>
        </p:txBody>
      </p:sp>
    </p:spTree>
    <p:extLst>
      <p:ext uri="{BB962C8B-B14F-4D97-AF65-F5344CB8AC3E}">
        <p14:creationId xmlns:p14="http://schemas.microsoft.com/office/powerpoint/2010/main" val="33751234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A92C-4FFF-465B-B860-A9938903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Greedy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450F-7B98-4E1E-B191-FE312C9C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reasoning structure:</a:t>
            </a:r>
          </a:p>
          <a:p>
            <a:r>
              <a:rPr lang="en-US" dirty="0"/>
              <a:t>“Suppose you have a global solution. Switching choice </a:t>
            </a:r>
            <a:r>
              <a:rPr lang="en-US" b="1" dirty="0"/>
              <a:t>k</a:t>
            </a:r>
            <a:r>
              <a:rPr lang="en-US" dirty="0"/>
              <a:t> to the locally optimal solution makes the global solution better (or doesn’t make it worse).”</a:t>
            </a:r>
          </a:p>
          <a:p>
            <a:r>
              <a:rPr lang="en-US" dirty="0"/>
              <a:t>“Suppose you make change and have &gt;= 25 cents of non-quarter change. It’s always possible, and more optimal, to replace exactly 25 cents with a quarter.”</a:t>
            </a:r>
          </a:p>
        </p:txBody>
      </p:sp>
    </p:spTree>
    <p:extLst>
      <p:ext uri="{BB962C8B-B14F-4D97-AF65-F5344CB8AC3E}">
        <p14:creationId xmlns:p14="http://schemas.microsoft.com/office/powerpoint/2010/main" val="9929058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career fair has </a:t>
            </a:r>
            <a:r>
              <a:rPr lang="en-US" b="1" dirty="0"/>
              <a:t>N</a:t>
            </a:r>
            <a:r>
              <a:rPr lang="en-US" dirty="0"/>
              <a:t> interview slots, beginning at time </a:t>
            </a:r>
            <a:r>
              <a:rPr lang="en-US" b="1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and ending at </a:t>
            </a:r>
            <a:r>
              <a:rPr lang="en-US" b="1" dirty="0"/>
              <a:t>b</a:t>
            </a:r>
            <a:r>
              <a:rPr lang="en-US" baseline="-25000" dirty="0"/>
              <a:t>i</a:t>
            </a:r>
            <a:r>
              <a:rPr lang="en-US" dirty="0"/>
              <a:t>. You cannot attend two interviews that overlap in time. What is the maximum number of interviews you can attend?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58537" y="4741844"/>
            <a:ext cx="547333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37360" y="5143940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80263" y="5583903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26183" y="5962546"/>
            <a:ext cx="1852748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79914" y="6324132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1460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no-regrets choice?</a:t>
            </a:r>
          </a:p>
          <a:p>
            <a:r>
              <a:rPr lang="en-US" dirty="0"/>
              <a:t>Pick event that starts first?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43594" y="2037832"/>
            <a:ext cx="5473337" cy="24969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22417" y="2439928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65320" y="2879891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11240" y="3258534"/>
            <a:ext cx="1852748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64971" y="3620120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179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no-regrets choice?</a:t>
            </a:r>
          </a:p>
          <a:p>
            <a:r>
              <a:rPr lang="en-US" dirty="0"/>
              <a:t>Pick event that starts first?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could take up the entire fair…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43594" y="2037832"/>
            <a:ext cx="5473337" cy="24969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22417" y="2439928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65320" y="2879891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11240" y="3258534"/>
            <a:ext cx="1852748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64971" y="3620120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1676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no-regrets choice?</a:t>
            </a:r>
          </a:p>
          <a:p>
            <a:r>
              <a:rPr lang="en-US" dirty="0"/>
              <a:t>Claim: the event that </a:t>
            </a:r>
            <a:r>
              <a:rPr lang="en-US" b="1" dirty="0"/>
              <a:t>starts last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543594" y="2037832"/>
            <a:ext cx="547333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22417" y="2439928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65320" y="2879891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11240" y="3258534"/>
            <a:ext cx="1852748" cy="24969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accent2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64971" y="3620120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12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schedule that does not include the event starting last: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improve by adding last event;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36765" y="4415272"/>
            <a:ext cx="547333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15588" y="4817368"/>
            <a:ext cx="3705497" cy="24969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58491" y="5257331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04411" y="5635974"/>
            <a:ext cx="1852748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accent2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58142" y="5997560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412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schedule that does not include the event starting last: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improve by adding last event;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 by switching to last event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36765" y="4415272"/>
            <a:ext cx="547333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15588" y="4817368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58491" y="5257331"/>
            <a:ext cx="3705497" cy="24969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04411" y="5635974"/>
            <a:ext cx="1852748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accent2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58142" y="5997560"/>
            <a:ext cx="3705497" cy="24969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500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vending machine stocks pennies, nickels, and quarters. What is the fewest number of coins the vending machine must dispense to return exactly </a:t>
            </a:r>
            <a:r>
              <a:rPr lang="en-US" b="1" dirty="0"/>
              <a:t>N</a:t>
            </a:r>
            <a:r>
              <a:rPr lang="en-US" dirty="0"/>
              <a:t> cents to the customer?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41677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$</a:t>
            </a:r>
            <a:r>
              <a:rPr lang="en-US" b="1" dirty="0"/>
              <a:t>X </a:t>
            </a:r>
            <a:r>
              <a:rPr lang="en-US" dirty="0"/>
              <a:t>and can buy any subset of N items costing $</a:t>
            </a:r>
            <a:r>
              <a:rPr lang="en-US" b="1" dirty="0"/>
              <a:t>p</a:t>
            </a:r>
            <a:r>
              <a:rPr lang="en-US" baseline="-25000" dirty="0"/>
              <a:t>i</a:t>
            </a:r>
            <a:r>
              <a:rPr lang="en-US" dirty="0"/>
              <a:t>. What is the largest set of items you can buy?</a:t>
            </a:r>
          </a:p>
          <a:p>
            <a:endParaRPr lang="en-US" b="1" dirty="0"/>
          </a:p>
          <a:p>
            <a:r>
              <a:rPr lang="en-US"/>
              <a:t>Example: </a:t>
            </a:r>
            <a:r>
              <a:rPr lang="en-US" b="1"/>
              <a:t>X</a:t>
            </a:r>
            <a:r>
              <a:rPr lang="en-US"/>
              <a:t> = 100</a:t>
            </a:r>
          </a:p>
          <a:p>
            <a:r>
              <a:rPr lang="en-US" b="1"/>
              <a:t>p</a:t>
            </a:r>
            <a:r>
              <a:rPr lang="en-US"/>
              <a:t> = {1, 20, 30, 50, 90}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732135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is connecting your neighborhood with fiber. The cost of connecting each pair of houses with fiber is </a:t>
            </a:r>
            <a:r>
              <a:rPr lang="en-US" b="1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is the least Google must pay for a network that ensure that a path of fiber exists from any house to any other house?</a:t>
            </a:r>
          </a:p>
        </p:txBody>
      </p:sp>
    </p:spTree>
    <p:extLst>
      <p:ext uri="{BB962C8B-B14F-4D97-AF65-F5344CB8AC3E}">
        <p14:creationId xmlns:p14="http://schemas.microsoft.com/office/powerpoint/2010/main" val="166764166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 bwMode="auto">
          <a:xfrm flipV="1">
            <a:off x="4201886" y="2640875"/>
            <a:ext cx="1702525" cy="13062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III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130041" y="2793275"/>
            <a:ext cx="979713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109754" y="2706189"/>
            <a:ext cx="914401" cy="84908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089366" y="2793275"/>
            <a:ext cx="1040675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894909" y="3568338"/>
            <a:ext cx="1214845" cy="9405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5262154" y="4160520"/>
            <a:ext cx="1336767" cy="6553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024155" y="2706190"/>
            <a:ext cx="574766" cy="14543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 flipV="1">
            <a:off x="3894909" y="4508863"/>
            <a:ext cx="1378132" cy="2786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3108960" y="3555275"/>
            <a:ext cx="785949" cy="953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 bwMode="auto">
          <a:xfrm>
            <a:off x="2782389" y="3239589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23064" y="246452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87932" y="420188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46469" y="450886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17178" y="2333897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91944" y="385354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02777" y="3248298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9342" y="40058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7347" y="46785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1058" y="29478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0155" y="3929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2777" y="217920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2693" y="45306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6376" y="27322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2655" y="30784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1886" y="31066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806056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 bwMode="auto">
          <a:xfrm flipV="1">
            <a:off x="4201886" y="2640875"/>
            <a:ext cx="1702525" cy="13062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III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130041" y="2793275"/>
            <a:ext cx="979713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109754" y="2706189"/>
            <a:ext cx="914401" cy="84908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089366" y="2793275"/>
            <a:ext cx="1040675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894909" y="3568338"/>
            <a:ext cx="1214845" cy="940525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5262154" y="4160520"/>
            <a:ext cx="1336767" cy="6553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024155" y="2706190"/>
            <a:ext cx="574766" cy="14543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 flipV="1">
            <a:off x="3894909" y="4508863"/>
            <a:ext cx="1378132" cy="2786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3108960" y="3555275"/>
            <a:ext cx="785949" cy="953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 bwMode="auto">
          <a:xfrm>
            <a:off x="2782389" y="3239589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23064" y="246452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87932" y="420188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46469" y="450886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17178" y="2333897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91944" y="385354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02777" y="3248298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9342" y="40058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7347" y="46785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1058" y="29478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0155" y="3929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2777" y="217920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2693" y="45306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6376" y="27322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2655" y="30784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1886" y="31066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451" y="2049027"/>
            <a:ext cx="247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Claim: build fiber</a:t>
            </a:r>
          </a:p>
          <a:p>
            <a:r>
              <a:rPr lang="en-US" sz="2400" dirty="0"/>
              <a:t>on shortest edge</a:t>
            </a:r>
          </a:p>
        </p:txBody>
      </p:sp>
    </p:spTree>
    <p:extLst>
      <p:ext uri="{BB962C8B-B14F-4D97-AF65-F5344CB8AC3E}">
        <p14:creationId xmlns:p14="http://schemas.microsoft.com/office/powerpoint/2010/main" val="261751392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any network not including the shortest edge, …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4201886" y="2640875"/>
            <a:ext cx="1702525" cy="13062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III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130041" y="2793275"/>
            <a:ext cx="979713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109754" y="2706189"/>
            <a:ext cx="914401" cy="84908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089366" y="2793275"/>
            <a:ext cx="1040675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894909" y="3568338"/>
            <a:ext cx="1214845" cy="9405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5262154" y="4160520"/>
            <a:ext cx="1336767" cy="655321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024155" y="2706190"/>
            <a:ext cx="574766" cy="145433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 flipV="1">
            <a:off x="3894909" y="4508863"/>
            <a:ext cx="1378132" cy="27867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3108960" y="3555275"/>
            <a:ext cx="785949" cy="95358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 bwMode="auto">
          <a:xfrm>
            <a:off x="2782389" y="3239589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23064" y="246452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87932" y="420188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46469" y="450886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17178" y="2333897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91944" y="385354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02777" y="3248298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9342" y="40058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7347" y="46785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1058" y="29478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0155" y="3929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2777" y="217920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2693" y="45306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6376" y="27322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2655" y="30784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1886" y="31066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451" y="2049027"/>
            <a:ext cx="247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Claim: build fiber</a:t>
            </a:r>
          </a:p>
          <a:p>
            <a:r>
              <a:rPr lang="en-US" sz="2400" dirty="0"/>
              <a:t>on shortest edge</a:t>
            </a:r>
          </a:p>
        </p:txBody>
      </p:sp>
    </p:spTree>
    <p:extLst>
      <p:ext uri="{BB962C8B-B14F-4D97-AF65-F5344CB8AC3E}">
        <p14:creationId xmlns:p14="http://schemas.microsoft.com/office/powerpoint/2010/main" val="37543543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any network not including shortest edge, can improve by swapping in edge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4201886" y="2640875"/>
            <a:ext cx="1702525" cy="13062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III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130041" y="2793275"/>
            <a:ext cx="979713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109754" y="2706189"/>
            <a:ext cx="914401" cy="849086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089366" y="2793275"/>
            <a:ext cx="1040675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894909" y="3568338"/>
            <a:ext cx="1214845" cy="9405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5262154" y="4160520"/>
            <a:ext cx="1336767" cy="655321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024155" y="2706190"/>
            <a:ext cx="574766" cy="145433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 flipV="1">
            <a:off x="3894909" y="4508863"/>
            <a:ext cx="1378132" cy="27867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3108960" y="3555275"/>
            <a:ext cx="785949" cy="95358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 bwMode="auto">
          <a:xfrm>
            <a:off x="2782389" y="3239589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23064" y="246452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87932" y="420188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46469" y="450886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17178" y="2333897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91944" y="385354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02777" y="3248298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9342" y="40058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7347" y="46785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1058" y="29478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0155" y="3929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2777" y="217920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2693" y="45306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6376" y="27322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2655" y="30784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1886" y="31066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451" y="2049027"/>
            <a:ext cx="247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Claim: build fiber</a:t>
            </a:r>
          </a:p>
          <a:p>
            <a:r>
              <a:rPr lang="en-US" sz="2400" dirty="0"/>
              <a:t>on shortest edge</a:t>
            </a:r>
          </a:p>
        </p:txBody>
      </p:sp>
    </p:spTree>
    <p:extLst>
      <p:ext uri="{BB962C8B-B14F-4D97-AF65-F5344CB8AC3E}">
        <p14:creationId xmlns:p14="http://schemas.microsoft.com/office/powerpoint/2010/main" val="369308858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group connected nodes and repeat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4201886" y="2640875"/>
            <a:ext cx="1702525" cy="13062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Greedy(?) Problem III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130041" y="2793275"/>
            <a:ext cx="979713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109754" y="2706189"/>
            <a:ext cx="914401" cy="84908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089366" y="2793275"/>
            <a:ext cx="1040675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894909" y="3568338"/>
            <a:ext cx="1214845" cy="940525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5262154" y="4160520"/>
            <a:ext cx="1336767" cy="6553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024155" y="2706190"/>
            <a:ext cx="574766" cy="14543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 flipV="1">
            <a:off x="3894909" y="4508863"/>
            <a:ext cx="1378132" cy="2786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3108960" y="3555275"/>
            <a:ext cx="785949" cy="953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 bwMode="auto">
          <a:xfrm>
            <a:off x="2782389" y="3239589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23064" y="246452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87932" y="420188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46469" y="450886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17178" y="2333897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91944" y="385354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02777" y="3248298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9342" y="40058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7347" y="46785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1058" y="29478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0155" y="3929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2777" y="217920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2693" y="45306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6376" y="27322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2655" y="30784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1886" y="31066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451" y="2049027"/>
            <a:ext cx="247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Claim: build fiber</a:t>
            </a:r>
          </a:p>
          <a:p>
            <a:r>
              <a:rPr lang="en-US" sz="2400" dirty="0"/>
              <a:t>on shortest edge</a:t>
            </a:r>
          </a:p>
        </p:txBody>
      </p:sp>
      <p:sp>
        <p:nvSpPr>
          <p:cNvPr id="13" name="Oval 12"/>
          <p:cNvSpPr/>
          <p:nvPr/>
        </p:nvSpPr>
        <p:spPr bwMode="auto">
          <a:xfrm rot="19261109">
            <a:off x="3242838" y="3586115"/>
            <a:ext cx="2462428" cy="947572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7144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group connected nodes and repeat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4201886" y="2640875"/>
            <a:ext cx="1702525" cy="13062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(MST)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130041" y="2793275"/>
            <a:ext cx="979713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109754" y="2706189"/>
            <a:ext cx="914401" cy="84908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089366" y="2793275"/>
            <a:ext cx="1040675" cy="76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894909" y="3568338"/>
            <a:ext cx="1214845" cy="940525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5262154" y="4160520"/>
            <a:ext cx="1336767" cy="6553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024155" y="2706190"/>
            <a:ext cx="574766" cy="14543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 flipV="1">
            <a:off x="3894909" y="4508863"/>
            <a:ext cx="1378132" cy="2786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3108960" y="3555275"/>
            <a:ext cx="785949" cy="953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 bwMode="auto">
          <a:xfrm>
            <a:off x="2782389" y="3239589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23064" y="246452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87932" y="4201886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46469" y="450886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17178" y="2333897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91944" y="3853543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02777" y="3248298"/>
            <a:ext cx="613954" cy="613954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9342" y="40058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7347" y="46785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1058" y="29478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0155" y="3929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2777" y="217920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2693" y="45306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6376" y="27322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2655" y="30784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1886" y="31066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451" y="2049027"/>
            <a:ext cx="247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Claim: build fiber</a:t>
            </a:r>
          </a:p>
          <a:p>
            <a:r>
              <a:rPr lang="en-US" sz="2400" dirty="0"/>
              <a:t>on shortest edge</a:t>
            </a:r>
          </a:p>
        </p:txBody>
      </p:sp>
      <p:sp>
        <p:nvSpPr>
          <p:cNvPr id="13" name="Oval 12"/>
          <p:cNvSpPr/>
          <p:nvPr/>
        </p:nvSpPr>
        <p:spPr bwMode="auto">
          <a:xfrm rot="19261109">
            <a:off x="3242838" y="3586115"/>
            <a:ext cx="2462428" cy="947572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078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observations: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 quarter == 5 nickels == 25 pennies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 nickel == 5 pennies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No downside to using larger coin whenever possible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94705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quarters = N/25</a:t>
            </a:r>
          </a:p>
          <a:p>
            <a:r>
              <a:rPr lang="en-US" dirty="0"/>
              <a:t>N = N – 25*quarters</a:t>
            </a:r>
          </a:p>
          <a:p>
            <a:r>
              <a:rPr lang="en-US" dirty="0"/>
              <a:t>nickels = N/5</a:t>
            </a:r>
          </a:p>
          <a:p>
            <a:r>
              <a:rPr lang="en-US" dirty="0"/>
              <a:t>N = N – 5*nickels</a:t>
            </a:r>
          </a:p>
          <a:p>
            <a:r>
              <a:rPr lang="en-US" dirty="0"/>
              <a:t>pennies = N</a:t>
            </a:r>
          </a:p>
          <a:p>
            <a:r>
              <a:rPr lang="en-US" dirty="0"/>
              <a:t>return quarters + nickels + pennies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068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Local optimality</a:t>
            </a:r>
            <a:r>
              <a:rPr lang="en-US" dirty="0"/>
              <a:t>: the best single move</a:t>
            </a:r>
          </a:p>
          <a:p>
            <a:r>
              <a:rPr lang="en-US" dirty="0"/>
              <a:t>you can make right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(dispense the biggest coin &lt;= </a:t>
            </a:r>
            <a:r>
              <a:rPr lang="en-US" b="1" dirty="0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20119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Local optimality</a:t>
            </a:r>
            <a:r>
              <a:rPr lang="en-US" dirty="0"/>
              <a:t>: the best single move</a:t>
            </a:r>
          </a:p>
          <a:p>
            <a:r>
              <a:rPr lang="en-US" dirty="0"/>
              <a:t>you can make right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(dispense the biggest coin &lt;= </a:t>
            </a:r>
            <a:r>
              <a:rPr lang="en-US" b="1" dirty="0"/>
              <a:t>N</a:t>
            </a:r>
            <a:r>
              <a:rPr lang="en-US" dirty="0"/>
              <a:t>)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Global optimality</a:t>
            </a:r>
            <a:r>
              <a:rPr lang="en-US" dirty="0"/>
              <a:t>: the best long-term</a:t>
            </a:r>
          </a:p>
          <a:p>
            <a:pPr marL="0" indent="0"/>
            <a:r>
              <a:rPr lang="en-US" dirty="0"/>
              <a:t>move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95308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Best-case scenario:</a:t>
            </a:r>
          </a:p>
          <a:p>
            <a:pPr algn="ctr"/>
            <a:r>
              <a:rPr lang="en-US" dirty="0"/>
              <a:t>local optimality --&gt; global optimality</a:t>
            </a:r>
          </a:p>
          <a:p>
            <a:endParaRPr lang="en-US" dirty="0"/>
          </a:p>
          <a:p>
            <a:r>
              <a:rPr lang="en-US" dirty="0"/>
              <a:t>“No Regrets” principle: every good decision now will still stay a good decision later</a:t>
            </a:r>
          </a:p>
        </p:txBody>
      </p:sp>
    </p:spTree>
    <p:extLst>
      <p:ext uri="{BB962C8B-B14F-4D97-AF65-F5344CB8AC3E}">
        <p14:creationId xmlns:p14="http://schemas.microsoft.com/office/powerpoint/2010/main" val="1183829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vending machine stocks pennies, dimes, and quarters. What is the fewest number of coins the vending machine must dispense to return exactly </a:t>
            </a:r>
            <a:r>
              <a:rPr lang="en-US" b="1" dirty="0"/>
              <a:t>N</a:t>
            </a:r>
            <a:r>
              <a:rPr lang="en-US" dirty="0"/>
              <a:t> cents to the customer?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7624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Regrets principle </a:t>
            </a:r>
            <a:r>
              <a:rPr lang="en-US" b="1" dirty="0"/>
              <a:t>not</a:t>
            </a:r>
            <a:r>
              <a:rPr lang="en-US" dirty="0"/>
              <a:t> satisfied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30 = 25 + 1 + 1 + 1 + 1 + 1 (6 coins)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30 = 10 +10 + 10 (3 coins, optimal)</a:t>
            </a:r>
          </a:p>
        </p:txBody>
      </p:sp>
    </p:spTree>
    <p:extLst>
      <p:ext uri="{BB962C8B-B14F-4D97-AF65-F5344CB8AC3E}">
        <p14:creationId xmlns:p14="http://schemas.microsoft.com/office/powerpoint/2010/main" val="60981781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ETIENNE@8KGLROOP199CHSVA" val="3463"/>
  <p:tag name="DEFAULTDISPLAYSOURCE" val="\documentclass[24pt]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Default Design">
  <a:themeElements>
    <a:clrScheme name="Cirque de Soleil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FF0000"/>
      </a:accent2>
      <a:accent3>
        <a:srgbClr val="FFFF00"/>
      </a:accent3>
      <a:accent4>
        <a:srgbClr val="00B050"/>
      </a:accent4>
      <a:accent5>
        <a:srgbClr val="002060"/>
      </a:accent5>
      <a:accent6>
        <a:srgbClr val="7030A0"/>
      </a:accent6>
      <a:hlink>
        <a:srgbClr val="CC0000"/>
      </a:hlink>
      <a:folHlink>
        <a:srgbClr val="99CC00"/>
      </a:folHlink>
    </a:clrScheme>
    <a:fontScheme name="Default Design">
      <a:majorFont>
        <a:latin typeface="Helvetica Neue Condensed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-25000" dirty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B0306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98176</TotalTime>
  <Words>831</Words>
  <Application>Microsoft Office PowerPoint</Application>
  <PresentationFormat>On-screen Show (4:3)</PresentationFormat>
  <Paragraphs>200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7" baseType="lpstr">
      <vt:lpstr>CMR5</vt:lpstr>
      <vt:lpstr>Calibri</vt:lpstr>
      <vt:lpstr>CMMI12</vt:lpstr>
      <vt:lpstr>CMEX10</vt:lpstr>
      <vt:lpstr>Helvetica Neue Condensed</vt:lpstr>
      <vt:lpstr>CMR10</vt:lpstr>
      <vt:lpstr>CMR7</vt:lpstr>
      <vt:lpstr>CMSY5</vt:lpstr>
      <vt:lpstr>MSBM10</vt:lpstr>
      <vt:lpstr>Helvetica</vt:lpstr>
      <vt:lpstr>CMMI5</vt:lpstr>
      <vt:lpstr>CMMI10</vt:lpstr>
      <vt:lpstr>CMR17</vt:lpstr>
      <vt:lpstr>CMBX10</vt:lpstr>
      <vt:lpstr>CMSY10ORIG</vt:lpstr>
      <vt:lpstr>CMSY7</vt:lpstr>
      <vt:lpstr>CMMI7</vt:lpstr>
      <vt:lpstr>MSBM7</vt:lpstr>
      <vt:lpstr>Arial</vt:lpstr>
      <vt:lpstr>Default Design</vt:lpstr>
      <vt:lpstr>Greedy Algorithms</vt:lpstr>
      <vt:lpstr>Making Change</vt:lpstr>
      <vt:lpstr>Making Change</vt:lpstr>
      <vt:lpstr>Making Change</vt:lpstr>
      <vt:lpstr>Greedy Algorithms</vt:lpstr>
      <vt:lpstr>Greedy Algorithms</vt:lpstr>
      <vt:lpstr>Greedy Algorithms</vt:lpstr>
      <vt:lpstr>Making Change II</vt:lpstr>
      <vt:lpstr>Making Change II</vt:lpstr>
      <vt:lpstr>Making Change II</vt:lpstr>
      <vt:lpstr>Identifying Greedy Solutions</vt:lpstr>
      <vt:lpstr>Identifying Greedy Solutions</vt:lpstr>
      <vt:lpstr>Identifying Greedy Solutions</vt:lpstr>
      <vt:lpstr>Greedy(?) Problem I</vt:lpstr>
      <vt:lpstr>Greedy(?) Problem I</vt:lpstr>
      <vt:lpstr>Greedy(?) Problem I</vt:lpstr>
      <vt:lpstr>Greedy(?) Problem I</vt:lpstr>
      <vt:lpstr>Greedy(?) Problem I</vt:lpstr>
      <vt:lpstr>Greedy(?) Problem I</vt:lpstr>
      <vt:lpstr>Greedy(?) Problem II</vt:lpstr>
      <vt:lpstr>Greedy(?) Problem III</vt:lpstr>
      <vt:lpstr>Greedy(?) Problem III</vt:lpstr>
      <vt:lpstr>Greedy(?) Problem III</vt:lpstr>
      <vt:lpstr>Greedy(?) Problem III</vt:lpstr>
      <vt:lpstr>Greedy(?) Problem III</vt:lpstr>
      <vt:lpstr>Greedy(?) Problem III</vt:lpstr>
      <vt:lpstr>Prim’s Algorithm (MST)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Self-supporting Surfaces</dc:title>
  <dc:creator>Etienne</dc:creator>
  <cp:lastModifiedBy>Etienne Vouga</cp:lastModifiedBy>
  <cp:revision>3487</cp:revision>
  <dcterms:created xsi:type="dcterms:W3CDTF">2009-06-08T18:14:25Z</dcterms:created>
  <dcterms:modified xsi:type="dcterms:W3CDTF">2019-03-08T19:28:56Z</dcterms:modified>
</cp:coreProperties>
</file>