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2"/>
  </p:notesMasterIdLst>
  <p:sldIdLst>
    <p:sldId id="762" r:id="rId2"/>
    <p:sldId id="814" r:id="rId3"/>
    <p:sldId id="815" r:id="rId4"/>
    <p:sldId id="816" r:id="rId5"/>
    <p:sldId id="820" r:id="rId6"/>
    <p:sldId id="817" r:id="rId7"/>
    <p:sldId id="818" r:id="rId8"/>
    <p:sldId id="819" r:id="rId9"/>
    <p:sldId id="821" r:id="rId10"/>
    <p:sldId id="824" r:id="rId11"/>
    <p:sldId id="825" r:id="rId12"/>
    <p:sldId id="853" r:id="rId13"/>
    <p:sldId id="852" r:id="rId14"/>
    <p:sldId id="827" r:id="rId15"/>
    <p:sldId id="828" r:id="rId16"/>
    <p:sldId id="854" r:id="rId17"/>
    <p:sldId id="855" r:id="rId18"/>
    <p:sldId id="856" r:id="rId19"/>
    <p:sldId id="857" r:id="rId20"/>
    <p:sldId id="823" r:id="rId21"/>
    <p:sldId id="858" r:id="rId22"/>
    <p:sldId id="832" r:id="rId23"/>
    <p:sldId id="831" r:id="rId24"/>
    <p:sldId id="833" r:id="rId25"/>
    <p:sldId id="834" r:id="rId26"/>
    <p:sldId id="835" r:id="rId27"/>
    <p:sldId id="836" r:id="rId28"/>
    <p:sldId id="838" r:id="rId29"/>
    <p:sldId id="839" r:id="rId30"/>
    <p:sldId id="840" r:id="rId31"/>
    <p:sldId id="842" r:id="rId32"/>
    <p:sldId id="843" r:id="rId33"/>
    <p:sldId id="844" r:id="rId34"/>
    <p:sldId id="845" r:id="rId35"/>
    <p:sldId id="847" r:id="rId36"/>
    <p:sldId id="848" r:id="rId37"/>
    <p:sldId id="846" r:id="rId38"/>
    <p:sldId id="849" r:id="rId39"/>
    <p:sldId id="850" r:id="rId40"/>
    <p:sldId id="851" r:id="rId4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MBX10" panose="020B0604020202020204"/>
      <p:regular r:id="rId47"/>
    </p:embeddedFont>
    <p:embeddedFont>
      <p:font typeface="CMEX10" panose="020B0604020202020204"/>
      <p:regular r:id="rId48"/>
    </p:embeddedFont>
    <p:embeddedFont>
      <p:font typeface="CMMI10" panose="020B0604020202020204"/>
      <p:regular r:id="rId49"/>
    </p:embeddedFont>
    <p:embeddedFont>
      <p:font typeface="CMMI12" panose="020B0604020202020204"/>
      <p:regular r:id="rId50"/>
    </p:embeddedFont>
    <p:embeddedFont>
      <p:font typeface="CMMI5" panose="020B0604020202020204"/>
      <p:regular r:id="rId51"/>
    </p:embeddedFont>
    <p:embeddedFont>
      <p:font typeface="CMMI7" panose="020B0604020202020204"/>
      <p:regular r:id="rId52"/>
    </p:embeddedFont>
    <p:embeddedFont>
      <p:font typeface="CMR10" panose="020B0604020202020204"/>
      <p:regular r:id="rId53"/>
    </p:embeddedFont>
    <p:embeddedFont>
      <p:font typeface="CMR12" panose="020B0604020202020204"/>
      <p:regular r:id="rId54"/>
    </p:embeddedFont>
    <p:embeddedFont>
      <p:font typeface="CMR17" panose="020B0604020202020204"/>
      <p:regular r:id="rId55"/>
    </p:embeddedFont>
    <p:embeddedFont>
      <p:font typeface="CMR5" panose="020B0604020202020204"/>
      <p:regular r:id="rId56"/>
    </p:embeddedFont>
    <p:embeddedFont>
      <p:font typeface="CMR7" panose="020B0604020202020204"/>
      <p:regular r:id="rId57"/>
    </p:embeddedFont>
    <p:embeddedFont>
      <p:font typeface="CMSY10ORIG" panose="020B0604020202020204"/>
      <p:regular r:id="rId58"/>
    </p:embeddedFont>
    <p:embeddedFont>
      <p:font typeface="CMSY7" panose="020B0604020202020204"/>
      <p:regular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Helvetica" pitchFamily="2" charset="0"/>
      <p:regular r:id="rId64"/>
      <p:bold r:id="rId65"/>
      <p:italic r:id="rId66"/>
      <p:boldItalic r:id="rId67"/>
    </p:embeddedFont>
    <p:embeddedFont>
      <p:font typeface="Helvetica Neue Condensed" panose="02000800000000000000" pitchFamily="2" charset="0"/>
      <p:bold r:id="rId68"/>
    </p:embeddedFont>
    <p:embeddedFont>
      <p:font typeface="MSBM10" panose="020B0604020202020204"/>
      <p:regular r:id="rId69"/>
    </p:embeddedFont>
  </p:embeddedFontLst>
  <p:custDataLst>
    <p:tags r:id="rId7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D7DDD3"/>
    <a:srgbClr val="F0F0D2"/>
    <a:srgbClr val="F6F9E5"/>
    <a:srgbClr val="EFF2DB"/>
    <a:srgbClr val="F3F4DA"/>
    <a:srgbClr val="F8F6E3"/>
    <a:srgbClr val="ECF0D9"/>
    <a:srgbClr val="F2F6E0"/>
    <a:srgbClr val="7E6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0641" autoAdjust="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4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63" Type="http://schemas.openxmlformats.org/officeDocument/2006/relationships/font" Target="fonts/font21.fntdata"/><Relationship Id="rId68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font" Target="fonts/font2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69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font" Target="fonts/font2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BF136-B168-4195-B3CF-2E307E45B04A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120-ED18-4454-BA83-2FBD3BD1B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11188"/>
            <a:ext cx="1941513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7388" y="611188"/>
            <a:ext cx="5675312" cy="5484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7388" y="611188"/>
            <a:ext cx="7769225" cy="5484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611188"/>
            <a:ext cx="7769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7388" y="1982788"/>
            <a:ext cx="3808412" cy="4113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982788"/>
            <a:ext cx="3808413" cy="4113212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9827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27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388" y="611188"/>
            <a:ext cx="7769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9827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3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Dynamic Programming II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MI12"/>
              </a:rPr>
              <a:t>A</a:t>
            </a:r>
            <a:r>
              <a:rPr lang="en-US">
                <a:latin typeface="CMR12"/>
              </a:rPr>
              <a:t>A</a:t>
            </a:r>
            <a:r>
              <a:rPr lang="en-US">
                <a:latin typeface="CMR17"/>
              </a:rPr>
              <a:t>A</a:t>
            </a:r>
            <a:r>
              <a:rPr lang="en-US">
                <a:latin typeface="CMEX10"/>
              </a:rPr>
              <a:t>A</a:t>
            </a:r>
            <a:r>
              <a:rPr lang="en-US">
                <a:latin typeface="MSBM10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CMBX10"/>
              </a:rPr>
              <a:t>A</a:t>
            </a:r>
            <a:r>
              <a:rPr lang="en-US">
                <a:latin typeface="CMMI5"/>
              </a:rPr>
              <a:t>A</a:t>
            </a:r>
            <a:r>
              <a:rPr lang="en-US">
                <a:latin typeface="CMR5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99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optimal </a:t>
            </a:r>
            <a:r>
              <a:rPr lang="en-US" dirty="0" err="1"/>
              <a:t>subproblem</a:t>
            </a:r>
            <a:r>
              <a:rPr lang="en-US" dirty="0"/>
              <a:t>?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 change for smaller </a:t>
            </a:r>
            <a:r>
              <a:rPr lang="en-US" b="1" dirty="0"/>
              <a:t>N</a:t>
            </a:r>
            <a:r>
              <a:rPr lang="en-US" dirty="0"/>
              <a:t> *and* with fewer coins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ans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 = ways to make </a:t>
            </a:r>
            <a:r>
              <a:rPr lang="en-US" b="1" dirty="0"/>
              <a:t>j</a:t>
            </a:r>
            <a:r>
              <a:rPr lang="en-US" dirty="0"/>
              <a:t> cents using first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coins</a:t>
            </a:r>
          </a:p>
        </p:txBody>
      </p:sp>
    </p:spTree>
    <p:extLst>
      <p:ext uri="{BB962C8B-B14F-4D97-AF65-F5344CB8AC3E}">
        <p14:creationId xmlns:p14="http://schemas.microsoft.com/office/powerpoint/2010/main" val="15516642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894295"/>
              </p:ext>
            </p:extLst>
          </p:nvPr>
        </p:nvGraphicFramePr>
        <p:xfrm>
          <a:off x="687388" y="2626732"/>
          <a:ext cx="7769223" cy="24219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\\ j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BC1979-D1F2-4A68-A393-86153B0403C8}"/>
              </a:ext>
            </a:extLst>
          </p:cNvPr>
          <p:cNvSpPr txBox="1">
            <a:spLocks/>
          </p:cNvSpPr>
          <p:nvPr/>
        </p:nvSpPr>
        <p:spPr bwMode="auto">
          <a:xfrm>
            <a:off x="687388" y="19827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0" indent="0"/>
            <a:r>
              <a:rPr lang="en-US" kern="0" dirty="0" err="1"/>
              <a:t>ans</a:t>
            </a:r>
            <a:r>
              <a:rPr lang="en-US" kern="0" dirty="0"/>
              <a:t>[</a:t>
            </a:r>
            <a:r>
              <a:rPr lang="en-US" kern="0" dirty="0" err="1"/>
              <a:t>i,j</a:t>
            </a:r>
            <a:r>
              <a:rPr lang="en-US" kern="0" dirty="0"/>
              <a:t>] = ways to make </a:t>
            </a:r>
            <a:r>
              <a:rPr lang="en-US" b="1" kern="0" dirty="0"/>
              <a:t>j</a:t>
            </a:r>
            <a:r>
              <a:rPr lang="en-US" kern="0" dirty="0"/>
              <a:t> ¢ w/ first</a:t>
            </a:r>
            <a:r>
              <a:rPr lang="en-US" b="1" kern="0" dirty="0"/>
              <a:t> </a:t>
            </a:r>
            <a:r>
              <a:rPr lang="en-US" b="1" kern="0" dirty="0" err="1"/>
              <a:t>i</a:t>
            </a:r>
            <a:r>
              <a:rPr lang="en-US" b="1" kern="0" dirty="0"/>
              <a:t> </a:t>
            </a:r>
            <a:r>
              <a:rPr lang="en-US" kern="0" dirty="0"/>
              <a:t>coins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7072A-30EA-4639-B026-7A5E92A26146}"/>
              </a:ext>
            </a:extLst>
          </p:cNvPr>
          <p:cNvSpPr txBox="1"/>
          <p:nvPr/>
        </p:nvSpPr>
        <p:spPr>
          <a:xfrm>
            <a:off x="2093596" y="1754188"/>
            <a:ext cx="495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test case: coins are {1</a:t>
            </a:r>
            <a:r>
              <a:rPr lang="en-US" sz="2400" kern="0" dirty="0"/>
              <a:t>¢</a:t>
            </a:r>
            <a:r>
              <a:rPr lang="en-US" sz="2400" dirty="0"/>
              <a:t>, 2</a:t>
            </a:r>
            <a:r>
              <a:rPr lang="en-US" sz="2400" kern="0" dirty="0"/>
              <a:t>¢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04740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683371-9A84-4BF7-BBBF-32BD48F7531F}"/>
              </a:ext>
            </a:extLst>
          </p:cNvPr>
          <p:cNvSpPr txBox="1">
            <a:spLocks/>
          </p:cNvSpPr>
          <p:nvPr/>
        </p:nvSpPr>
        <p:spPr bwMode="auto">
          <a:xfrm>
            <a:off x="687388" y="19827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0" indent="0"/>
            <a:r>
              <a:rPr lang="en-US" kern="0" dirty="0" err="1"/>
              <a:t>ans</a:t>
            </a:r>
            <a:r>
              <a:rPr lang="en-US" kern="0" dirty="0"/>
              <a:t>[</a:t>
            </a:r>
            <a:r>
              <a:rPr lang="en-US" kern="0" dirty="0" err="1"/>
              <a:t>i,j</a:t>
            </a:r>
            <a:r>
              <a:rPr lang="en-US" kern="0" dirty="0"/>
              <a:t>] = ways to make </a:t>
            </a:r>
            <a:r>
              <a:rPr lang="en-US" b="1" kern="0" dirty="0"/>
              <a:t>j</a:t>
            </a:r>
            <a:r>
              <a:rPr lang="en-US" kern="0" dirty="0"/>
              <a:t> ¢ w/ first</a:t>
            </a:r>
            <a:r>
              <a:rPr lang="en-US" b="1" kern="0" dirty="0"/>
              <a:t> </a:t>
            </a:r>
            <a:r>
              <a:rPr lang="en-US" b="1" kern="0" dirty="0" err="1"/>
              <a:t>i</a:t>
            </a:r>
            <a:r>
              <a:rPr lang="en-US" b="1" kern="0" dirty="0"/>
              <a:t> </a:t>
            </a:r>
            <a:r>
              <a:rPr lang="en-US" kern="0" dirty="0"/>
              <a:t>coins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873968"/>
              </p:ext>
            </p:extLst>
          </p:nvPr>
        </p:nvGraphicFramePr>
        <p:xfrm>
          <a:off x="687388" y="2626732"/>
          <a:ext cx="7769223" cy="24219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\\ j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C69085-9065-43D4-BD3D-0A3F6A3CBE39}"/>
              </a:ext>
            </a:extLst>
          </p:cNvPr>
          <p:cNvSpPr txBox="1"/>
          <p:nvPr/>
        </p:nvSpPr>
        <p:spPr>
          <a:xfrm>
            <a:off x="2093596" y="1754188"/>
            <a:ext cx="495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test case: coins are {1</a:t>
            </a:r>
            <a:r>
              <a:rPr lang="en-US" sz="2400" kern="0" dirty="0"/>
              <a:t>¢</a:t>
            </a:r>
            <a:r>
              <a:rPr lang="en-US" sz="2400" dirty="0"/>
              <a:t>, 2</a:t>
            </a:r>
            <a:r>
              <a:rPr lang="en-US" sz="2400" kern="0" dirty="0"/>
              <a:t>¢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533659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683371-9A84-4BF7-BBBF-32BD48F7531F}"/>
              </a:ext>
            </a:extLst>
          </p:cNvPr>
          <p:cNvSpPr txBox="1">
            <a:spLocks/>
          </p:cNvSpPr>
          <p:nvPr/>
        </p:nvSpPr>
        <p:spPr bwMode="auto">
          <a:xfrm>
            <a:off x="687388" y="19827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0" indent="0"/>
            <a:r>
              <a:rPr lang="en-US" kern="0" dirty="0" err="1"/>
              <a:t>ans</a:t>
            </a:r>
            <a:r>
              <a:rPr lang="en-US" kern="0" dirty="0"/>
              <a:t>[</a:t>
            </a:r>
            <a:r>
              <a:rPr lang="en-US" kern="0" dirty="0" err="1"/>
              <a:t>i,j</a:t>
            </a:r>
            <a:r>
              <a:rPr lang="en-US" kern="0" dirty="0"/>
              <a:t>] = ways to make </a:t>
            </a:r>
            <a:r>
              <a:rPr lang="en-US" b="1" kern="0" dirty="0"/>
              <a:t>j</a:t>
            </a:r>
            <a:r>
              <a:rPr lang="en-US" kern="0" dirty="0"/>
              <a:t> ¢ w/ first</a:t>
            </a:r>
            <a:r>
              <a:rPr lang="en-US" b="1" kern="0" dirty="0"/>
              <a:t> </a:t>
            </a:r>
            <a:r>
              <a:rPr lang="en-US" b="1" kern="0" dirty="0" err="1"/>
              <a:t>i</a:t>
            </a:r>
            <a:r>
              <a:rPr lang="en-US" b="1" kern="0" dirty="0"/>
              <a:t> </a:t>
            </a:r>
            <a:r>
              <a:rPr lang="en-US" kern="0" dirty="0"/>
              <a:t>coins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7388" y="2626732"/>
          <a:ext cx="7769223" cy="24219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\\ j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2018A3-99AC-409F-99DE-229021A26BBA}"/>
              </a:ext>
            </a:extLst>
          </p:cNvPr>
          <p:cNvSpPr txBox="1"/>
          <p:nvPr/>
        </p:nvSpPr>
        <p:spPr>
          <a:xfrm>
            <a:off x="2093596" y="1754188"/>
            <a:ext cx="495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test case: coins are {1</a:t>
            </a:r>
            <a:r>
              <a:rPr lang="en-US" sz="2400" kern="0" dirty="0"/>
              <a:t>¢</a:t>
            </a:r>
            <a:r>
              <a:rPr lang="en-US" sz="2400" dirty="0"/>
              <a:t>, 2</a:t>
            </a:r>
            <a:r>
              <a:rPr lang="en-US" sz="2400" kern="0" dirty="0"/>
              <a:t>¢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525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120291"/>
              </p:ext>
            </p:extLst>
          </p:nvPr>
        </p:nvGraphicFramePr>
        <p:xfrm>
          <a:off x="687388" y="2626732"/>
          <a:ext cx="7769223" cy="24219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\\ j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8040F0-1D42-4C47-A85E-47335A003A1C}"/>
              </a:ext>
            </a:extLst>
          </p:cNvPr>
          <p:cNvSpPr txBox="1">
            <a:spLocks/>
          </p:cNvSpPr>
          <p:nvPr/>
        </p:nvSpPr>
        <p:spPr bwMode="auto">
          <a:xfrm>
            <a:off x="687388" y="19827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0" indent="0"/>
            <a:r>
              <a:rPr lang="en-US" kern="0" dirty="0" err="1"/>
              <a:t>ans</a:t>
            </a:r>
            <a:r>
              <a:rPr lang="en-US" kern="0" dirty="0"/>
              <a:t>[</a:t>
            </a:r>
            <a:r>
              <a:rPr lang="en-US" kern="0" dirty="0" err="1"/>
              <a:t>i,j</a:t>
            </a:r>
            <a:r>
              <a:rPr lang="en-US" kern="0" dirty="0"/>
              <a:t>] = ways to make </a:t>
            </a:r>
            <a:r>
              <a:rPr lang="en-US" b="1" kern="0" dirty="0"/>
              <a:t>j</a:t>
            </a:r>
            <a:r>
              <a:rPr lang="en-US" kern="0" dirty="0"/>
              <a:t> ¢ w/ first</a:t>
            </a:r>
            <a:r>
              <a:rPr lang="en-US" b="1" kern="0" dirty="0"/>
              <a:t> </a:t>
            </a:r>
            <a:r>
              <a:rPr lang="en-US" b="1" kern="0" dirty="0" err="1"/>
              <a:t>i</a:t>
            </a:r>
            <a:r>
              <a:rPr lang="en-US" b="1" kern="0" dirty="0"/>
              <a:t> </a:t>
            </a:r>
            <a:r>
              <a:rPr lang="en-US" kern="0" dirty="0"/>
              <a:t>coins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60012-6999-401C-AC00-09CB2B0CA6DB}"/>
              </a:ext>
            </a:extLst>
          </p:cNvPr>
          <p:cNvSpPr txBox="1"/>
          <p:nvPr/>
        </p:nvSpPr>
        <p:spPr>
          <a:xfrm>
            <a:off x="2093596" y="1754188"/>
            <a:ext cx="495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test case: coins are {1</a:t>
            </a:r>
            <a:r>
              <a:rPr lang="en-US" sz="2400" kern="0" dirty="0"/>
              <a:t>¢</a:t>
            </a:r>
            <a:r>
              <a:rPr lang="en-US" sz="2400" dirty="0"/>
              <a:t>, 2</a:t>
            </a:r>
            <a:r>
              <a:rPr lang="en-US" sz="2400" kern="0" dirty="0"/>
              <a:t>¢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72551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948402"/>
              </p:ext>
            </p:extLst>
          </p:nvPr>
        </p:nvGraphicFramePr>
        <p:xfrm>
          <a:off x="687388" y="2626732"/>
          <a:ext cx="7769223" cy="24219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\\ j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ED63A8-6458-4A80-9982-0904E03DDF2A}"/>
              </a:ext>
            </a:extLst>
          </p:cNvPr>
          <p:cNvSpPr txBox="1">
            <a:spLocks/>
          </p:cNvSpPr>
          <p:nvPr/>
        </p:nvSpPr>
        <p:spPr bwMode="auto">
          <a:xfrm>
            <a:off x="687388" y="19827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0" indent="0"/>
            <a:r>
              <a:rPr lang="en-US" kern="0" dirty="0" err="1"/>
              <a:t>ans</a:t>
            </a:r>
            <a:r>
              <a:rPr lang="en-US" kern="0" dirty="0"/>
              <a:t>[</a:t>
            </a:r>
            <a:r>
              <a:rPr lang="en-US" kern="0" dirty="0" err="1"/>
              <a:t>i,j</a:t>
            </a:r>
            <a:r>
              <a:rPr lang="en-US" kern="0" dirty="0"/>
              <a:t>] = ways to make </a:t>
            </a:r>
            <a:r>
              <a:rPr lang="en-US" b="1" kern="0" dirty="0"/>
              <a:t>j</a:t>
            </a:r>
            <a:r>
              <a:rPr lang="en-US" kern="0" dirty="0"/>
              <a:t> ¢ w/ first</a:t>
            </a:r>
            <a:r>
              <a:rPr lang="en-US" b="1" kern="0" dirty="0"/>
              <a:t> </a:t>
            </a:r>
            <a:r>
              <a:rPr lang="en-US" b="1" kern="0" dirty="0" err="1"/>
              <a:t>i</a:t>
            </a:r>
            <a:r>
              <a:rPr lang="en-US" b="1" kern="0" dirty="0"/>
              <a:t> </a:t>
            </a:r>
            <a:r>
              <a:rPr lang="en-US" kern="0" dirty="0"/>
              <a:t>coins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8E730-EB1D-4908-BF1E-5C7672AB7CD2}"/>
              </a:ext>
            </a:extLst>
          </p:cNvPr>
          <p:cNvSpPr txBox="1"/>
          <p:nvPr/>
        </p:nvSpPr>
        <p:spPr>
          <a:xfrm>
            <a:off x="2093596" y="1754188"/>
            <a:ext cx="495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test case: coins are {1</a:t>
            </a:r>
            <a:r>
              <a:rPr lang="en-US" sz="2400" kern="0" dirty="0"/>
              <a:t>¢</a:t>
            </a:r>
            <a:r>
              <a:rPr lang="en-US" sz="2400" dirty="0"/>
              <a:t>, 2</a:t>
            </a:r>
            <a:r>
              <a:rPr lang="en-US" sz="2400" kern="0" dirty="0"/>
              <a:t>¢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8597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ED63A8-6458-4A80-9982-0904E03DDF2A}"/>
              </a:ext>
            </a:extLst>
          </p:cNvPr>
          <p:cNvSpPr txBox="1">
            <a:spLocks/>
          </p:cNvSpPr>
          <p:nvPr/>
        </p:nvSpPr>
        <p:spPr bwMode="auto">
          <a:xfrm>
            <a:off x="687388" y="19827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0" indent="0"/>
            <a:r>
              <a:rPr lang="en-US" kern="0" dirty="0" err="1"/>
              <a:t>ans</a:t>
            </a:r>
            <a:r>
              <a:rPr lang="en-US" kern="0" dirty="0"/>
              <a:t>[</a:t>
            </a:r>
            <a:r>
              <a:rPr lang="en-US" kern="0" dirty="0" err="1"/>
              <a:t>i,j</a:t>
            </a:r>
            <a:r>
              <a:rPr lang="en-US" kern="0" dirty="0"/>
              <a:t>] = ways to make </a:t>
            </a:r>
            <a:r>
              <a:rPr lang="en-US" b="1" kern="0" dirty="0"/>
              <a:t>j</a:t>
            </a:r>
            <a:r>
              <a:rPr lang="en-US" kern="0" dirty="0"/>
              <a:t> ¢ w/ first</a:t>
            </a:r>
            <a:r>
              <a:rPr lang="en-US" b="1" kern="0" dirty="0"/>
              <a:t> </a:t>
            </a:r>
            <a:r>
              <a:rPr lang="en-US" b="1" kern="0" dirty="0" err="1"/>
              <a:t>i</a:t>
            </a:r>
            <a:r>
              <a:rPr lang="en-US" b="1" kern="0" dirty="0"/>
              <a:t> </a:t>
            </a:r>
            <a:r>
              <a:rPr lang="en-US" kern="0" dirty="0"/>
              <a:t>coins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666816"/>
              </p:ext>
            </p:extLst>
          </p:nvPr>
        </p:nvGraphicFramePr>
        <p:xfrm>
          <a:off x="687388" y="2626732"/>
          <a:ext cx="7769223" cy="24219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\\ j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18E730-EB1D-4908-BF1E-5C7672AB7CD2}"/>
              </a:ext>
            </a:extLst>
          </p:cNvPr>
          <p:cNvSpPr txBox="1"/>
          <p:nvPr/>
        </p:nvSpPr>
        <p:spPr>
          <a:xfrm>
            <a:off x="2093596" y="1754188"/>
            <a:ext cx="495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test case: coins are {1</a:t>
            </a:r>
            <a:r>
              <a:rPr lang="en-US" sz="2400" kern="0" dirty="0"/>
              <a:t>¢</a:t>
            </a:r>
            <a:r>
              <a:rPr lang="en-US" sz="2400" dirty="0"/>
              <a:t>, 2</a:t>
            </a:r>
            <a:r>
              <a:rPr lang="en-US" sz="2400" kern="0" dirty="0"/>
              <a:t>¢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031334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ED63A8-6458-4A80-9982-0904E03DDF2A}"/>
              </a:ext>
            </a:extLst>
          </p:cNvPr>
          <p:cNvSpPr txBox="1">
            <a:spLocks/>
          </p:cNvSpPr>
          <p:nvPr/>
        </p:nvSpPr>
        <p:spPr bwMode="auto">
          <a:xfrm>
            <a:off x="687388" y="19827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0" indent="0"/>
            <a:r>
              <a:rPr lang="en-US" kern="0" dirty="0" err="1"/>
              <a:t>ans</a:t>
            </a:r>
            <a:r>
              <a:rPr lang="en-US" kern="0" dirty="0"/>
              <a:t>[</a:t>
            </a:r>
            <a:r>
              <a:rPr lang="en-US" kern="0" dirty="0" err="1"/>
              <a:t>i,j</a:t>
            </a:r>
            <a:r>
              <a:rPr lang="en-US" kern="0" dirty="0"/>
              <a:t>] = ways to make </a:t>
            </a:r>
            <a:r>
              <a:rPr lang="en-US" b="1" kern="0" dirty="0"/>
              <a:t>j</a:t>
            </a:r>
            <a:r>
              <a:rPr lang="en-US" kern="0" dirty="0"/>
              <a:t> ¢ w/ first</a:t>
            </a:r>
            <a:r>
              <a:rPr lang="en-US" b="1" kern="0" dirty="0"/>
              <a:t> </a:t>
            </a:r>
            <a:r>
              <a:rPr lang="en-US" b="1" kern="0" dirty="0" err="1"/>
              <a:t>i</a:t>
            </a:r>
            <a:r>
              <a:rPr lang="en-US" b="1" kern="0" dirty="0"/>
              <a:t> </a:t>
            </a:r>
            <a:r>
              <a:rPr lang="en-US" kern="0" dirty="0"/>
              <a:t>coins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50047"/>
              </p:ext>
            </p:extLst>
          </p:nvPr>
        </p:nvGraphicFramePr>
        <p:xfrm>
          <a:off x="687388" y="2626732"/>
          <a:ext cx="7769223" cy="24219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\\ j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18E730-EB1D-4908-BF1E-5C7672AB7CD2}"/>
              </a:ext>
            </a:extLst>
          </p:cNvPr>
          <p:cNvSpPr txBox="1"/>
          <p:nvPr/>
        </p:nvSpPr>
        <p:spPr>
          <a:xfrm>
            <a:off x="2093596" y="1754188"/>
            <a:ext cx="495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test case: coins are {1</a:t>
            </a:r>
            <a:r>
              <a:rPr lang="en-US" sz="2400" kern="0" dirty="0"/>
              <a:t>¢</a:t>
            </a:r>
            <a:r>
              <a:rPr lang="en-US" sz="2400" dirty="0"/>
              <a:t>, 2</a:t>
            </a:r>
            <a:r>
              <a:rPr lang="en-US" sz="2400" kern="0" dirty="0"/>
              <a:t>¢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68206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ED63A8-6458-4A80-9982-0904E03DDF2A}"/>
              </a:ext>
            </a:extLst>
          </p:cNvPr>
          <p:cNvSpPr txBox="1">
            <a:spLocks/>
          </p:cNvSpPr>
          <p:nvPr/>
        </p:nvSpPr>
        <p:spPr bwMode="auto">
          <a:xfrm>
            <a:off x="687388" y="19827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0" indent="0"/>
            <a:r>
              <a:rPr lang="en-US" kern="0" dirty="0" err="1"/>
              <a:t>ans</a:t>
            </a:r>
            <a:r>
              <a:rPr lang="en-US" kern="0" dirty="0"/>
              <a:t>[</a:t>
            </a:r>
            <a:r>
              <a:rPr lang="en-US" kern="0" dirty="0" err="1"/>
              <a:t>i,j</a:t>
            </a:r>
            <a:r>
              <a:rPr lang="en-US" kern="0" dirty="0"/>
              <a:t>] = ways to make </a:t>
            </a:r>
            <a:r>
              <a:rPr lang="en-US" b="1" kern="0" dirty="0"/>
              <a:t>j</a:t>
            </a:r>
            <a:r>
              <a:rPr lang="en-US" kern="0" dirty="0"/>
              <a:t> ¢ w/ first</a:t>
            </a:r>
            <a:r>
              <a:rPr lang="en-US" b="1" kern="0" dirty="0"/>
              <a:t> </a:t>
            </a:r>
            <a:r>
              <a:rPr lang="en-US" b="1" kern="0" dirty="0" err="1"/>
              <a:t>i</a:t>
            </a:r>
            <a:r>
              <a:rPr lang="en-US" b="1" kern="0" dirty="0"/>
              <a:t> </a:t>
            </a:r>
            <a:r>
              <a:rPr lang="en-US" kern="0" dirty="0"/>
              <a:t>coins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635227"/>
              </p:ext>
            </p:extLst>
          </p:nvPr>
        </p:nvGraphicFramePr>
        <p:xfrm>
          <a:off x="687388" y="2626732"/>
          <a:ext cx="7769223" cy="24219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\\ j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18E730-EB1D-4908-BF1E-5C7672AB7CD2}"/>
              </a:ext>
            </a:extLst>
          </p:cNvPr>
          <p:cNvSpPr txBox="1"/>
          <p:nvPr/>
        </p:nvSpPr>
        <p:spPr>
          <a:xfrm>
            <a:off x="2093596" y="1754188"/>
            <a:ext cx="495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test case: coins are {1</a:t>
            </a:r>
            <a:r>
              <a:rPr lang="en-US" sz="2400" kern="0" dirty="0"/>
              <a:t>¢</a:t>
            </a:r>
            <a:r>
              <a:rPr lang="en-US" sz="2400" dirty="0"/>
              <a:t>, 2</a:t>
            </a:r>
            <a:r>
              <a:rPr lang="en-US" sz="2400" kern="0" dirty="0"/>
              <a:t>¢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84583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ED63A8-6458-4A80-9982-0904E03DDF2A}"/>
              </a:ext>
            </a:extLst>
          </p:cNvPr>
          <p:cNvSpPr txBox="1">
            <a:spLocks/>
          </p:cNvSpPr>
          <p:nvPr/>
        </p:nvSpPr>
        <p:spPr bwMode="auto">
          <a:xfrm>
            <a:off x="687388" y="19827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0" indent="0"/>
            <a:r>
              <a:rPr lang="en-US" kern="0" dirty="0" err="1"/>
              <a:t>ans</a:t>
            </a:r>
            <a:r>
              <a:rPr lang="en-US" kern="0" dirty="0"/>
              <a:t>[</a:t>
            </a:r>
            <a:r>
              <a:rPr lang="en-US" kern="0" dirty="0" err="1"/>
              <a:t>i,j</a:t>
            </a:r>
            <a:r>
              <a:rPr lang="en-US" kern="0" dirty="0"/>
              <a:t>] = ways to make </a:t>
            </a:r>
            <a:r>
              <a:rPr lang="en-US" b="1" kern="0" dirty="0"/>
              <a:t>j</a:t>
            </a:r>
            <a:r>
              <a:rPr lang="en-US" kern="0" dirty="0"/>
              <a:t> ¢ w/ first</a:t>
            </a:r>
            <a:r>
              <a:rPr lang="en-US" b="1" kern="0" dirty="0"/>
              <a:t> </a:t>
            </a:r>
            <a:r>
              <a:rPr lang="en-US" b="1" kern="0" dirty="0" err="1"/>
              <a:t>i</a:t>
            </a:r>
            <a:r>
              <a:rPr lang="en-US" b="1" kern="0" dirty="0"/>
              <a:t> </a:t>
            </a:r>
            <a:r>
              <a:rPr lang="en-US" kern="0" dirty="0"/>
              <a:t>coins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826239"/>
              </p:ext>
            </p:extLst>
          </p:nvPr>
        </p:nvGraphicFramePr>
        <p:xfrm>
          <a:off x="687388" y="2626732"/>
          <a:ext cx="7769223" cy="24219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\\ j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18E730-EB1D-4908-BF1E-5C7672AB7CD2}"/>
              </a:ext>
            </a:extLst>
          </p:cNvPr>
          <p:cNvSpPr txBox="1"/>
          <p:nvPr/>
        </p:nvSpPr>
        <p:spPr>
          <a:xfrm>
            <a:off x="2093596" y="1754188"/>
            <a:ext cx="495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test case: coins are {1</a:t>
            </a:r>
            <a:r>
              <a:rPr lang="en-US" sz="2400" kern="0" dirty="0"/>
              <a:t>¢</a:t>
            </a:r>
            <a:r>
              <a:rPr lang="en-US" sz="2400" dirty="0"/>
              <a:t>, 2</a:t>
            </a:r>
            <a:r>
              <a:rPr lang="en-US" sz="2400" kern="0" dirty="0"/>
              <a:t>¢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36590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ways to make </a:t>
            </a:r>
            <a:r>
              <a:rPr lang="en-US" b="1" dirty="0"/>
              <a:t>N</a:t>
            </a:r>
            <a:r>
              <a:rPr lang="en-US" dirty="0"/>
              <a:t> cents with pennies, nickels, dimes, and quarters?</a:t>
            </a:r>
          </a:p>
          <a:p>
            <a:r>
              <a:rPr lang="en-US" dirty="0"/>
              <a:t>Order matters</a:t>
            </a:r>
          </a:p>
          <a:p>
            <a:endParaRPr lang="en-US" dirty="0"/>
          </a:p>
          <a:p>
            <a:r>
              <a:rPr lang="en-US" dirty="0"/>
              <a:t>E.g. 6 = {(1,1,1,1,1,1), (1,5), (5,1)}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5538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nsolas" panose="020B0609020204030204" pitchFamily="49" charset="0"/>
              </a:rPr>
              <a:t>ans</a:t>
            </a:r>
            <a:r>
              <a:rPr lang="en-US" sz="2800" dirty="0">
                <a:latin typeface="Consolas" panose="020B0609020204030204" pitchFamily="49" charset="0"/>
              </a:rPr>
              <a:t>[0, 0] = 1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for (c = 0 to </a:t>
            </a:r>
            <a:r>
              <a:rPr lang="en-US" sz="2800" dirty="0" err="1">
                <a:latin typeface="Consolas" panose="020B0609020204030204" pitchFamily="49" charset="0"/>
              </a:rPr>
              <a:t>num_coins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for 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= 0 to N)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if(c &gt;= 1)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</a:t>
            </a:r>
            <a:r>
              <a:rPr lang="en-US" sz="2800" dirty="0" err="1">
                <a:latin typeface="Consolas" panose="020B0609020204030204" pitchFamily="49" charset="0"/>
              </a:rPr>
              <a:t>ans</a:t>
            </a:r>
            <a:r>
              <a:rPr lang="en-US" sz="2800" dirty="0">
                <a:latin typeface="Consolas" panose="020B0609020204030204" pitchFamily="49" charset="0"/>
              </a:rPr>
              <a:t>[c,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 += </a:t>
            </a:r>
            <a:r>
              <a:rPr lang="en-US" sz="2800" dirty="0" err="1">
                <a:latin typeface="Consolas" panose="020B0609020204030204" pitchFamily="49" charset="0"/>
              </a:rPr>
              <a:t>ans</a:t>
            </a:r>
            <a:r>
              <a:rPr lang="en-US" sz="2800" dirty="0">
                <a:latin typeface="Consolas" panose="020B0609020204030204" pitchFamily="49" charset="0"/>
              </a:rPr>
              <a:t>[c-1,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if(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– </a:t>
            </a:r>
            <a:r>
              <a:rPr lang="en-US" sz="2800" dirty="0" err="1">
                <a:latin typeface="Consolas" panose="020B0609020204030204" pitchFamily="49" charset="0"/>
              </a:rPr>
              <a:t>vals</a:t>
            </a:r>
            <a:r>
              <a:rPr lang="en-US" sz="2800" dirty="0">
                <a:latin typeface="Consolas" panose="020B0609020204030204" pitchFamily="49" charset="0"/>
              </a:rPr>
              <a:t>[c] &gt;= 0)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</a:t>
            </a:r>
            <a:r>
              <a:rPr lang="en-US" sz="2800" dirty="0" err="1">
                <a:latin typeface="Consolas" panose="020B0609020204030204" pitchFamily="49" charset="0"/>
              </a:rPr>
              <a:t>ans</a:t>
            </a:r>
            <a:r>
              <a:rPr lang="en-US" sz="2800" dirty="0">
                <a:latin typeface="Consolas" panose="020B0609020204030204" pitchFamily="49" charset="0"/>
              </a:rPr>
              <a:t>[c,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 += </a:t>
            </a:r>
            <a:r>
              <a:rPr lang="en-US" sz="2800" dirty="0" err="1">
                <a:latin typeface="Consolas" panose="020B0609020204030204" pitchFamily="49" charset="0"/>
              </a:rPr>
              <a:t>ans</a:t>
            </a:r>
            <a:r>
              <a:rPr lang="en-US" sz="2800" dirty="0">
                <a:latin typeface="Consolas" panose="020B0609020204030204" pitchFamily="49" charset="0"/>
              </a:rPr>
              <a:t>[c,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– </a:t>
            </a:r>
            <a:r>
              <a:rPr lang="en-US" sz="2800" dirty="0" err="1">
                <a:latin typeface="Consolas" panose="020B0609020204030204" pitchFamily="49" charset="0"/>
              </a:rPr>
              <a:t>vals</a:t>
            </a:r>
            <a:r>
              <a:rPr lang="en-US" sz="2800" dirty="0">
                <a:latin typeface="Consolas" panose="020B0609020204030204" pitchFamily="49" charset="0"/>
              </a:rPr>
              <a:t>[c]]					</a:t>
            </a:r>
          </a:p>
        </p:txBody>
      </p:sp>
    </p:spTree>
    <p:extLst>
      <p:ext uri="{BB962C8B-B14F-4D97-AF65-F5344CB8AC3E}">
        <p14:creationId xmlns:p14="http://schemas.microsoft.com/office/powerpoint/2010/main" val="353846056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nsolas" panose="020B0609020204030204" pitchFamily="49" charset="0"/>
              </a:rPr>
              <a:t>ans</a:t>
            </a:r>
            <a:r>
              <a:rPr lang="en-US" sz="2800" dirty="0">
                <a:latin typeface="Consolas" panose="020B0609020204030204" pitchFamily="49" charset="0"/>
              </a:rPr>
              <a:t>[0, 0] = 1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for (c = 0 to </a:t>
            </a:r>
            <a:r>
              <a:rPr lang="en-US" sz="2800" dirty="0" err="1">
                <a:latin typeface="Consolas" panose="020B0609020204030204" pitchFamily="49" charset="0"/>
              </a:rPr>
              <a:t>num_coins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for 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= 0 to N)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if(c &gt;= 1)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</a:t>
            </a:r>
            <a:r>
              <a:rPr lang="en-US" sz="2800" dirty="0" err="1">
                <a:latin typeface="Consolas" panose="020B0609020204030204" pitchFamily="49" charset="0"/>
              </a:rPr>
              <a:t>ans</a:t>
            </a:r>
            <a:r>
              <a:rPr lang="en-US" sz="2800" dirty="0">
                <a:latin typeface="Consolas" panose="020B0609020204030204" pitchFamily="49" charset="0"/>
              </a:rPr>
              <a:t>[c,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 += </a:t>
            </a:r>
            <a:r>
              <a:rPr lang="en-US" sz="2800" dirty="0" err="1">
                <a:latin typeface="Consolas" panose="020B0609020204030204" pitchFamily="49" charset="0"/>
              </a:rPr>
              <a:t>ans</a:t>
            </a:r>
            <a:r>
              <a:rPr lang="en-US" sz="2800" dirty="0">
                <a:latin typeface="Consolas" panose="020B0609020204030204" pitchFamily="49" charset="0"/>
              </a:rPr>
              <a:t>[c-1,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if(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– </a:t>
            </a:r>
            <a:r>
              <a:rPr lang="en-US" sz="2800" dirty="0" err="1">
                <a:latin typeface="Consolas" panose="020B0609020204030204" pitchFamily="49" charset="0"/>
              </a:rPr>
              <a:t>vals</a:t>
            </a:r>
            <a:r>
              <a:rPr lang="en-US" sz="2800" dirty="0">
                <a:latin typeface="Consolas" panose="020B0609020204030204" pitchFamily="49" charset="0"/>
              </a:rPr>
              <a:t>[c] &gt;= 0)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</a:t>
            </a:r>
            <a:r>
              <a:rPr lang="en-US" sz="2800" dirty="0" err="1">
                <a:latin typeface="Consolas" panose="020B0609020204030204" pitchFamily="49" charset="0"/>
              </a:rPr>
              <a:t>ans</a:t>
            </a:r>
            <a:r>
              <a:rPr lang="en-US" sz="2800" dirty="0">
                <a:latin typeface="Consolas" panose="020B0609020204030204" pitchFamily="49" charset="0"/>
              </a:rPr>
              <a:t>[c,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 += </a:t>
            </a:r>
            <a:r>
              <a:rPr lang="en-US" sz="2800" dirty="0" err="1">
                <a:latin typeface="Consolas" panose="020B0609020204030204" pitchFamily="49" charset="0"/>
              </a:rPr>
              <a:t>ans</a:t>
            </a:r>
            <a:r>
              <a:rPr lang="en-US" sz="2800" dirty="0">
                <a:latin typeface="Consolas" panose="020B0609020204030204" pitchFamily="49" charset="0"/>
              </a:rPr>
              <a:t>[c,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– </a:t>
            </a:r>
            <a:r>
              <a:rPr lang="en-US" sz="2800" dirty="0" err="1">
                <a:latin typeface="Consolas" panose="020B0609020204030204" pitchFamily="49" charset="0"/>
              </a:rPr>
              <a:t>vals</a:t>
            </a:r>
            <a:r>
              <a:rPr lang="en-US" sz="2800" dirty="0">
                <a:latin typeface="Consolas" panose="020B0609020204030204" pitchFamily="49" charset="0"/>
              </a:rPr>
              <a:t>[c]]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/>
              <a:t>What is time complexity?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1146965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points (</a:t>
            </a:r>
            <a:r>
              <a:rPr lang="en-US" b="1" dirty="0"/>
              <a:t>p</a:t>
            </a:r>
            <a:r>
              <a:rPr lang="en-US" baseline="-25000" dirty="0"/>
              <a:t>i</a:t>
            </a:r>
            <a:r>
              <a:rPr lang="en-US" dirty="0"/>
              <a:t>,-1) and (</a:t>
            </a:r>
            <a:r>
              <a:rPr lang="en-US" b="1" dirty="0"/>
              <a:t>q</a:t>
            </a:r>
            <a:r>
              <a:rPr lang="en-US" baseline="-25000" dirty="0"/>
              <a:t>i</a:t>
            </a:r>
            <a:r>
              <a:rPr lang="en-US" dirty="0"/>
              <a:t>,1) on opposite banks of river, build some bridges</a:t>
            </a:r>
          </a:p>
          <a:p>
            <a:r>
              <a:rPr lang="en-US" dirty="0"/>
              <a:t>Rules: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bridges can cross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 (</a:t>
            </a:r>
            <a:r>
              <a:rPr lang="en-US" b="1" dirty="0"/>
              <a:t>p</a:t>
            </a:r>
            <a:r>
              <a:rPr lang="en-US" baseline="-25000" dirty="0"/>
              <a:t>i</a:t>
            </a:r>
            <a:r>
              <a:rPr lang="en-US" dirty="0"/>
              <a:t>,-1) must have a bridge</a:t>
            </a:r>
          </a:p>
          <a:p>
            <a:endParaRPr lang="en-US" dirty="0"/>
          </a:p>
        </p:txBody>
      </p:sp>
      <p:pic>
        <p:nvPicPr>
          <p:cNvPr id="1026" name="Picture 2" descr="Image result for riv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19" y="5396247"/>
            <a:ext cx="7983874" cy="8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1236372" y="4932609"/>
            <a:ext cx="244699" cy="24469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753942" y="4932609"/>
            <a:ext cx="244699" cy="24469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413182" y="4932609"/>
            <a:ext cx="244699" cy="24469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342877" y="4932609"/>
            <a:ext cx="244699" cy="24469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056336" y="6437291"/>
            <a:ext cx="244699" cy="24469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05716" y="6437291"/>
            <a:ext cx="244699" cy="24469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86916" y="6437291"/>
            <a:ext cx="244699" cy="24469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240082" y="6437291"/>
            <a:ext cx="244699" cy="24469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58721" y="5054958"/>
            <a:ext cx="819964" cy="1504682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876291" y="5054958"/>
            <a:ext cx="1051774" cy="1504682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6484523" y="5054958"/>
            <a:ext cx="791394" cy="141816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789351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points (</a:t>
            </a:r>
            <a:r>
              <a:rPr lang="en-US" b="1" dirty="0"/>
              <a:t>p</a:t>
            </a:r>
            <a:r>
              <a:rPr lang="en-US" baseline="-25000" dirty="0"/>
              <a:t>i</a:t>
            </a:r>
            <a:r>
              <a:rPr lang="en-US" dirty="0"/>
              <a:t>,-1) and (</a:t>
            </a:r>
            <a:r>
              <a:rPr lang="en-US" b="1" dirty="0"/>
              <a:t>q</a:t>
            </a:r>
            <a:r>
              <a:rPr lang="en-US" baseline="-25000" dirty="0"/>
              <a:t>i</a:t>
            </a:r>
            <a:r>
              <a:rPr lang="en-US" dirty="0"/>
              <a:t>,1) on opposite banks of river, build some bridges</a:t>
            </a:r>
          </a:p>
          <a:p>
            <a:r>
              <a:rPr lang="en-US" dirty="0"/>
              <a:t>Rules: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bridges can cross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 (</a:t>
            </a:r>
            <a:r>
              <a:rPr lang="en-US" b="1" dirty="0"/>
              <a:t>p</a:t>
            </a:r>
            <a:r>
              <a:rPr lang="en-US" baseline="-25000" dirty="0"/>
              <a:t>i</a:t>
            </a:r>
            <a:r>
              <a:rPr lang="en-US" dirty="0"/>
              <a:t>,-1) must have a bridge</a:t>
            </a:r>
          </a:p>
          <a:p>
            <a:endParaRPr lang="en-US" dirty="0"/>
          </a:p>
        </p:txBody>
      </p:sp>
      <p:pic>
        <p:nvPicPr>
          <p:cNvPr id="1026" name="Picture 2" descr="Image result for riv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19" y="5396247"/>
            <a:ext cx="7983874" cy="8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1236372" y="4932609"/>
            <a:ext cx="244699" cy="24469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753942" y="4932609"/>
            <a:ext cx="244699" cy="24469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413182" y="4932609"/>
            <a:ext cx="244699" cy="24469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342877" y="4932609"/>
            <a:ext cx="244699" cy="24469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056336" y="6437291"/>
            <a:ext cx="244699" cy="24469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05716" y="6437291"/>
            <a:ext cx="244699" cy="24469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86916" y="6437291"/>
            <a:ext cx="244699" cy="24469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240082" y="6437291"/>
            <a:ext cx="244699" cy="24469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58721" y="5054958"/>
            <a:ext cx="819964" cy="1504682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876291" y="5054958"/>
            <a:ext cx="1051774" cy="1504682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6484523" y="5054958"/>
            <a:ext cx="791394" cy="141816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5909265" y="5054958"/>
            <a:ext cx="555961" cy="1502627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719312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points (</a:t>
            </a:r>
            <a:r>
              <a:rPr lang="en-US" b="1" dirty="0"/>
              <a:t>p</a:t>
            </a:r>
            <a:r>
              <a:rPr lang="en-US" baseline="-25000" dirty="0"/>
              <a:t>i</a:t>
            </a:r>
            <a:r>
              <a:rPr lang="en-US" dirty="0"/>
              <a:t>,-1) and (</a:t>
            </a:r>
            <a:r>
              <a:rPr lang="en-US" b="1" dirty="0"/>
              <a:t>q</a:t>
            </a:r>
            <a:r>
              <a:rPr lang="en-US" baseline="-25000" dirty="0"/>
              <a:t>i</a:t>
            </a:r>
            <a:r>
              <a:rPr lang="en-US" dirty="0"/>
              <a:t>,1) on opposite banks of river, build some bridges</a:t>
            </a:r>
          </a:p>
          <a:p>
            <a:r>
              <a:rPr lang="en-US" dirty="0"/>
              <a:t>Rules: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bridges can cross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 (</a:t>
            </a:r>
            <a:r>
              <a:rPr lang="en-US" b="1" dirty="0"/>
              <a:t>p</a:t>
            </a:r>
            <a:r>
              <a:rPr lang="en-US" baseline="-25000" dirty="0"/>
              <a:t>i</a:t>
            </a:r>
            <a:r>
              <a:rPr lang="en-US" dirty="0"/>
              <a:t>,-1) must have a bridge</a:t>
            </a:r>
          </a:p>
          <a:p>
            <a:endParaRPr lang="en-US" dirty="0"/>
          </a:p>
          <a:p>
            <a:r>
              <a:rPr lang="en-US" dirty="0"/>
              <a:t>What is valid bridge network with shortest total length?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54959" y="576075"/>
            <a:ext cx="4355550" cy="954363"/>
            <a:chOff x="554819" y="4932609"/>
            <a:chExt cx="7983874" cy="1749380"/>
          </a:xfrm>
        </p:grpSpPr>
        <p:pic>
          <p:nvPicPr>
            <p:cNvPr id="1026" name="Picture 2" descr="Image result for rive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819" y="5396247"/>
              <a:ext cx="7983874" cy="896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 bwMode="auto">
            <a:xfrm>
              <a:off x="1236372" y="4932609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753942" y="4932609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413182" y="4932609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342877" y="4932609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056336" y="6437291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805716" y="6437291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86916" y="6437291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240082" y="6437291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1358721" y="5054958"/>
              <a:ext cx="819964" cy="150468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876291" y="5054958"/>
              <a:ext cx="1051774" cy="150468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2" idx="1"/>
            </p:cNvCxnSpPr>
            <p:nvPr/>
          </p:nvCxnSpPr>
          <p:spPr bwMode="auto">
            <a:xfrm>
              <a:off x="6484523" y="5054958"/>
              <a:ext cx="791394" cy="1418168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5909265" y="5054958"/>
              <a:ext cx="555961" cy="1502627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3187403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  <a:p>
            <a:endParaRPr lang="en-US" dirty="0"/>
          </a:p>
          <a:p>
            <a:r>
              <a:rPr lang="en-US" dirty="0"/>
              <a:t>For each bottom point, connect it to nearest point on top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54959" y="576075"/>
            <a:ext cx="4355550" cy="954363"/>
            <a:chOff x="554819" y="4932609"/>
            <a:chExt cx="7983874" cy="1749380"/>
          </a:xfrm>
        </p:grpSpPr>
        <p:pic>
          <p:nvPicPr>
            <p:cNvPr id="1026" name="Picture 2" descr="Image result for rive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819" y="5396247"/>
              <a:ext cx="7983874" cy="896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 bwMode="auto">
            <a:xfrm>
              <a:off x="1236372" y="4932609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753942" y="4932609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413182" y="4932609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342877" y="4932609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056336" y="6437291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805716" y="6437291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86916" y="6437291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240082" y="6437291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1358721" y="5054958"/>
              <a:ext cx="819964" cy="150468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876291" y="5054958"/>
              <a:ext cx="1051774" cy="150468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2" idx="1"/>
            </p:cNvCxnSpPr>
            <p:nvPr/>
          </p:nvCxnSpPr>
          <p:spPr bwMode="auto">
            <a:xfrm>
              <a:off x="6484523" y="5054958"/>
              <a:ext cx="791394" cy="1418168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5909265" y="5054958"/>
              <a:ext cx="555961" cy="1502627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00911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points (</a:t>
            </a:r>
            <a:r>
              <a:rPr lang="en-US" b="1" dirty="0"/>
              <a:t>p</a:t>
            </a:r>
            <a:r>
              <a:rPr lang="en-US" baseline="-25000" dirty="0"/>
              <a:t>i</a:t>
            </a:r>
            <a:r>
              <a:rPr lang="en-US" dirty="0"/>
              <a:t>,-1) and (</a:t>
            </a:r>
            <a:r>
              <a:rPr lang="en-US" b="1" dirty="0"/>
              <a:t>q</a:t>
            </a:r>
            <a:r>
              <a:rPr lang="en-US" baseline="-25000" dirty="0"/>
              <a:t>i</a:t>
            </a:r>
            <a:r>
              <a:rPr lang="en-US" dirty="0"/>
              <a:t>,1) on opposite banks of river, build some bridges</a:t>
            </a:r>
          </a:p>
          <a:p>
            <a:r>
              <a:rPr lang="en-US" dirty="0"/>
              <a:t>Rules: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bridges can cross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 (</a:t>
            </a:r>
            <a:r>
              <a:rPr lang="en-US" b="1" dirty="0"/>
              <a:t>p</a:t>
            </a:r>
            <a:r>
              <a:rPr lang="en-US" baseline="-25000" dirty="0"/>
              <a:t>i</a:t>
            </a:r>
            <a:r>
              <a:rPr lang="en-US" dirty="0"/>
              <a:t>,-1) must have a bridge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must be </a:t>
            </a:r>
            <a:r>
              <a:rPr lang="en-US" b="1" dirty="0"/>
              <a:t>maximally-connected</a:t>
            </a:r>
            <a:endParaRPr lang="en-US" dirty="0"/>
          </a:p>
          <a:p>
            <a:r>
              <a:rPr lang="en-US" dirty="0"/>
              <a:t>What is valid bridge network with shortest total length?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54959" y="576075"/>
            <a:ext cx="4355550" cy="954363"/>
            <a:chOff x="554819" y="4932609"/>
            <a:chExt cx="7983874" cy="1749380"/>
          </a:xfrm>
        </p:grpSpPr>
        <p:pic>
          <p:nvPicPr>
            <p:cNvPr id="1026" name="Picture 2" descr="Image result for rive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819" y="5396247"/>
              <a:ext cx="7983874" cy="896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 bwMode="auto">
            <a:xfrm>
              <a:off x="1236372" y="4932609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753942" y="4932609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413182" y="4932609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342877" y="4932609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056336" y="6437291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805716" y="6437291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86916" y="6437291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240082" y="6437291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1358721" y="5054958"/>
              <a:ext cx="819964" cy="150468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876291" y="5054958"/>
              <a:ext cx="1051774" cy="150468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2" idx="1"/>
            </p:cNvCxnSpPr>
            <p:nvPr/>
          </p:nvCxnSpPr>
          <p:spPr bwMode="auto">
            <a:xfrm>
              <a:off x="6484523" y="5054958"/>
              <a:ext cx="791394" cy="1418168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5909265" y="5054958"/>
              <a:ext cx="555961" cy="1502627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9762229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points (</a:t>
            </a:r>
            <a:r>
              <a:rPr lang="en-US" b="1" dirty="0"/>
              <a:t>p</a:t>
            </a:r>
            <a:r>
              <a:rPr lang="en-US" baseline="-25000" dirty="0"/>
              <a:t>i</a:t>
            </a:r>
            <a:r>
              <a:rPr lang="en-US" dirty="0"/>
              <a:t>,-1) and (</a:t>
            </a:r>
            <a:r>
              <a:rPr lang="en-US" b="1" dirty="0"/>
              <a:t>q</a:t>
            </a:r>
            <a:r>
              <a:rPr lang="en-US" baseline="-25000" dirty="0"/>
              <a:t>i</a:t>
            </a:r>
            <a:r>
              <a:rPr lang="en-US" dirty="0"/>
              <a:t>,1) on opposite banks of river, build some bridges</a:t>
            </a:r>
          </a:p>
          <a:p>
            <a:r>
              <a:rPr lang="en-US" dirty="0"/>
              <a:t>Rules: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bridges can cross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 (</a:t>
            </a:r>
            <a:r>
              <a:rPr lang="en-US" b="1" dirty="0"/>
              <a:t>p</a:t>
            </a:r>
            <a:r>
              <a:rPr lang="en-US" baseline="-25000" dirty="0"/>
              <a:t>i</a:t>
            </a:r>
            <a:r>
              <a:rPr lang="en-US" dirty="0"/>
              <a:t>,-1) must have a bridge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must be </a:t>
            </a:r>
            <a:r>
              <a:rPr lang="en-US" b="1" dirty="0"/>
              <a:t>maximally-connected</a:t>
            </a:r>
            <a:endParaRPr lang="en-US" dirty="0"/>
          </a:p>
          <a:p>
            <a:r>
              <a:rPr lang="en-US" dirty="0"/>
              <a:t>What is valid bridge network with shortest total length?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54959" y="576075"/>
            <a:ext cx="4355550" cy="954363"/>
            <a:chOff x="554819" y="4932609"/>
            <a:chExt cx="7983874" cy="1749380"/>
          </a:xfrm>
        </p:grpSpPr>
        <p:pic>
          <p:nvPicPr>
            <p:cNvPr id="1026" name="Picture 2" descr="Image result for rive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819" y="5396247"/>
              <a:ext cx="7983874" cy="896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 bwMode="auto">
            <a:xfrm>
              <a:off x="1236372" y="4932609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753942" y="4932609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413182" y="4932609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342877" y="4932609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056336" y="6437291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805716" y="6437291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86916" y="6437291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240082" y="6437291"/>
              <a:ext cx="244699" cy="24469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1358721" y="5054958"/>
              <a:ext cx="819964" cy="150468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876291" y="5054958"/>
              <a:ext cx="1051774" cy="150468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2" idx="1"/>
            </p:cNvCxnSpPr>
            <p:nvPr/>
          </p:nvCxnSpPr>
          <p:spPr bwMode="auto">
            <a:xfrm>
              <a:off x="6484523" y="5054958"/>
              <a:ext cx="791394" cy="1418168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5909265" y="5054958"/>
              <a:ext cx="555961" cy="1502627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8" name="Straight Connector 17"/>
          <p:cNvCxnSpPr/>
          <p:nvPr/>
        </p:nvCxnSpPr>
        <p:spPr bwMode="auto">
          <a:xfrm flipH="1">
            <a:off x="5471711" y="642822"/>
            <a:ext cx="347360" cy="80068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6385374" y="629317"/>
            <a:ext cx="347360" cy="80068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3"/>
          </p:cNvCxnSpPr>
          <p:nvPr/>
        </p:nvCxnSpPr>
        <p:spPr bwMode="auto">
          <a:xfrm flipH="1">
            <a:off x="6409581" y="690018"/>
            <a:ext cx="1322565" cy="75285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7458537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observations: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rightmost bottom point </a:t>
            </a:r>
            <a:r>
              <a:rPr lang="en-US" b="1" dirty="0"/>
              <a:t>must</a:t>
            </a:r>
            <a:r>
              <a:rPr lang="en-US" dirty="0"/>
              <a:t> connect rightmost top point</a:t>
            </a:r>
          </a:p>
        </p:txBody>
      </p:sp>
      <p:pic>
        <p:nvPicPr>
          <p:cNvPr id="1026" name="Picture 2" descr="Image result for riv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59" y="829010"/>
            <a:ext cx="4355550" cy="48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4926776" y="57607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754676" y="57607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659864" y="57607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712596" y="57607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74102" y="139694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328464" y="139694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409295" y="139694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202060" y="139694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7789870" y="642822"/>
            <a:ext cx="431740" cy="773672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0815833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observations: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rightmost bottom point </a:t>
            </a:r>
            <a:r>
              <a:rPr lang="en-US" b="1" dirty="0"/>
              <a:t>must</a:t>
            </a:r>
            <a:r>
              <a:rPr lang="en-US" dirty="0"/>
              <a:t> connect rightmost top 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could also connect to other top points</a:t>
            </a:r>
          </a:p>
        </p:txBody>
      </p:sp>
      <p:pic>
        <p:nvPicPr>
          <p:cNvPr id="23" name="Picture 2" descr="Image result for riv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59" y="829010"/>
            <a:ext cx="4355550" cy="48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24"/>
          <p:cNvSpPr/>
          <p:nvPr/>
        </p:nvSpPr>
        <p:spPr bwMode="auto">
          <a:xfrm>
            <a:off x="4926776" y="57607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754676" y="57607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659864" y="57607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712596" y="57607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374102" y="139694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328464" y="139694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409295" y="139694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8202060" y="139694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cxnSp>
        <p:nvCxnSpPr>
          <p:cNvPr id="33" name="Straight Connector 32"/>
          <p:cNvCxnSpPr>
            <a:endCxn id="32" idx="1"/>
          </p:cNvCxnSpPr>
          <p:nvPr/>
        </p:nvCxnSpPr>
        <p:spPr bwMode="auto">
          <a:xfrm>
            <a:off x="7789870" y="642822"/>
            <a:ext cx="431740" cy="773672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endCxn id="32" idx="2"/>
          </p:cNvCxnSpPr>
          <p:nvPr/>
        </p:nvCxnSpPr>
        <p:spPr bwMode="auto">
          <a:xfrm>
            <a:off x="5821423" y="642821"/>
            <a:ext cx="2380637" cy="82087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755282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optimal </a:t>
            </a:r>
            <a:r>
              <a:rPr lang="en-US" dirty="0" err="1"/>
              <a:t>subproblem</a:t>
            </a:r>
            <a:r>
              <a:rPr lang="en-US" dirty="0"/>
              <a:t>?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 change for smaller </a:t>
            </a:r>
            <a:r>
              <a:rPr lang="en-US" b="1" dirty="0"/>
              <a:t>N</a:t>
            </a:r>
            <a:r>
              <a:rPr lang="en-US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 change with fewer coins?</a:t>
            </a:r>
          </a:p>
        </p:txBody>
      </p:sp>
    </p:spTree>
    <p:extLst>
      <p:ext uri="{BB962C8B-B14F-4D97-AF65-F5344CB8AC3E}">
        <p14:creationId xmlns:p14="http://schemas.microsoft.com/office/powerpoint/2010/main" val="50950600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observations: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rightmost bottom point </a:t>
            </a:r>
            <a:r>
              <a:rPr lang="en-US" b="1" dirty="0"/>
              <a:t>must</a:t>
            </a:r>
            <a:r>
              <a:rPr lang="en-US" dirty="0"/>
              <a:t> connect rightmost top 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could also connect to other top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it connects to a top point, must connect to all other points to the right</a:t>
            </a:r>
          </a:p>
        </p:txBody>
      </p:sp>
      <p:pic>
        <p:nvPicPr>
          <p:cNvPr id="23" name="Picture 2" descr="Image result for riv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59" y="829010"/>
            <a:ext cx="4355550" cy="48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24"/>
          <p:cNvSpPr/>
          <p:nvPr/>
        </p:nvSpPr>
        <p:spPr bwMode="auto">
          <a:xfrm>
            <a:off x="4926776" y="57607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754676" y="57607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659864" y="57607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712596" y="57607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374102" y="139694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328464" y="139694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409295" y="139694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8202060" y="139694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cxnSp>
        <p:nvCxnSpPr>
          <p:cNvPr id="33" name="Straight Connector 32"/>
          <p:cNvCxnSpPr>
            <a:endCxn id="32" idx="1"/>
          </p:cNvCxnSpPr>
          <p:nvPr/>
        </p:nvCxnSpPr>
        <p:spPr bwMode="auto">
          <a:xfrm>
            <a:off x="7789870" y="642822"/>
            <a:ext cx="431740" cy="773672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endCxn id="32" idx="2"/>
          </p:cNvCxnSpPr>
          <p:nvPr/>
        </p:nvCxnSpPr>
        <p:spPr bwMode="auto">
          <a:xfrm>
            <a:off x="5821423" y="642821"/>
            <a:ext cx="2380637" cy="82087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6748050" y="664260"/>
            <a:ext cx="1474129" cy="774904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2936210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best(</a:t>
            </a:r>
            <a:r>
              <a:rPr lang="en-US" dirty="0" err="1"/>
              <a:t>i,j</a:t>
            </a:r>
            <a:r>
              <a:rPr lang="en-US" dirty="0"/>
              <a:t>) = shortest network using only up to bottom point </a:t>
            </a:r>
            <a:r>
              <a:rPr lang="en-US" b="1" dirty="0" err="1"/>
              <a:t>i</a:t>
            </a:r>
            <a:r>
              <a:rPr lang="en-US" dirty="0"/>
              <a:t> bottom and top point </a:t>
            </a:r>
            <a:r>
              <a:rPr lang="en-US" b="1" dirty="0"/>
              <a:t>j</a:t>
            </a:r>
            <a:endParaRPr lang="en-US" dirty="0"/>
          </a:p>
          <a:p>
            <a:r>
              <a:rPr lang="en-US" sz="2400" dirty="0">
                <a:latin typeface="Consolas" panose="020B0609020204030204" pitchFamily="49" charset="0"/>
              </a:rPr>
              <a:t>best(</a:t>
            </a:r>
            <a:r>
              <a:rPr lang="en-US" sz="2400" dirty="0" err="1">
                <a:latin typeface="Consolas" panose="020B0609020204030204" pitchFamily="49" charset="0"/>
              </a:rPr>
              <a:t>i,j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ans</a:t>
            </a:r>
            <a:r>
              <a:rPr lang="en-US" sz="2400" dirty="0">
                <a:latin typeface="Consolas" panose="020B0609020204030204" pitchFamily="49" charset="0"/>
              </a:rPr>
              <a:t> = infinity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for (k = 0 to j)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 = best(i-1,k)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(l = k to j)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 += sqrt( (</a:t>
            </a:r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baseline="-25000" dirty="0">
                <a:latin typeface="Consolas" panose="020B0609020204030204" pitchFamily="49" charset="0"/>
              </a:rPr>
              <a:t>i </a:t>
            </a:r>
            <a:r>
              <a:rPr lang="en-US" sz="2400" dirty="0">
                <a:latin typeface="Consolas" panose="020B0609020204030204" pitchFamily="49" charset="0"/>
              </a:rPr>
              <a:t>–</a:t>
            </a:r>
            <a:r>
              <a:rPr lang="en-US" sz="2400" baseline="-25000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q</a:t>
            </a:r>
            <a:r>
              <a:rPr lang="en-US" sz="2400" baseline="-25000" dirty="0" err="1">
                <a:latin typeface="Consolas" panose="020B0609020204030204" pitchFamily="49" charset="0"/>
              </a:rPr>
              <a:t>l</a:t>
            </a:r>
            <a:r>
              <a:rPr lang="en-US" sz="2400" dirty="0">
                <a:latin typeface="Consolas" panose="020B0609020204030204" pitchFamily="49" charset="0"/>
              </a:rPr>
              <a:t>)*(</a:t>
            </a:r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baseline="-25000" dirty="0">
                <a:latin typeface="Consolas" panose="020B0609020204030204" pitchFamily="49" charset="0"/>
              </a:rPr>
              <a:t>i </a:t>
            </a:r>
            <a:r>
              <a:rPr lang="en-US" sz="2400" dirty="0">
                <a:latin typeface="Consolas" panose="020B0609020204030204" pitchFamily="49" charset="0"/>
              </a:rPr>
              <a:t>–</a:t>
            </a:r>
            <a:r>
              <a:rPr lang="en-US" sz="2400" baseline="-25000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q</a:t>
            </a:r>
            <a:r>
              <a:rPr lang="en-US" sz="2400" baseline="-25000" dirty="0" err="1">
                <a:latin typeface="Consolas" panose="020B0609020204030204" pitchFamily="49" charset="0"/>
              </a:rPr>
              <a:t>l</a:t>
            </a:r>
            <a:r>
              <a:rPr lang="en-US" sz="2400" dirty="0">
                <a:latin typeface="Consolas" panose="020B0609020204030204" pitchFamily="49" charset="0"/>
              </a:rPr>
              <a:t>) + 4 )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ans</a:t>
            </a:r>
            <a:r>
              <a:rPr lang="en-US" sz="2400" dirty="0">
                <a:latin typeface="Consolas" panose="020B0609020204030204" pitchFamily="49" charset="0"/>
              </a:rPr>
              <a:t> = min(</a:t>
            </a:r>
            <a:r>
              <a:rPr lang="en-US" sz="2400" dirty="0" err="1">
                <a:latin typeface="Consolas" panose="020B0609020204030204" pitchFamily="49" charset="0"/>
              </a:rPr>
              <a:t>ans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return </a:t>
            </a:r>
            <a:r>
              <a:rPr lang="en-US" sz="2400" dirty="0" err="1">
                <a:latin typeface="Consolas" panose="020B0609020204030204" pitchFamily="49" charset="0"/>
              </a:rPr>
              <a:t>ans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23" name="Picture 2" descr="Image result for riv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59" y="829010"/>
            <a:ext cx="4355550" cy="48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24"/>
          <p:cNvSpPr/>
          <p:nvPr/>
        </p:nvSpPr>
        <p:spPr bwMode="auto">
          <a:xfrm>
            <a:off x="4926776" y="57607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754676" y="57607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659864" y="57607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712596" y="57607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374102" y="139694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328464" y="139694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409295" y="139694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8202060" y="1396945"/>
            <a:ext cx="133494" cy="133493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cxnSp>
        <p:nvCxnSpPr>
          <p:cNvPr id="33" name="Straight Connector 32"/>
          <p:cNvCxnSpPr>
            <a:endCxn id="32" idx="1"/>
          </p:cNvCxnSpPr>
          <p:nvPr/>
        </p:nvCxnSpPr>
        <p:spPr bwMode="auto">
          <a:xfrm>
            <a:off x="7789870" y="642822"/>
            <a:ext cx="431740" cy="773672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endCxn id="32" idx="2"/>
          </p:cNvCxnSpPr>
          <p:nvPr/>
        </p:nvCxnSpPr>
        <p:spPr bwMode="auto">
          <a:xfrm>
            <a:off x="5821423" y="642821"/>
            <a:ext cx="2380637" cy="82087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6748050" y="664260"/>
            <a:ext cx="1474129" cy="774904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5343857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16 cities and distances </a:t>
            </a:r>
            <a:r>
              <a:rPr lang="en-US" b="1" dirty="0"/>
              <a:t>d</a:t>
            </a:r>
            <a:r>
              <a:rPr lang="en-US" baseline="-25000" dirty="0"/>
              <a:t>ij</a:t>
            </a:r>
            <a:r>
              <a:rPr lang="en-US" dirty="0"/>
              <a:t> between them, what is cheapest itinerary that starts at city 0 and visits all cities exactly once?</a:t>
            </a:r>
          </a:p>
        </p:txBody>
      </p:sp>
    </p:spTree>
    <p:extLst>
      <p:ext uri="{BB962C8B-B14F-4D97-AF65-F5344CB8AC3E}">
        <p14:creationId xmlns:p14="http://schemas.microsoft.com/office/powerpoint/2010/main" val="115845770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16 cities and distances </a:t>
            </a:r>
            <a:r>
              <a:rPr lang="en-US" b="1" dirty="0"/>
              <a:t>d</a:t>
            </a:r>
            <a:r>
              <a:rPr lang="en-US" baseline="-25000" dirty="0"/>
              <a:t>ij</a:t>
            </a:r>
            <a:r>
              <a:rPr lang="en-US" dirty="0"/>
              <a:t> between them, what is cheapest itinerary that starts at city 0 and visits all cities exactly once?</a:t>
            </a:r>
          </a:p>
          <a:p>
            <a:endParaRPr lang="en-US" dirty="0"/>
          </a:p>
          <a:p>
            <a:r>
              <a:rPr lang="en-US" dirty="0"/>
              <a:t>Naïve solution: try 15! = ~1 trillion orders</a:t>
            </a:r>
          </a:p>
        </p:txBody>
      </p:sp>
    </p:spTree>
    <p:extLst>
      <p:ext uri="{BB962C8B-B14F-4D97-AF65-F5344CB8AC3E}">
        <p14:creationId xmlns:p14="http://schemas.microsoft.com/office/powerpoint/2010/main" val="285261423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16 cities and distances </a:t>
            </a:r>
            <a:r>
              <a:rPr lang="en-US" b="1" dirty="0"/>
              <a:t>d</a:t>
            </a:r>
            <a:r>
              <a:rPr lang="en-US" baseline="-25000" dirty="0"/>
              <a:t>ij</a:t>
            </a:r>
            <a:r>
              <a:rPr lang="en-US" dirty="0"/>
              <a:t> between them, what is cheapest itinerary that starts at city 0 and visits all cities exactly once?</a:t>
            </a:r>
          </a:p>
          <a:p>
            <a:endParaRPr lang="en-US" dirty="0"/>
          </a:p>
          <a:p>
            <a:r>
              <a:rPr lang="en-US" dirty="0"/>
              <a:t>Naïve solution: try 15! = ~1 trillion orders</a:t>
            </a:r>
          </a:p>
          <a:p>
            <a:r>
              <a:rPr lang="en-US" dirty="0"/>
              <a:t>What is the optimal </a:t>
            </a:r>
            <a:r>
              <a:rPr lang="en-US" dirty="0" err="1"/>
              <a:t>subproblem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010288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optimal </a:t>
            </a:r>
            <a:r>
              <a:rPr lang="en-US" dirty="0" err="1"/>
              <a:t>subproblem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Find best paths visiting fewer cities?</a:t>
            </a:r>
          </a:p>
        </p:txBody>
      </p:sp>
    </p:spTree>
    <p:extLst>
      <p:ext uri="{BB962C8B-B14F-4D97-AF65-F5344CB8AC3E}">
        <p14:creationId xmlns:p14="http://schemas.microsoft.com/office/powerpoint/2010/main" val="6776051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optimal </a:t>
            </a:r>
            <a:r>
              <a:rPr lang="en-US" dirty="0" err="1"/>
              <a:t>subproblem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Find best paths visiting fewer cities?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if we </a:t>
            </a:r>
            <a:r>
              <a:rPr lang="en-US" b="1" dirty="0"/>
              <a:t>knew</a:t>
            </a:r>
            <a:r>
              <a:rPr lang="en-US" dirty="0"/>
              <a:t> that best path ended in city </a:t>
            </a:r>
            <a:r>
              <a:rPr lang="en-US" b="1" dirty="0"/>
              <a:t>c</a:t>
            </a:r>
            <a:r>
              <a:rPr lang="en-US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now can </a:t>
            </a:r>
            <a:r>
              <a:rPr lang="en-US" dirty="0" err="1"/>
              <a:t>recurse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5561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best[</a:t>
            </a:r>
            <a:r>
              <a:rPr lang="en-US" b="1" dirty="0"/>
              <a:t>S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] = cheapest path visiting all cities in </a:t>
            </a:r>
            <a:r>
              <a:rPr lang="en-US" b="1" dirty="0"/>
              <a:t>S</a:t>
            </a:r>
            <a:r>
              <a:rPr lang="en-US" dirty="0"/>
              <a:t> and ending at city </a:t>
            </a:r>
            <a:r>
              <a:rPr lang="en-US" b="1" dirty="0"/>
              <a:t>c</a:t>
            </a:r>
          </a:p>
          <a:p>
            <a:endParaRPr lang="en-US" dirty="0"/>
          </a:p>
          <a:p>
            <a:r>
              <a:rPr lang="en-US" sz="2800" dirty="0" err="1">
                <a:latin typeface="Consolas" panose="020B0609020204030204" pitchFamily="49" charset="0"/>
              </a:rPr>
              <a:t>ans</a:t>
            </a:r>
            <a:r>
              <a:rPr lang="en-US" sz="2800" dirty="0">
                <a:latin typeface="Consolas" panose="020B0609020204030204" pitchFamily="49" charset="0"/>
              </a:rPr>
              <a:t> = infinity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for (</a:t>
            </a:r>
            <a:r>
              <a:rPr lang="en-US" sz="2800" b="1" dirty="0">
                <a:latin typeface="Consolas" panose="020B06090202040302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</a:rPr>
              <a:t> in </a:t>
            </a:r>
            <a:r>
              <a:rPr lang="en-US" sz="2800" b="1" dirty="0">
                <a:latin typeface="Consolas" panose="020B0609020204030204" pitchFamily="49" charset="0"/>
              </a:rPr>
              <a:t>S</a:t>
            </a:r>
            <a:r>
              <a:rPr lang="en-US" sz="2800" dirty="0">
                <a:latin typeface="Consolas" panose="020B0609020204030204" pitchFamily="49" charset="0"/>
              </a:rPr>
              <a:t> – {</a:t>
            </a:r>
            <a:r>
              <a:rPr lang="en-US" sz="2800" b="1" dirty="0">
                <a:latin typeface="Consolas" panose="020B0609020204030204" pitchFamily="49" charset="0"/>
              </a:rPr>
              <a:t>c, </a:t>
            </a:r>
            <a:r>
              <a:rPr lang="en-US" sz="2800" dirty="0">
                <a:latin typeface="Consolas" panose="020B0609020204030204" pitchFamily="49" charset="0"/>
              </a:rPr>
              <a:t>0})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 = best[</a:t>
            </a:r>
            <a:r>
              <a:rPr lang="en-US" sz="2800" b="1" dirty="0">
                <a:latin typeface="Consolas" panose="020B0609020204030204" pitchFamily="49" charset="0"/>
              </a:rPr>
              <a:t>S </a:t>
            </a:r>
            <a:r>
              <a:rPr lang="en-US" sz="2800" dirty="0">
                <a:latin typeface="Consolas" panose="020B0609020204030204" pitchFamily="49" charset="0"/>
              </a:rPr>
              <a:t>– {</a:t>
            </a:r>
            <a:r>
              <a:rPr lang="en-US" sz="2800" b="1" dirty="0">
                <a:latin typeface="Consolas" panose="020B0609020204030204" pitchFamily="49" charset="0"/>
              </a:rPr>
              <a:t>c</a:t>
            </a:r>
            <a:r>
              <a:rPr lang="en-US" sz="2800" dirty="0">
                <a:latin typeface="Consolas" panose="020B0609020204030204" pitchFamily="49" charset="0"/>
              </a:rPr>
              <a:t>}, </a:t>
            </a:r>
            <a:r>
              <a:rPr lang="en-US" sz="2800" b="1" dirty="0">
                <a:latin typeface="Consolas" panose="020B06090202040302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</a:rPr>
              <a:t>]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 += </a:t>
            </a:r>
            <a:r>
              <a:rPr lang="en-US" sz="2800" b="1" dirty="0">
                <a:latin typeface="Consolas" panose="020B0609020204030204" pitchFamily="49" charset="0"/>
              </a:rPr>
              <a:t>d</a:t>
            </a:r>
            <a:r>
              <a:rPr lang="en-US" sz="2800" baseline="-25000" dirty="0">
                <a:latin typeface="Consolas" panose="020B0609020204030204" pitchFamily="49" charset="0"/>
              </a:rPr>
              <a:t>xc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</a:rPr>
              <a:t>ans</a:t>
            </a:r>
            <a:r>
              <a:rPr lang="en-US" sz="2800" dirty="0">
                <a:latin typeface="Consolas" panose="020B0609020204030204" pitchFamily="49" charset="0"/>
              </a:rPr>
              <a:t> = min(</a:t>
            </a:r>
            <a:r>
              <a:rPr lang="en-US" sz="2800" dirty="0" err="1">
                <a:latin typeface="Consolas" panose="020B0609020204030204" pitchFamily="49" charset="0"/>
              </a:rPr>
              <a:t>ans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return </a:t>
            </a:r>
            <a:r>
              <a:rPr lang="en-US" sz="2800" dirty="0" err="1">
                <a:latin typeface="Consolas" panose="020B0609020204030204" pitchFamily="49" charset="0"/>
              </a:rPr>
              <a:t>ans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3238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best[</a:t>
            </a:r>
            <a:r>
              <a:rPr lang="en-US" b="1" dirty="0"/>
              <a:t>S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] = cheapest path visiting all cities in </a:t>
            </a:r>
            <a:r>
              <a:rPr lang="en-US" b="1" dirty="0"/>
              <a:t>S</a:t>
            </a:r>
            <a:r>
              <a:rPr lang="en-US" dirty="0"/>
              <a:t> and ending at city </a:t>
            </a:r>
            <a:r>
              <a:rPr lang="en-US" b="1" dirty="0"/>
              <a:t>c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time complexity?</a:t>
            </a:r>
          </a:p>
        </p:txBody>
      </p:sp>
    </p:spTree>
    <p:extLst>
      <p:ext uri="{BB962C8B-B14F-4D97-AF65-F5344CB8AC3E}">
        <p14:creationId xmlns:p14="http://schemas.microsoft.com/office/powerpoint/2010/main" val="57133025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best[</a:t>
            </a:r>
            <a:r>
              <a:rPr lang="en-US" b="1" dirty="0"/>
              <a:t>S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] = cheapest path visiting all cities in </a:t>
            </a:r>
            <a:r>
              <a:rPr lang="en-US" b="1" dirty="0"/>
              <a:t>S</a:t>
            </a:r>
            <a:r>
              <a:rPr lang="en-US" dirty="0"/>
              <a:t> and ending at city </a:t>
            </a:r>
            <a:r>
              <a:rPr lang="en-US" b="1" dirty="0"/>
              <a:t>c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time complexity?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15</a:t>
            </a:r>
            <a:r>
              <a:rPr lang="en-US" dirty="0"/>
              <a:t> subsets containing city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15 possible ending cities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15</a:t>
            </a:r>
            <a:r>
              <a:rPr lang="en-US" dirty="0"/>
              <a:t>*15 ~= 500,000</a:t>
            </a:r>
          </a:p>
        </p:txBody>
      </p:sp>
    </p:spTree>
    <p:extLst>
      <p:ext uri="{BB962C8B-B14F-4D97-AF65-F5344CB8AC3E}">
        <p14:creationId xmlns:p14="http://schemas.microsoft.com/office/powerpoint/2010/main" val="15626358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[0] = 1</a:t>
            </a: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 to N)</a:t>
            </a:r>
          </a:p>
          <a:p>
            <a:r>
              <a:rPr lang="en-US" dirty="0">
                <a:latin typeface="Consolas" panose="020B0609020204030204" pitchFamily="49" charset="0"/>
              </a:rPr>
              <a:t>  for(c in coins)</a:t>
            </a:r>
          </a:p>
          <a:p>
            <a:r>
              <a:rPr lang="en-US" dirty="0">
                <a:latin typeface="Consolas" panose="020B0609020204030204" pitchFamily="49" charset="0"/>
              </a:rPr>
              <a:t>    if(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-c &gt;=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+=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-c];</a:t>
            </a:r>
          </a:p>
        </p:txBody>
      </p:sp>
    </p:spTree>
    <p:extLst>
      <p:ext uri="{BB962C8B-B14F-4D97-AF65-F5344CB8AC3E}">
        <p14:creationId xmlns:p14="http://schemas.microsoft.com/office/powerpoint/2010/main" val="51886966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best[</a:t>
            </a:r>
            <a:r>
              <a:rPr lang="en-US" b="1" dirty="0"/>
              <a:t>S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] = cheapest path visiting all cities in </a:t>
            </a:r>
            <a:r>
              <a:rPr lang="en-US" b="1" dirty="0"/>
              <a:t>S</a:t>
            </a:r>
            <a:r>
              <a:rPr lang="en-US" dirty="0"/>
              <a:t> and ending at city </a:t>
            </a:r>
            <a:r>
              <a:rPr lang="en-US" b="1" dirty="0"/>
              <a:t>c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time complexity?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15</a:t>
            </a:r>
            <a:r>
              <a:rPr lang="en-US" dirty="0"/>
              <a:t> subsets containing city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15 possible ending cities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15</a:t>
            </a:r>
            <a:r>
              <a:rPr lang="en-US" dirty="0"/>
              <a:t>*15 ~= 500,000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NP-hard problem… no free lunch</a:t>
            </a:r>
          </a:p>
        </p:txBody>
      </p:sp>
    </p:spTree>
    <p:extLst>
      <p:ext uri="{BB962C8B-B14F-4D97-AF65-F5344CB8AC3E}">
        <p14:creationId xmlns:p14="http://schemas.microsoft.com/office/powerpoint/2010/main" val="41143495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[0] = 1</a:t>
            </a: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 to N)</a:t>
            </a:r>
          </a:p>
          <a:p>
            <a:r>
              <a:rPr lang="en-US" dirty="0">
                <a:latin typeface="Consolas" panose="020B0609020204030204" pitchFamily="49" charset="0"/>
              </a:rPr>
              <a:t>  for(c in coins)</a:t>
            </a:r>
          </a:p>
          <a:p>
            <a:r>
              <a:rPr lang="en-US" dirty="0">
                <a:latin typeface="Consolas" panose="020B0609020204030204" pitchFamily="49" charset="0"/>
              </a:rPr>
              <a:t>    if(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-c &gt;= 0)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+=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-c];</a:t>
            </a:r>
          </a:p>
          <a:p>
            <a:endParaRPr lang="en-US" dirty="0"/>
          </a:p>
          <a:p>
            <a:r>
              <a:rPr lang="en-US" dirty="0"/>
              <a:t>What is time complexity?</a:t>
            </a:r>
          </a:p>
        </p:txBody>
      </p:sp>
    </p:spTree>
    <p:extLst>
      <p:ext uri="{BB962C8B-B14F-4D97-AF65-F5344CB8AC3E}">
        <p14:creationId xmlns:p14="http://schemas.microsoft.com/office/powerpoint/2010/main" val="13380480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ways to make </a:t>
            </a:r>
            <a:r>
              <a:rPr lang="en-US" b="1" dirty="0"/>
              <a:t>N</a:t>
            </a:r>
            <a:r>
              <a:rPr lang="en-US" dirty="0"/>
              <a:t> cents with pennies, nickels, dimes, and quarters?</a:t>
            </a:r>
          </a:p>
          <a:p>
            <a:r>
              <a:rPr lang="en-US" dirty="0"/>
              <a:t>Order </a:t>
            </a:r>
            <a:r>
              <a:rPr lang="en-US" b="1" dirty="0"/>
              <a:t>doesn’t</a:t>
            </a:r>
            <a:r>
              <a:rPr lang="en-US" dirty="0"/>
              <a:t> matter</a:t>
            </a:r>
          </a:p>
          <a:p>
            <a:endParaRPr lang="en-US" dirty="0"/>
          </a:p>
          <a:p>
            <a:r>
              <a:rPr lang="en-US" dirty="0"/>
              <a:t>E.g. 6 = {(1,1,1,1,1,1), (1,5)}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970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optimal </a:t>
            </a:r>
            <a:r>
              <a:rPr lang="en-US" dirty="0" err="1"/>
              <a:t>subproblem</a:t>
            </a:r>
            <a:r>
              <a:rPr lang="en-US" dirty="0"/>
              <a:t>?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 change for smaller </a:t>
            </a:r>
            <a:r>
              <a:rPr lang="en-US" b="1" dirty="0"/>
              <a:t>N</a:t>
            </a:r>
            <a:r>
              <a:rPr lang="en-US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 change with fewer coins?</a:t>
            </a:r>
          </a:p>
          <a:p>
            <a:endParaRPr lang="en-US" dirty="0"/>
          </a:p>
          <a:p>
            <a:r>
              <a:rPr lang="en-US" dirty="0"/>
              <a:t>Hmm…</a:t>
            </a:r>
          </a:p>
        </p:txBody>
      </p:sp>
    </p:spTree>
    <p:extLst>
      <p:ext uri="{BB962C8B-B14F-4D97-AF65-F5344CB8AC3E}">
        <p14:creationId xmlns:p14="http://schemas.microsoft.com/office/powerpoint/2010/main" val="33588343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case: only pennies and nickels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848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case: only pennies and nickels</a:t>
            </a:r>
          </a:p>
          <a:p>
            <a:endParaRPr lang="en-US" dirty="0"/>
          </a:p>
          <a:p>
            <a:r>
              <a:rPr lang="en-US" dirty="0"/>
              <a:t>Make 5</a:t>
            </a:r>
            <a:r>
              <a:rPr lang="en-US" b="1" dirty="0"/>
              <a:t>M </a:t>
            </a:r>
            <a:r>
              <a:rPr lang="en-US" dirty="0"/>
              <a:t>cents using only nickels, then </a:t>
            </a:r>
            <a:r>
              <a:rPr lang="en-US" b="1" dirty="0"/>
              <a:t>N-</a:t>
            </a:r>
            <a:r>
              <a:rPr lang="en-US" dirty="0"/>
              <a:t>5</a:t>
            </a:r>
            <a:r>
              <a:rPr lang="en-US" b="1" dirty="0"/>
              <a:t>M</a:t>
            </a:r>
            <a:r>
              <a:rPr lang="en-US" dirty="0"/>
              <a:t> cents using only pennies</a:t>
            </a:r>
          </a:p>
        </p:txBody>
      </p:sp>
    </p:spTree>
    <p:extLst>
      <p:ext uri="{BB962C8B-B14F-4D97-AF65-F5344CB8AC3E}">
        <p14:creationId xmlns:p14="http://schemas.microsoft.com/office/powerpoint/2010/main" val="210955310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ETIENNE@8KGLROOP199CHSVA" val="3463"/>
  <p:tag name="DEFAULTDISPLAYSOURCE" val="\documentclass[24pt]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Default Design">
  <a:themeElements>
    <a:clrScheme name="Cirque de Soleil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0F0"/>
      </a:accent1>
      <a:accent2>
        <a:srgbClr val="FF0000"/>
      </a:accent2>
      <a:accent3>
        <a:srgbClr val="FFFF00"/>
      </a:accent3>
      <a:accent4>
        <a:srgbClr val="00B050"/>
      </a:accent4>
      <a:accent5>
        <a:srgbClr val="002060"/>
      </a:accent5>
      <a:accent6>
        <a:srgbClr val="7030A0"/>
      </a:accent6>
      <a:hlink>
        <a:srgbClr val="CC0000"/>
      </a:hlink>
      <a:folHlink>
        <a:srgbClr val="99CC00"/>
      </a:folHlink>
    </a:clrScheme>
    <a:fontScheme name="Default Design">
      <a:majorFont>
        <a:latin typeface="Helvetica Neue Condensed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-25000" dirty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B0306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CC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110409</TotalTime>
  <Words>1701</Words>
  <Application>Microsoft Office PowerPoint</Application>
  <PresentationFormat>On-screen Show (4:3)</PresentationFormat>
  <Paragraphs>456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60" baseType="lpstr">
      <vt:lpstr>CMMI7</vt:lpstr>
      <vt:lpstr>MSBM10</vt:lpstr>
      <vt:lpstr>CMR17</vt:lpstr>
      <vt:lpstr>CMMI5</vt:lpstr>
      <vt:lpstr>Helvetica Neue Condensed</vt:lpstr>
      <vt:lpstr>Consolas</vt:lpstr>
      <vt:lpstr>CMBX10</vt:lpstr>
      <vt:lpstr>CMMI10</vt:lpstr>
      <vt:lpstr>CMEX10</vt:lpstr>
      <vt:lpstr>Calibri</vt:lpstr>
      <vt:lpstr>CMR7</vt:lpstr>
      <vt:lpstr>CMR10</vt:lpstr>
      <vt:lpstr>CMR12</vt:lpstr>
      <vt:lpstr>CMR5</vt:lpstr>
      <vt:lpstr>Helvetica</vt:lpstr>
      <vt:lpstr>CMMI12</vt:lpstr>
      <vt:lpstr>CMSY10ORIG</vt:lpstr>
      <vt:lpstr>CMSY7</vt:lpstr>
      <vt:lpstr>Arial</vt:lpstr>
      <vt:lpstr>Default Design</vt:lpstr>
      <vt:lpstr>Dynamic Programming II</vt:lpstr>
      <vt:lpstr>Coin Change?</vt:lpstr>
      <vt:lpstr>Coin Change?</vt:lpstr>
      <vt:lpstr>Coin Change?</vt:lpstr>
      <vt:lpstr>Coin Change?</vt:lpstr>
      <vt:lpstr>Coin Change II</vt:lpstr>
      <vt:lpstr>Coin Change II</vt:lpstr>
      <vt:lpstr>Coin Change II</vt:lpstr>
      <vt:lpstr>Coin Change II</vt:lpstr>
      <vt:lpstr>Coin Change II</vt:lpstr>
      <vt:lpstr>Coin Change II</vt:lpstr>
      <vt:lpstr>Coin Change II</vt:lpstr>
      <vt:lpstr>Coin Change II</vt:lpstr>
      <vt:lpstr>Coin Change II</vt:lpstr>
      <vt:lpstr>Coin Change II</vt:lpstr>
      <vt:lpstr>Coin Change II</vt:lpstr>
      <vt:lpstr>Coin Change II</vt:lpstr>
      <vt:lpstr>Coin Change II</vt:lpstr>
      <vt:lpstr>Coin Change II</vt:lpstr>
      <vt:lpstr>Coin Change II</vt:lpstr>
      <vt:lpstr>Coin Change II</vt:lpstr>
      <vt:lpstr>Bridge Building</vt:lpstr>
      <vt:lpstr>Bridge Building</vt:lpstr>
      <vt:lpstr>Bridge Building</vt:lpstr>
      <vt:lpstr>Bridge Building</vt:lpstr>
      <vt:lpstr>Bridge Building</vt:lpstr>
      <vt:lpstr>Bridge Building</vt:lpstr>
      <vt:lpstr>Bridge Building</vt:lpstr>
      <vt:lpstr>Bridge Building</vt:lpstr>
      <vt:lpstr>Bridge Building</vt:lpstr>
      <vt:lpstr>Bridge Building</vt:lpstr>
      <vt:lpstr>Traveling Salesman</vt:lpstr>
      <vt:lpstr>Traveling Salesman</vt:lpstr>
      <vt:lpstr>Traveling Salesman</vt:lpstr>
      <vt:lpstr>Traveling Salesman</vt:lpstr>
      <vt:lpstr>Traveling Salesman</vt:lpstr>
      <vt:lpstr>Traveling Salesman</vt:lpstr>
      <vt:lpstr>Traveling Salesman</vt:lpstr>
      <vt:lpstr>Traveling Salesman</vt:lpstr>
      <vt:lpstr>Traveling Salesman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Self-supporting Surfaces</dc:title>
  <dc:creator>Etienne</dc:creator>
  <cp:lastModifiedBy>Etienne Vouga</cp:lastModifiedBy>
  <cp:revision>3735</cp:revision>
  <dcterms:created xsi:type="dcterms:W3CDTF">2009-06-08T18:14:25Z</dcterms:created>
  <dcterms:modified xsi:type="dcterms:W3CDTF">2020-10-16T04:36:29Z</dcterms:modified>
</cp:coreProperties>
</file>