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7"/>
  </p:notesMasterIdLst>
  <p:sldIdLst>
    <p:sldId id="762" r:id="rId2"/>
    <p:sldId id="832" r:id="rId3"/>
    <p:sldId id="833" r:id="rId4"/>
    <p:sldId id="835" r:id="rId5"/>
    <p:sldId id="836" r:id="rId6"/>
    <p:sldId id="837" r:id="rId7"/>
    <p:sldId id="838" r:id="rId8"/>
    <p:sldId id="839" r:id="rId9"/>
    <p:sldId id="840" r:id="rId10"/>
    <p:sldId id="841" r:id="rId11"/>
    <p:sldId id="894" r:id="rId12"/>
    <p:sldId id="906" r:id="rId13"/>
    <p:sldId id="901" r:id="rId14"/>
    <p:sldId id="902" r:id="rId15"/>
    <p:sldId id="903" r:id="rId16"/>
    <p:sldId id="904" r:id="rId17"/>
    <p:sldId id="898" r:id="rId18"/>
    <p:sldId id="843" r:id="rId19"/>
    <p:sldId id="905" r:id="rId20"/>
    <p:sldId id="895" r:id="rId21"/>
    <p:sldId id="896" r:id="rId22"/>
    <p:sldId id="897" r:id="rId23"/>
    <p:sldId id="899" r:id="rId24"/>
    <p:sldId id="856" r:id="rId25"/>
    <p:sldId id="857" r:id="rId26"/>
    <p:sldId id="858" r:id="rId27"/>
    <p:sldId id="859" r:id="rId28"/>
    <p:sldId id="860" r:id="rId29"/>
    <p:sldId id="861" r:id="rId30"/>
    <p:sldId id="862" r:id="rId31"/>
    <p:sldId id="863" r:id="rId32"/>
    <p:sldId id="864" r:id="rId33"/>
    <p:sldId id="865" r:id="rId34"/>
    <p:sldId id="866" r:id="rId35"/>
    <p:sldId id="867" r:id="rId36"/>
    <p:sldId id="882" r:id="rId37"/>
    <p:sldId id="869" r:id="rId38"/>
    <p:sldId id="870" r:id="rId39"/>
    <p:sldId id="871" r:id="rId40"/>
    <p:sldId id="872" r:id="rId41"/>
    <p:sldId id="873" r:id="rId42"/>
    <p:sldId id="874" r:id="rId43"/>
    <p:sldId id="875" r:id="rId44"/>
    <p:sldId id="883" r:id="rId45"/>
    <p:sldId id="884" r:id="rId46"/>
    <p:sldId id="885" r:id="rId47"/>
    <p:sldId id="881" r:id="rId48"/>
    <p:sldId id="886" r:id="rId49"/>
    <p:sldId id="887" r:id="rId50"/>
    <p:sldId id="888" r:id="rId51"/>
    <p:sldId id="889" r:id="rId52"/>
    <p:sldId id="890" r:id="rId53"/>
    <p:sldId id="891" r:id="rId54"/>
    <p:sldId id="892" r:id="rId55"/>
    <p:sldId id="893" r:id="rId5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MBX10" panose="020B0604020202020204"/>
      <p:regular r:id="rId62"/>
    </p:embeddedFont>
    <p:embeddedFont>
      <p:font typeface="CMEX10" panose="020B0604020202020204"/>
      <p:regular r:id="rId63"/>
    </p:embeddedFont>
    <p:embeddedFont>
      <p:font typeface="CMMI10" panose="020B0604020202020204"/>
      <p:regular r:id="rId64"/>
    </p:embeddedFont>
    <p:embeddedFont>
      <p:font typeface="CMMI12" panose="020B0604020202020204"/>
      <p:regular r:id="rId65"/>
    </p:embeddedFont>
    <p:embeddedFont>
      <p:font typeface="CMMI5" panose="020B0604020202020204"/>
      <p:regular r:id="rId66"/>
    </p:embeddedFont>
    <p:embeddedFont>
      <p:font typeface="CMMI7" panose="020B0604020202020204"/>
      <p:regular r:id="rId67"/>
    </p:embeddedFont>
    <p:embeddedFont>
      <p:font typeface="CMR10" panose="020B0604020202020204"/>
      <p:regular r:id="rId68"/>
    </p:embeddedFont>
    <p:embeddedFont>
      <p:font typeface="CMR12" panose="020B0604020202020204"/>
      <p:regular r:id="rId69"/>
    </p:embeddedFont>
    <p:embeddedFont>
      <p:font typeface="CMR17" panose="020B0604020202020204"/>
      <p:regular r:id="rId70"/>
    </p:embeddedFont>
    <p:embeddedFont>
      <p:font typeface="CMR5" panose="020B0604020202020204"/>
      <p:regular r:id="rId71"/>
    </p:embeddedFont>
    <p:embeddedFont>
      <p:font typeface="CMR7" panose="020B0604020202020204"/>
      <p:regular r:id="rId72"/>
    </p:embeddedFont>
    <p:embeddedFont>
      <p:font typeface="CMSY10ORIG" panose="020B0604020202020204"/>
      <p:regular r:id="rId73"/>
    </p:embeddedFont>
    <p:embeddedFont>
      <p:font typeface="CMSY7" panose="020B0604020202020204"/>
      <p:regular r:id="rId74"/>
    </p:embeddedFont>
    <p:embeddedFont>
      <p:font typeface="Comic Sans MS" panose="030F0702030302020204" pitchFamily="66" charset="0"/>
      <p:regular r:id="rId75"/>
      <p:bold r:id="rId76"/>
      <p:italic r:id="rId77"/>
      <p:boldItalic r:id="rId78"/>
    </p:embeddedFont>
    <p:embeddedFont>
      <p:font typeface="Helvetica" pitchFamily="2" charset="0"/>
      <p:regular r:id="rId79"/>
      <p:bold r:id="rId80"/>
      <p:italic r:id="rId81"/>
      <p:boldItalic r:id="rId82"/>
    </p:embeddedFont>
    <p:embeddedFont>
      <p:font typeface="Helvetica Neue Condensed" panose="02000800000000000000" pitchFamily="2" charset="0"/>
      <p:bold r:id="rId83"/>
    </p:embeddedFont>
    <p:embeddedFont>
      <p:font typeface="MSBM10" panose="020B0604020202020204"/>
      <p:regular r:id="rId84"/>
    </p:embeddedFont>
  </p:embeddedFontLst>
  <p:custDataLst>
    <p:tags r:id="rId8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7DDD3"/>
    <a:srgbClr val="F0F0D2"/>
    <a:srgbClr val="F6F9E5"/>
    <a:srgbClr val="EFF2DB"/>
    <a:srgbClr val="F3F4DA"/>
    <a:srgbClr val="F8F6E3"/>
    <a:srgbClr val="ECF0D9"/>
    <a:srgbClr val="F2F6E0"/>
    <a:srgbClr val="7E6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 autoAdjust="0"/>
    <p:restoredTop sz="70641" autoAdjust="0"/>
  </p:normalViewPr>
  <p:slideViewPr>
    <p:cSldViewPr snapToGrid="0">
      <p:cViewPr varScale="1">
        <p:scale>
          <a:sx n="114" d="100"/>
          <a:sy n="114" d="100"/>
        </p:scale>
        <p:origin x="7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84" Type="http://schemas.openxmlformats.org/officeDocument/2006/relationships/font" Target="fonts/font27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74" Type="http://schemas.openxmlformats.org/officeDocument/2006/relationships/font" Target="fonts/font17.fntdata"/><Relationship Id="rId79" Type="http://schemas.openxmlformats.org/officeDocument/2006/relationships/font" Target="fonts/font22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80" Type="http://schemas.openxmlformats.org/officeDocument/2006/relationships/font" Target="fonts/font23.fntdata"/><Relationship Id="rId85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83" Type="http://schemas.openxmlformats.org/officeDocument/2006/relationships/font" Target="fonts/font26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font" Target="fonts/font21.fntdata"/><Relationship Id="rId81" Type="http://schemas.openxmlformats.org/officeDocument/2006/relationships/font" Target="fonts/font24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9.fntdata"/><Relationship Id="rId87" Type="http://schemas.openxmlformats.org/officeDocument/2006/relationships/viewProps" Target="viewProps.xml"/><Relationship Id="rId61" Type="http://schemas.openxmlformats.org/officeDocument/2006/relationships/font" Target="fonts/font4.fntdata"/><Relationship Id="rId82" Type="http://schemas.openxmlformats.org/officeDocument/2006/relationships/font" Target="fonts/font25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BF136-B168-4195-B3CF-2E307E45B04A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120-ED18-4454-BA83-2FBD3BD1B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11188"/>
            <a:ext cx="1941513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388" y="611188"/>
            <a:ext cx="5675312" cy="5484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7388" y="611188"/>
            <a:ext cx="7769225" cy="5484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611188"/>
            <a:ext cx="7769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611188"/>
            <a:ext cx="7769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3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8.xml"/><Relationship Id="rId7" Type="http://schemas.openxmlformats.org/officeDocument/2006/relationships/image" Target="../media/image7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30.xml"/><Relationship Id="rId10" Type="http://schemas.openxmlformats.org/officeDocument/2006/relationships/image" Target="../media/image10.png"/><Relationship Id="rId4" Type="http://schemas.openxmlformats.org/officeDocument/2006/relationships/tags" Target="../tags/tag29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9.png"/><Relationship Id="rId5" Type="http://schemas.openxmlformats.org/officeDocument/2006/relationships/tags" Target="../tags/tag38.xml"/><Relationship Id="rId10" Type="http://schemas.openxmlformats.org/officeDocument/2006/relationships/image" Target="../media/image7.png"/><Relationship Id="rId4" Type="http://schemas.openxmlformats.org/officeDocument/2006/relationships/tags" Target="../tags/tag37.xml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3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45.xml"/><Relationship Id="rId10" Type="http://schemas.openxmlformats.org/officeDocument/2006/relationships/image" Target="../media/image16.png"/><Relationship Id="rId4" Type="http://schemas.openxmlformats.org/officeDocument/2006/relationships/tags" Target="../tags/tag44.xml"/><Relationship Id="rId9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8.xml"/><Relationship Id="rId7" Type="http://schemas.openxmlformats.org/officeDocument/2006/relationships/image" Target="../media/image1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50.xml"/><Relationship Id="rId10" Type="http://schemas.openxmlformats.org/officeDocument/2006/relationships/image" Target="../media/image16.png"/><Relationship Id="rId4" Type="http://schemas.openxmlformats.org/officeDocument/2006/relationships/tags" Target="../tags/tag49.xml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3.xml"/><Relationship Id="rId7" Type="http://schemas.openxmlformats.org/officeDocument/2006/relationships/image" Target="../media/image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7.xml"/><Relationship Id="rId7" Type="http://schemas.openxmlformats.org/officeDocument/2006/relationships/image" Target="../media/image2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Relationship Id="rId9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1.xml"/><Relationship Id="rId7" Type="http://schemas.openxmlformats.org/officeDocument/2006/relationships/image" Target="../media/image15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63.xml"/><Relationship Id="rId10" Type="http://schemas.openxmlformats.org/officeDocument/2006/relationships/image" Target="../media/image18.png"/><Relationship Id="rId4" Type="http://schemas.openxmlformats.org/officeDocument/2006/relationships/tags" Target="../tags/tag62.xml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1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.xml"/><Relationship Id="rId7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4.png"/><Relationship Id="rId5" Type="http://schemas.openxmlformats.org/officeDocument/2006/relationships/tags" Target="../tags/tag14.xml"/><Relationship Id="rId10" Type="http://schemas.openxmlformats.org/officeDocument/2006/relationships/image" Target="../media/image3.png"/><Relationship Id="rId4" Type="http://schemas.openxmlformats.org/officeDocument/2006/relationships/tags" Target="../tags/tag13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png"/><Relationship Id="rId5" Type="http://schemas.openxmlformats.org/officeDocument/2006/relationships/tags" Target="../tags/tag20.xml"/><Relationship Id="rId10" Type="http://schemas.openxmlformats.org/officeDocument/2006/relationships/image" Target="../media/image2.png"/><Relationship Id="rId4" Type="http://schemas.openxmlformats.org/officeDocument/2006/relationships/tags" Target="../tags/tag19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8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Plane Geometry Algorithms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/>
              <a:t>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MI12"/>
              </a:rPr>
              <a:t>A</a:t>
            </a:r>
            <a:r>
              <a:rPr lang="en-US">
                <a:latin typeface="CMR12"/>
              </a:rPr>
              <a:t>A</a:t>
            </a:r>
            <a:r>
              <a:rPr lang="en-US">
                <a:latin typeface="CMR17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MSBM10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CMR5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9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Circle-Point Queries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986972" y="2322286"/>
            <a:ext cx="3526972" cy="3526972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 bwMode="auto">
          <a:xfrm>
            <a:off x="1503485" y="2838799"/>
            <a:ext cx="1246973" cy="124697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BF7A13-C4DD-48DC-980E-0FFE9B3782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71" y="3081072"/>
            <a:ext cx="171155" cy="186038"/>
          </a:xfrm>
          <a:prstGeom prst="rect">
            <a:avLst/>
          </a:prstGeom>
          <a:noFill/>
          <a:ln/>
          <a:effectLst/>
        </p:spPr>
      </p:pic>
      <p:sp>
        <p:nvSpPr>
          <p:cNvPr id="20" name="Oval 19"/>
          <p:cNvSpPr/>
          <p:nvPr/>
        </p:nvSpPr>
        <p:spPr bwMode="auto">
          <a:xfrm>
            <a:off x="3454400" y="3134156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CFED4-775D-4F1D-ACE4-2DEB539D5D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12" y="3321472"/>
            <a:ext cx="875614" cy="409281"/>
          </a:xfrm>
          <a:prstGeom prst="rect">
            <a:avLst/>
          </a:prstGeom>
          <a:noFill/>
          <a:ln/>
          <a:effectLst/>
        </p:spPr>
      </p:pic>
      <p:sp>
        <p:nvSpPr>
          <p:cNvPr id="3" name="TextBox 2"/>
          <p:cNvSpPr txBox="1"/>
          <p:nvPr/>
        </p:nvSpPr>
        <p:spPr>
          <a:xfrm>
            <a:off x="5152571" y="264160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inside circle if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430CF-B883-406A-9440-C514D833B6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48" y="3255511"/>
            <a:ext cx="3228040" cy="349600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14816-26D5-4631-939B-E16244552B9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32" y="4022661"/>
            <a:ext cx="4099771" cy="42005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0D8DF3-94F8-4E57-8806-B8664F5A314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71" y="4085772"/>
            <a:ext cx="1210084" cy="4142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024022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Zone?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 of points 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epicenter (</a:t>
            </a:r>
            <a:r>
              <a:rPr lang="en-US" b="1" dirty="0"/>
              <a:t>x</a:t>
            </a:r>
            <a:r>
              <a:rPr lang="en-US" baseline="-25000" dirty="0"/>
              <a:t>c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radius </a:t>
            </a:r>
            <a:r>
              <a:rPr lang="en-US" b="1" dirty="0"/>
              <a:t>r</a:t>
            </a:r>
          </a:p>
          <a:p>
            <a:pPr marL="0" indent="0"/>
            <a:r>
              <a:rPr lang="en-US" dirty="0"/>
              <a:t>All inputs are </a:t>
            </a:r>
            <a:r>
              <a:rPr lang="en-US" dirty="0" err="1"/>
              <a:t>ints</a:t>
            </a:r>
            <a:r>
              <a:rPr lang="en-US" dirty="0"/>
              <a:t> between -2</a:t>
            </a:r>
            <a:r>
              <a:rPr lang="en-US" baseline="30000" dirty="0"/>
              <a:t>30</a:t>
            </a:r>
            <a:r>
              <a:rPr lang="en-US" dirty="0"/>
              <a:t> and 2</a:t>
            </a:r>
            <a:r>
              <a:rPr lang="en-US" baseline="30000" dirty="0"/>
              <a:t>30</a:t>
            </a:r>
            <a:endParaRPr lang="en-US" dirty="0"/>
          </a:p>
          <a:p>
            <a:pPr marL="0" indent="0"/>
            <a:r>
              <a:rPr lang="en-US" dirty="0"/>
              <a:t>O(points) solution: loop over all points, and check if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4548E-DA6E-493D-85A9-83B2667ABD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48" y="6089716"/>
            <a:ext cx="4320301" cy="420059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3644819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Zone?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 of points 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epicenter (</a:t>
            </a:r>
            <a:r>
              <a:rPr lang="en-US" b="1" dirty="0"/>
              <a:t>x</a:t>
            </a:r>
            <a:r>
              <a:rPr lang="en-US" baseline="-25000" dirty="0"/>
              <a:t>c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radius </a:t>
            </a:r>
            <a:r>
              <a:rPr lang="en-US" b="1" dirty="0"/>
              <a:t>r</a:t>
            </a:r>
          </a:p>
          <a:p>
            <a:pPr marL="0" indent="0"/>
            <a:r>
              <a:rPr lang="en-US" dirty="0"/>
              <a:t>All inputs are </a:t>
            </a:r>
            <a:r>
              <a:rPr lang="en-US" dirty="0" err="1"/>
              <a:t>ints</a:t>
            </a:r>
            <a:r>
              <a:rPr lang="en-US" dirty="0"/>
              <a:t> between -2</a:t>
            </a:r>
            <a:r>
              <a:rPr lang="en-US" baseline="30000" dirty="0"/>
              <a:t>30</a:t>
            </a:r>
            <a:r>
              <a:rPr lang="en-US" dirty="0"/>
              <a:t> and 2</a:t>
            </a:r>
            <a:r>
              <a:rPr lang="en-US" baseline="30000" dirty="0"/>
              <a:t>30</a:t>
            </a:r>
            <a:endParaRPr lang="en-US" dirty="0"/>
          </a:p>
          <a:p>
            <a:pPr marL="0" indent="0"/>
            <a:r>
              <a:rPr lang="en-US" dirty="0"/>
              <a:t>O(points) solution: loop over all points, and check if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4548E-DA6E-493D-85A9-83B2667ABD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48" y="6089716"/>
            <a:ext cx="4320301" cy="420059"/>
          </a:xfrm>
          <a:prstGeom prst="rect">
            <a:avLst/>
          </a:prstGeom>
          <a:noFill/>
          <a:ln/>
          <a:effectLst/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D5210A8-A5A0-41CE-A6F3-2D784AE5054A}"/>
              </a:ext>
            </a:extLst>
          </p:cNvPr>
          <p:cNvSpPr/>
          <p:nvPr/>
        </p:nvSpPr>
        <p:spPr bwMode="auto">
          <a:xfrm rot="21345779">
            <a:off x="2105636" y="5516970"/>
            <a:ext cx="5075340" cy="1459684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7D54E-7051-42A0-AD3F-2310E095961E}"/>
              </a:ext>
            </a:extLst>
          </p:cNvPr>
          <p:cNvSpPr txBox="1"/>
          <p:nvPr/>
        </p:nvSpPr>
        <p:spPr>
          <a:xfrm>
            <a:off x="4475489" y="1182688"/>
            <a:ext cx="448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MAJOR decision: what data type should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we use for this calculation?</a:t>
            </a:r>
          </a:p>
        </p:txBody>
      </p:sp>
    </p:spTree>
    <p:extLst>
      <p:ext uri="{BB962C8B-B14F-4D97-AF65-F5344CB8AC3E}">
        <p14:creationId xmlns:p14="http://schemas.microsoft.com/office/powerpoint/2010/main" val="36222136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9354-3253-487F-910E-C788F5B6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Doubles or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6A03-C12B-46D9-AB9A-7416BE2A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floating point is complicated, but there are some basics you should know</a:t>
            </a:r>
          </a:p>
          <a:p>
            <a:endParaRPr lang="en-US" dirty="0"/>
          </a:p>
          <a:p>
            <a:r>
              <a:rPr lang="en-US" dirty="0"/>
              <a:t>Structure of a </a:t>
            </a:r>
            <a:r>
              <a:rPr lang="en-US" b="1" dirty="0"/>
              <a:t>double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0E30B-C0B2-4049-840A-45755143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0296"/>
            <a:ext cx="9144000" cy="23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02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A0DFE5-5A4F-4AC0-B36D-0DA8996D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81" y="151832"/>
            <a:ext cx="4697835" cy="1220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3802E-7D98-49D5-B56D-6375E729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Floating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0F42-9AC7-4261-9C4F-8E460F7F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up to 2</a:t>
            </a:r>
            <a:r>
              <a:rPr lang="en-US" baseline="30000" dirty="0"/>
              <a:t>52 </a:t>
            </a:r>
            <a:r>
              <a:rPr lang="en-US" dirty="0"/>
              <a:t>(about 15 decimal digits) can be </a:t>
            </a:r>
            <a:r>
              <a:rPr lang="en-US" b="1" dirty="0"/>
              <a:t>exactly</a:t>
            </a:r>
            <a:r>
              <a:rPr lang="en-US" dirty="0"/>
              <a:t> represented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420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A0DFE5-5A4F-4AC0-B36D-0DA8996D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81" y="151832"/>
            <a:ext cx="4697835" cy="1220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3802E-7D98-49D5-B56D-6375E729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Floating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0F42-9AC7-4261-9C4F-8E460F7F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up to 2</a:t>
            </a:r>
            <a:r>
              <a:rPr lang="en-US" baseline="30000" dirty="0"/>
              <a:t>52 </a:t>
            </a:r>
            <a:r>
              <a:rPr lang="en-US" dirty="0"/>
              <a:t>(about 15 decimal digits) can be </a:t>
            </a:r>
            <a:r>
              <a:rPr lang="en-US" b="1" dirty="0"/>
              <a:t>exactly</a:t>
            </a:r>
            <a:r>
              <a:rPr lang="en-US" dirty="0"/>
              <a:t> represented</a:t>
            </a:r>
          </a:p>
          <a:p>
            <a:endParaRPr lang="en-US" dirty="0"/>
          </a:p>
          <a:p>
            <a:r>
              <a:rPr lang="en-US" dirty="0"/>
              <a:t>Other numbers have up to 52 </a:t>
            </a:r>
            <a:r>
              <a:rPr lang="en-US" b="1" dirty="0"/>
              <a:t>bits of precision</a:t>
            </a:r>
            <a:r>
              <a:rPr lang="en-US" dirty="0"/>
              <a:t>. This goes down as errors accumulate in intermediate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615462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A0DFE5-5A4F-4AC0-B36D-0DA8996D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81" y="151832"/>
            <a:ext cx="4697835" cy="1220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3802E-7D98-49D5-B56D-6375E729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Floating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0F42-9AC7-4261-9C4F-8E460F7F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up to 2</a:t>
            </a:r>
            <a:r>
              <a:rPr lang="en-US" baseline="30000" dirty="0"/>
              <a:t>52 </a:t>
            </a:r>
            <a:r>
              <a:rPr lang="en-US" dirty="0"/>
              <a:t>(about 15 decimal digits) can be </a:t>
            </a:r>
            <a:r>
              <a:rPr lang="en-US" b="1" dirty="0"/>
              <a:t>exactly</a:t>
            </a:r>
            <a:r>
              <a:rPr lang="en-US" dirty="0"/>
              <a:t> represented</a:t>
            </a:r>
          </a:p>
          <a:p>
            <a:endParaRPr lang="en-US" dirty="0"/>
          </a:p>
          <a:p>
            <a:r>
              <a:rPr lang="en-US" dirty="0"/>
              <a:t>Other numbers have up to 52 </a:t>
            </a:r>
            <a:r>
              <a:rPr lang="en-US" b="1" dirty="0"/>
              <a:t>bits of precision</a:t>
            </a:r>
            <a:r>
              <a:rPr lang="en-US" dirty="0"/>
              <a:t>. This goes down as errors accumulate in intermediate calculations</a:t>
            </a:r>
          </a:p>
          <a:p>
            <a:endParaRPr lang="en-US" dirty="0"/>
          </a:p>
          <a:p>
            <a:r>
              <a:rPr lang="en-US" dirty="0"/>
              <a:t>When in doubt, use exact arithmetic. (And </a:t>
            </a:r>
            <a:r>
              <a:rPr lang="en-US" b="1" dirty="0"/>
              <a:t>never</a:t>
            </a:r>
            <a:r>
              <a:rPr lang="en-US" dirty="0"/>
              <a:t> use </a:t>
            </a:r>
            <a:r>
              <a:rPr lang="en-US" b="1" dirty="0"/>
              <a:t>float</a:t>
            </a:r>
            <a:r>
              <a:rPr lang="en-US" dirty="0"/>
              <a:t>s…)</a:t>
            </a:r>
          </a:p>
        </p:txBody>
      </p:sp>
    </p:spTree>
    <p:extLst>
      <p:ext uri="{BB962C8B-B14F-4D97-AF65-F5344CB8AC3E}">
        <p14:creationId xmlns:p14="http://schemas.microsoft.com/office/powerpoint/2010/main" val="11535086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Zone? Take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 of points 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epicenter (</a:t>
            </a:r>
            <a:r>
              <a:rPr lang="en-US" b="1" dirty="0"/>
              <a:t>x</a:t>
            </a:r>
            <a:r>
              <a:rPr lang="en-US" baseline="-25000" dirty="0"/>
              <a:t>c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radius </a:t>
            </a:r>
            <a:r>
              <a:rPr lang="en-US" b="1" dirty="0"/>
              <a:t>r</a:t>
            </a:r>
          </a:p>
          <a:p>
            <a:pPr marL="0" indent="0"/>
            <a:r>
              <a:rPr lang="en-US" dirty="0"/>
              <a:t>All inputs are </a:t>
            </a:r>
            <a:r>
              <a:rPr lang="en-US" dirty="0" err="1"/>
              <a:t>ints</a:t>
            </a:r>
            <a:r>
              <a:rPr lang="en-US" dirty="0"/>
              <a:t> between -2</a:t>
            </a:r>
            <a:r>
              <a:rPr lang="en-US" baseline="30000" dirty="0"/>
              <a:t>30</a:t>
            </a:r>
            <a:r>
              <a:rPr lang="en-US" dirty="0"/>
              <a:t> and 2</a:t>
            </a:r>
            <a:r>
              <a:rPr lang="en-US" baseline="30000" dirty="0"/>
              <a:t>30</a:t>
            </a:r>
            <a:endParaRPr lang="en-US" dirty="0"/>
          </a:p>
          <a:p>
            <a:pPr marL="0" indent="0"/>
            <a:r>
              <a:rPr lang="en-US" dirty="0"/>
              <a:t>O(points) solution: loop over all points, and check if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34707-5F14-45D3-8A13-9094D80AB049}"/>
              </a:ext>
            </a:extLst>
          </p:cNvPr>
          <p:cNvSpPr txBox="1"/>
          <p:nvPr/>
        </p:nvSpPr>
        <p:spPr>
          <a:xfrm>
            <a:off x="6769632" y="632460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ints</a:t>
            </a:r>
            <a:r>
              <a:rPr lang="en-US" sz="2400" dirty="0">
                <a:solidFill>
                  <a:srgbClr val="FF0000"/>
                </a:solidFill>
              </a:rPr>
              <a:t> or doubles?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31600-FAC4-4ACE-B0DD-0912600145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48" y="6089716"/>
            <a:ext cx="4320301" cy="420059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7910594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Circle-Point Queries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986972" y="2322286"/>
            <a:ext cx="3526972" cy="3526972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 bwMode="auto">
          <a:xfrm>
            <a:off x="1503485" y="2838799"/>
            <a:ext cx="1246973" cy="124697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454400" y="3134156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ACAD46-4C3B-4DB4-ADFA-495FC2CE4F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12" y="3321472"/>
            <a:ext cx="875614" cy="409281"/>
          </a:xfrm>
          <a:prstGeom prst="rect">
            <a:avLst/>
          </a:prstGeom>
          <a:noFill/>
          <a:ln/>
          <a:effectLst/>
        </p:spPr>
      </p:pic>
      <p:sp>
        <p:nvSpPr>
          <p:cNvPr id="3" name="TextBox 2"/>
          <p:cNvSpPr txBox="1"/>
          <p:nvPr/>
        </p:nvSpPr>
        <p:spPr>
          <a:xfrm>
            <a:off x="5152571" y="264160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inside circle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1D114-1C31-4525-A341-3497EB4CD1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67" y="5162033"/>
            <a:ext cx="3891071" cy="37567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B3F95-DA43-413D-A78C-4CE7E58C67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71" y="3063251"/>
            <a:ext cx="171155" cy="18603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2A2FF7-7A52-4D4A-8382-EEE61F5A8B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48" y="3255511"/>
            <a:ext cx="3228040" cy="34960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771FB7-022C-444E-8ECE-EED5CCF05C1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32" y="4022661"/>
            <a:ext cx="4099771" cy="42005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7C388D-1C1E-4741-B5FF-A4FC2F141B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71" y="4085772"/>
            <a:ext cx="1210084" cy="4142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051375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Zone? Take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 of points 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epicenter (</a:t>
            </a:r>
            <a:r>
              <a:rPr lang="en-US" b="1" dirty="0"/>
              <a:t>x</a:t>
            </a:r>
            <a:r>
              <a:rPr lang="en-US" baseline="-25000" dirty="0"/>
              <a:t>c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radius </a:t>
            </a:r>
            <a:r>
              <a:rPr lang="en-US" b="1" dirty="0"/>
              <a:t>r</a:t>
            </a:r>
          </a:p>
          <a:p>
            <a:pPr marL="0" indent="0"/>
            <a:r>
              <a:rPr lang="en-US" dirty="0"/>
              <a:t>All inputs are </a:t>
            </a:r>
            <a:r>
              <a:rPr lang="en-US" dirty="0" err="1"/>
              <a:t>ints</a:t>
            </a:r>
            <a:r>
              <a:rPr lang="en-US" dirty="0"/>
              <a:t> between -2</a:t>
            </a:r>
            <a:r>
              <a:rPr lang="en-US" baseline="30000" dirty="0"/>
              <a:t>30</a:t>
            </a:r>
            <a:r>
              <a:rPr lang="en-US" dirty="0"/>
              <a:t> and 2</a:t>
            </a:r>
            <a:r>
              <a:rPr lang="en-US" baseline="30000" dirty="0"/>
              <a:t>30</a:t>
            </a:r>
            <a:endParaRPr lang="en-US" dirty="0"/>
          </a:p>
          <a:p>
            <a:pPr marL="0" indent="0"/>
            <a:r>
              <a:rPr lang="en-US" dirty="0"/>
              <a:t>O(points) solution: loop over all points, and check if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2F209-A231-4D19-A267-044D8A4B18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48" y="6089715"/>
            <a:ext cx="4112373" cy="375953"/>
          </a:xfrm>
          <a:prstGeom prst="rect">
            <a:avLst/>
          </a:prstGeom>
          <a:noFill/>
          <a:ln/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34707-5F14-45D3-8A13-9094D80AB049}"/>
              </a:ext>
            </a:extLst>
          </p:cNvPr>
          <p:cNvSpPr txBox="1"/>
          <p:nvPr/>
        </p:nvSpPr>
        <p:spPr>
          <a:xfrm>
            <a:off x="6769632" y="632460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ints</a:t>
            </a:r>
            <a:r>
              <a:rPr lang="en-US" sz="2400" dirty="0">
                <a:solidFill>
                  <a:srgbClr val="FF0000"/>
                </a:solidFill>
              </a:rPr>
              <a:t> or doubles?</a:t>
            </a:r>
          </a:p>
        </p:txBody>
      </p:sp>
    </p:spTree>
    <p:extLst>
      <p:ext uri="{BB962C8B-B14F-4D97-AF65-F5344CB8AC3E}">
        <p14:creationId xmlns:p14="http://schemas.microsoft.com/office/powerpoint/2010/main" val="24476224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up every now and then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0-1 questions per contest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Almost always 2D (plane) geometry</a:t>
            </a:r>
          </a:p>
        </p:txBody>
      </p:sp>
    </p:spTree>
    <p:extLst>
      <p:ext uri="{BB962C8B-B14F-4D97-AF65-F5344CB8AC3E}">
        <p14:creationId xmlns:p14="http://schemas.microsoft.com/office/powerpoint/2010/main" val="217789351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B7C9-4431-42E1-821E-2B25A4B0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Kinds of Geometry Problems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F43E2-5275-4F3B-93E3-306F2BB0BEC9}"/>
              </a:ext>
            </a:extLst>
          </p:cNvPr>
          <p:cNvCxnSpPr>
            <a:cxnSpLocks/>
          </p:cNvCxnSpPr>
          <p:nvPr/>
        </p:nvCxnSpPr>
        <p:spPr bwMode="auto">
          <a:xfrm>
            <a:off x="4515440" y="1801323"/>
            <a:ext cx="0" cy="411871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FE0D1E-E41B-4B64-A633-F515BB755233}"/>
              </a:ext>
            </a:extLst>
          </p:cNvPr>
          <p:cNvSpPr txBox="1"/>
          <p:nvPr/>
        </p:nvSpPr>
        <p:spPr>
          <a:xfrm>
            <a:off x="989814" y="180132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Exact Arithmetic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67B8A-76CF-4C6D-BD74-3659EB4B16CA}"/>
              </a:ext>
            </a:extLst>
          </p:cNvPr>
          <p:cNvSpPr txBox="1"/>
          <p:nvPr/>
        </p:nvSpPr>
        <p:spPr>
          <a:xfrm>
            <a:off x="4918096" y="1801322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Floating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EF0EB-0D94-4255-94CD-66878CF40ACF}"/>
              </a:ext>
            </a:extLst>
          </p:cNvPr>
          <p:cNvSpPr txBox="1"/>
          <p:nvPr/>
        </p:nvSpPr>
        <p:spPr>
          <a:xfrm>
            <a:off x="4637988" y="2668904"/>
            <a:ext cx="4506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Inputs are doubles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statement says “answer is accepted if it is within [tolerance]”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statement says “answer will not change if inputs are slightly perturbed”</a:t>
            </a:r>
          </a:p>
        </p:txBody>
      </p:sp>
    </p:spTree>
    <p:extLst>
      <p:ext uri="{BB962C8B-B14F-4D97-AF65-F5344CB8AC3E}">
        <p14:creationId xmlns:p14="http://schemas.microsoft.com/office/powerpoint/2010/main" val="4543514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B7C9-4431-42E1-821E-2B25A4B0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Kinds of Geometry Problems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F43E2-5275-4F3B-93E3-306F2BB0BEC9}"/>
              </a:ext>
            </a:extLst>
          </p:cNvPr>
          <p:cNvCxnSpPr>
            <a:cxnSpLocks/>
          </p:cNvCxnSpPr>
          <p:nvPr/>
        </p:nvCxnSpPr>
        <p:spPr bwMode="auto">
          <a:xfrm>
            <a:off x="4515440" y="1801323"/>
            <a:ext cx="0" cy="411871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FE0D1E-E41B-4B64-A633-F515BB755233}"/>
              </a:ext>
            </a:extLst>
          </p:cNvPr>
          <p:cNvSpPr txBox="1"/>
          <p:nvPr/>
        </p:nvSpPr>
        <p:spPr>
          <a:xfrm>
            <a:off x="989814" y="180132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Exact Arithmetic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67B8A-76CF-4C6D-BD74-3659EB4B16CA}"/>
              </a:ext>
            </a:extLst>
          </p:cNvPr>
          <p:cNvSpPr txBox="1"/>
          <p:nvPr/>
        </p:nvSpPr>
        <p:spPr>
          <a:xfrm>
            <a:off x="4918096" y="1801322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Floating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EF0EB-0D94-4255-94CD-66878CF40ACF}"/>
              </a:ext>
            </a:extLst>
          </p:cNvPr>
          <p:cNvSpPr txBox="1"/>
          <p:nvPr/>
        </p:nvSpPr>
        <p:spPr>
          <a:xfrm>
            <a:off x="4637988" y="2668904"/>
            <a:ext cx="4506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Inputs are doubles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statement says “answer is accepted if it is within [tolerance]”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statement says “answer will not change if inputs are slightly perturbed”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A235-DB16-47F1-9146-B1D2D6DA307E}"/>
              </a:ext>
            </a:extLst>
          </p:cNvPr>
          <p:cNvSpPr txBox="1"/>
          <p:nvPr/>
        </p:nvSpPr>
        <p:spPr>
          <a:xfrm>
            <a:off x="0" y="2668904"/>
            <a:ext cx="4506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Pretty much </a:t>
            </a:r>
            <a:r>
              <a:rPr lang="en-US" sz="2400" b="1" dirty="0"/>
              <a:t>any</a:t>
            </a:r>
            <a:r>
              <a:rPr lang="en-US" sz="2400" dirty="0"/>
              <a:t> other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statements with “round the answer to </a:t>
            </a:r>
            <a:r>
              <a:rPr lang="en-US" sz="2400" b="1" dirty="0"/>
              <a:t>n</a:t>
            </a:r>
            <a:r>
              <a:rPr lang="en-US" sz="2400" dirty="0"/>
              <a:t> digits” are </a:t>
            </a:r>
            <a:r>
              <a:rPr lang="en-US" sz="2400" b="1" dirty="0"/>
              <a:t>not</a:t>
            </a:r>
            <a:r>
              <a:rPr lang="en-US" sz="2400" dirty="0"/>
              <a:t> safe for floating point!</a:t>
            </a:r>
          </a:p>
        </p:txBody>
      </p:sp>
    </p:spTree>
    <p:extLst>
      <p:ext uri="{BB962C8B-B14F-4D97-AF65-F5344CB8AC3E}">
        <p14:creationId xmlns:p14="http://schemas.microsoft.com/office/powerpoint/2010/main" val="19226365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B7C9-4431-42E1-821E-2B25A4B0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Kinds of Geometry Problems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F43E2-5275-4F3B-93E3-306F2BB0BEC9}"/>
              </a:ext>
            </a:extLst>
          </p:cNvPr>
          <p:cNvCxnSpPr>
            <a:cxnSpLocks/>
          </p:cNvCxnSpPr>
          <p:nvPr/>
        </p:nvCxnSpPr>
        <p:spPr bwMode="auto">
          <a:xfrm>
            <a:off x="4515440" y="1801323"/>
            <a:ext cx="0" cy="411871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FE0D1E-E41B-4B64-A633-F515BB755233}"/>
              </a:ext>
            </a:extLst>
          </p:cNvPr>
          <p:cNvSpPr txBox="1"/>
          <p:nvPr/>
        </p:nvSpPr>
        <p:spPr>
          <a:xfrm>
            <a:off x="989814" y="180132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Exact Arithmetic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67B8A-76CF-4C6D-BD74-3659EB4B16CA}"/>
              </a:ext>
            </a:extLst>
          </p:cNvPr>
          <p:cNvSpPr txBox="1"/>
          <p:nvPr/>
        </p:nvSpPr>
        <p:spPr>
          <a:xfrm>
            <a:off x="4918096" y="1801322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Floating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EF0EB-0D94-4255-94CD-66878CF40ACF}"/>
              </a:ext>
            </a:extLst>
          </p:cNvPr>
          <p:cNvSpPr txBox="1"/>
          <p:nvPr/>
        </p:nvSpPr>
        <p:spPr>
          <a:xfrm>
            <a:off x="4637988" y="2668904"/>
            <a:ext cx="4506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Inputs are doubles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statement says “answer is accepted if it is within [tolerance]”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statement says “answer will not change if inputs are slightly perturbed”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A235-DB16-47F1-9146-B1D2D6DA307E}"/>
              </a:ext>
            </a:extLst>
          </p:cNvPr>
          <p:cNvSpPr txBox="1"/>
          <p:nvPr/>
        </p:nvSpPr>
        <p:spPr>
          <a:xfrm>
            <a:off x="0" y="2668904"/>
            <a:ext cx="4506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Pretty much </a:t>
            </a:r>
            <a:r>
              <a:rPr lang="en-US" sz="2400" b="1" dirty="0"/>
              <a:t>any</a:t>
            </a:r>
            <a:r>
              <a:rPr lang="en-US" sz="2400" dirty="0"/>
              <a:t> other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statements with “round the answer to </a:t>
            </a:r>
            <a:r>
              <a:rPr lang="en-US" sz="2400" b="1" dirty="0"/>
              <a:t>n</a:t>
            </a:r>
            <a:r>
              <a:rPr lang="en-US" sz="2400" dirty="0"/>
              <a:t> digits” are </a:t>
            </a:r>
            <a:r>
              <a:rPr lang="en-US" sz="2400" b="1" dirty="0"/>
              <a:t>not</a:t>
            </a:r>
            <a:r>
              <a:rPr lang="en-US" sz="2400" dirty="0"/>
              <a:t> safe for floating point!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B0EB3-7CBD-43DD-8AC8-0D557DFFD524}"/>
              </a:ext>
            </a:extLst>
          </p:cNvPr>
          <p:cNvSpPr txBox="1"/>
          <p:nvPr/>
        </p:nvSpPr>
        <p:spPr>
          <a:xfrm>
            <a:off x="162780" y="6202839"/>
            <a:ext cx="881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Incorrectly classifying the type of problem is a </a:t>
            </a:r>
            <a:r>
              <a:rPr lang="en-US" sz="2400" b="1" dirty="0">
                <a:solidFill>
                  <a:srgbClr val="FF0000"/>
                </a:solidFill>
              </a:rPr>
              <a:t>fatal noob trap!!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3051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challenges: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Remembering (or deriving) formulas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Dealing with precision issues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Dealing with potential overflow</a:t>
            </a:r>
          </a:p>
        </p:txBody>
      </p:sp>
    </p:spTree>
    <p:extLst>
      <p:ext uri="{BB962C8B-B14F-4D97-AF65-F5344CB8AC3E}">
        <p14:creationId xmlns:p14="http://schemas.microsoft.com/office/powerpoint/2010/main" val="31818044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Area</a:t>
            </a:r>
          </a:p>
        </p:txBody>
      </p:sp>
      <p:sp>
        <p:nvSpPr>
          <p:cNvPr id="4" name="Isosceles Triangle 3"/>
          <p:cNvSpPr/>
          <p:nvPr/>
        </p:nvSpPr>
        <p:spPr bwMode="auto">
          <a:xfrm rot="1549748">
            <a:off x="5094514" y="1814286"/>
            <a:ext cx="4542972" cy="3541486"/>
          </a:xfrm>
          <a:prstGeom prst="triangl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2CB37F-1402-48FA-B2DF-D045917651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63" y="4114802"/>
            <a:ext cx="1023374" cy="3404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DACE3F-C291-423A-AE14-8E38DCFF28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0" y="6270174"/>
            <a:ext cx="1018193" cy="33871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7E0020-1FCE-4C12-BA27-611A04DC53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236" y="1473203"/>
            <a:ext cx="1013038" cy="336999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725714" y="1902878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Signed area: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9ACF1-7625-491C-8B4E-DE52200571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437225"/>
            <a:ext cx="3961500" cy="82282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A550B8-0498-468C-8320-2D8A371FE51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672155"/>
            <a:ext cx="4554411" cy="465956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65011297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Area</a:t>
            </a:r>
          </a:p>
        </p:txBody>
      </p:sp>
      <p:sp>
        <p:nvSpPr>
          <p:cNvPr id="4" name="Isosceles Triangle 3"/>
          <p:cNvSpPr/>
          <p:nvPr/>
        </p:nvSpPr>
        <p:spPr bwMode="auto">
          <a:xfrm rot="1549748">
            <a:off x="5094514" y="1814286"/>
            <a:ext cx="4542972" cy="3541486"/>
          </a:xfrm>
          <a:prstGeom prst="triangl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D5F529-8418-4196-8E34-E914337D48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63" y="4114802"/>
            <a:ext cx="1023374" cy="3404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ECEAA8-CD60-49BE-8CFF-EA7684F1D6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0" y="6270174"/>
            <a:ext cx="1018193" cy="33871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632468-1215-43A8-8FBD-BD640D8A66A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236" y="1473203"/>
            <a:ext cx="1013038" cy="336999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725714" y="1902878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Signed area: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713" y="34949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</a:t>
            </a:r>
            <a:r>
              <a:rPr lang="en-US" sz="2400" b="1" dirty="0"/>
              <a:t>signed</a:t>
            </a:r>
            <a:r>
              <a:rPr lang="en-US" sz="2400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060A0-8ACE-45D0-9A06-C1146EC26D3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437225"/>
            <a:ext cx="3961500" cy="822821"/>
          </a:xfrm>
          <a:prstGeom prst="rect">
            <a:avLst/>
          </a:prstGeom>
          <a:noFill/>
          <a:ln/>
          <a:effectLst/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1253B06-CA3F-4D87-911B-CB42FF4E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734650-241F-43FC-A10A-300D456AD4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672155"/>
            <a:ext cx="4554411" cy="465956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6308252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Area</a:t>
            </a:r>
          </a:p>
        </p:txBody>
      </p:sp>
      <p:sp>
        <p:nvSpPr>
          <p:cNvPr id="4" name="Isosceles Triangle 3"/>
          <p:cNvSpPr/>
          <p:nvPr/>
        </p:nvSpPr>
        <p:spPr bwMode="auto">
          <a:xfrm rot="1549748">
            <a:off x="5094514" y="1814286"/>
            <a:ext cx="4542972" cy="3541486"/>
          </a:xfrm>
          <a:prstGeom prst="triangl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49582B-6A2B-404C-A1E0-4EB30AD0034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63" y="4114802"/>
            <a:ext cx="1023374" cy="3404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B00F78-B954-4C34-BFA7-3662B4903C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0" y="6270174"/>
            <a:ext cx="1018193" cy="33871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90DE54-857B-428A-B76E-9938DA87687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236" y="1473203"/>
            <a:ext cx="1013038" cy="336999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725714" y="1902878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Signed area:</a:t>
            </a:r>
          </a:p>
        </p:txBody>
      </p:sp>
      <p:sp>
        <p:nvSpPr>
          <p:cNvPr id="3" name="Circular Arrow 2"/>
          <p:cNvSpPr/>
          <p:nvPr/>
        </p:nvSpPr>
        <p:spPr bwMode="auto">
          <a:xfrm flipV="1">
            <a:off x="6188743" y="3139503"/>
            <a:ext cx="1724194" cy="1724194"/>
          </a:xfrm>
          <a:prstGeom prst="circularArrow">
            <a:avLst>
              <a:gd name="adj1" fmla="val 7918"/>
              <a:gd name="adj2" fmla="val 1142319"/>
              <a:gd name="adj3" fmla="val 7821061"/>
              <a:gd name="adj4" fmla="val 10800000"/>
              <a:gd name="adj5" fmla="val 12500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5713" y="34949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</a:t>
            </a:r>
            <a:r>
              <a:rPr lang="en-US" sz="2400" b="1" dirty="0"/>
              <a:t>signed</a:t>
            </a:r>
            <a:r>
              <a:rPr lang="en-US" sz="2400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DE41B-6374-4E28-A73D-892207DA6B2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437225"/>
            <a:ext cx="3961500" cy="822821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DE6B82A-1EF2-49B0-AED2-19E7879E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111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Area</a:t>
            </a:r>
          </a:p>
        </p:txBody>
      </p:sp>
      <p:sp>
        <p:nvSpPr>
          <p:cNvPr id="4" name="Isosceles Triangle 3"/>
          <p:cNvSpPr/>
          <p:nvPr/>
        </p:nvSpPr>
        <p:spPr bwMode="auto">
          <a:xfrm rot="1549748">
            <a:off x="5094514" y="1814286"/>
            <a:ext cx="4542972" cy="3541486"/>
          </a:xfrm>
          <a:prstGeom prst="triangl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476017-3AD1-486C-B79E-A3D56EB958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63" y="4114802"/>
            <a:ext cx="1023374" cy="3404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A36A8E-AB30-473E-B402-587DCFC20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28" y="6270174"/>
            <a:ext cx="1013038" cy="336999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3D1F9F-2599-4507-A06A-DB223F4D52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80" y="1473203"/>
            <a:ext cx="1007909" cy="335292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725714" y="1902878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Signed area:</a:t>
            </a:r>
          </a:p>
        </p:txBody>
      </p:sp>
      <p:sp>
        <p:nvSpPr>
          <p:cNvPr id="3" name="Circular Arrow 2"/>
          <p:cNvSpPr/>
          <p:nvPr/>
        </p:nvSpPr>
        <p:spPr bwMode="auto">
          <a:xfrm>
            <a:off x="6188743" y="3139503"/>
            <a:ext cx="1724194" cy="1724194"/>
          </a:xfrm>
          <a:prstGeom prst="circularArrow">
            <a:avLst>
              <a:gd name="adj1" fmla="val 7918"/>
              <a:gd name="adj2" fmla="val 1142319"/>
              <a:gd name="adj3" fmla="val 7821061"/>
              <a:gd name="adj4" fmla="val 10800000"/>
              <a:gd name="adj5" fmla="val 12500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5713" y="34949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</a:t>
            </a:r>
            <a:r>
              <a:rPr lang="en-US" sz="2400" b="1" dirty="0"/>
              <a:t>signed</a:t>
            </a:r>
            <a:r>
              <a:rPr lang="en-US" sz="2400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40087-402B-4DA7-A70B-2217A6C936B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437225"/>
            <a:ext cx="3961500" cy="822821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882BC8B-1883-4DD9-B013-E79856C5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442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integer points in the plane, calculate area of polygon </a:t>
            </a:r>
          </a:p>
          <a:p>
            <a:endParaRPr lang="en-US" dirty="0"/>
          </a:p>
          <a:p>
            <a:r>
              <a:rPr lang="en-US" dirty="0"/>
              <a:t>All input </a:t>
            </a:r>
            <a:r>
              <a:rPr lang="en-US" dirty="0" err="1"/>
              <a:t>ints</a:t>
            </a:r>
            <a:r>
              <a:rPr lang="en-US" dirty="0"/>
              <a:t> between -2</a:t>
            </a:r>
            <a:r>
              <a:rPr lang="en-US" baseline="30000" dirty="0"/>
              <a:t>15</a:t>
            </a:r>
            <a:r>
              <a:rPr lang="en-US" dirty="0"/>
              <a:t> and 2</a:t>
            </a:r>
            <a:r>
              <a:rPr lang="en-US" baseline="30000" dirty="0"/>
              <a:t>15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4702629" y="4484914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3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C2CF54-9A81-4E44-ADD6-D5070881C6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35" y="4869545"/>
            <a:ext cx="1023374" cy="34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35320E-ADE2-43F8-9122-0BDDA33A5D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50" y="6226631"/>
            <a:ext cx="1018193" cy="338714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67A40-6834-406C-BD49-8E2A0F3476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345" y="4045071"/>
            <a:ext cx="1013038" cy="33699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B6DC0E-E093-48E9-A2C5-A9C6C16004F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83" y="4874010"/>
            <a:ext cx="1007909" cy="335292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48FA3C-DADA-459A-B2D6-2F7B71CBF28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70" y="6231074"/>
            <a:ext cx="1002805" cy="33359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6833764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hard way: divide and conquer “ear cutting”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956426" y="3480639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3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7" name="Straight Connector 6"/>
          <p:cNvCxnSpPr>
            <a:stCxn id="5" idx="1"/>
            <a:endCxn id="5" idx="3"/>
          </p:cNvCxnSpPr>
          <p:nvPr/>
        </p:nvCxnSpPr>
        <p:spPr bwMode="auto">
          <a:xfrm flipV="1">
            <a:off x="4161111" y="3480639"/>
            <a:ext cx="1698172" cy="76925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53091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up every now and then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0-1 questions per contest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Almost always 2D (plane) geometry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3D algorithms “too hard”/specialized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cases easier to 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diagrams easier to draw…</a:t>
            </a:r>
          </a:p>
        </p:txBody>
      </p:sp>
    </p:spTree>
    <p:extLst>
      <p:ext uri="{BB962C8B-B14F-4D97-AF65-F5344CB8AC3E}">
        <p14:creationId xmlns:p14="http://schemas.microsoft.com/office/powerpoint/2010/main" val="370856421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easy way: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956426" y="3480639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3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A87EB9-A1C6-4882-BE91-A6BD5BDE92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8" y="5556182"/>
            <a:ext cx="711013" cy="348122"/>
          </a:xfrm>
          <a:prstGeom prst="rect">
            <a:avLst/>
          </a:prstGeom>
          <a:noFill/>
          <a:ln/>
          <a:effectLst/>
        </p:spPr>
      </p:pic>
      <p:sp>
        <p:nvSpPr>
          <p:cNvPr id="8" name="Oval 7"/>
          <p:cNvSpPr/>
          <p:nvPr/>
        </p:nvSpPr>
        <p:spPr bwMode="auto">
          <a:xfrm>
            <a:off x="1041400" y="5253241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267EE-0AD7-424B-81F0-ABFD5C094B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592" y="3902673"/>
            <a:ext cx="1023374" cy="34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D294CE-EC5C-4ACA-AFC9-5E4E849F3F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07" y="5259759"/>
            <a:ext cx="1018193" cy="338714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12671458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easy way: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956426" y="3480639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3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9172E3-BB99-4A78-A913-B56B0407FD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8" y="5556182"/>
            <a:ext cx="711013" cy="348122"/>
          </a:xfrm>
          <a:prstGeom prst="rect">
            <a:avLst/>
          </a:prstGeom>
          <a:noFill/>
          <a:ln/>
          <a:effectLst/>
        </p:spPr>
      </p:pic>
      <p:sp>
        <p:nvSpPr>
          <p:cNvPr id="8" name="Oval 7"/>
          <p:cNvSpPr/>
          <p:nvPr/>
        </p:nvSpPr>
        <p:spPr bwMode="auto">
          <a:xfrm>
            <a:off x="1041400" y="5253241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044E92-65FC-4CC1-AB95-24E50139A6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592" y="3902673"/>
            <a:ext cx="1023374" cy="34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827ED-2ECA-4427-9D2F-144E871849A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07" y="5259759"/>
            <a:ext cx="1018193" cy="338714"/>
          </a:xfrm>
          <a:prstGeom prst="rect">
            <a:avLst/>
          </a:prstGeom>
          <a:noFill/>
          <a:ln/>
          <a:effectLst/>
        </p:spPr>
      </p:pic>
      <p:sp>
        <p:nvSpPr>
          <p:cNvPr id="6" name="Freeform 5"/>
          <p:cNvSpPr/>
          <p:nvPr/>
        </p:nvSpPr>
        <p:spPr bwMode="auto">
          <a:xfrm>
            <a:off x="1132114" y="4267200"/>
            <a:ext cx="4368800" cy="1291771"/>
          </a:xfrm>
          <a:custGeom>
            <a:avLst/>
            <a:gdLst>
              <a:gd name="connsiteX0" fmla="*/ 0 w 4368800"/>
              <a:gd name="connsiteY0" fmla="*/ 1074057 h 1291771"/>
              <a:gd name="connsiteX1" fmla="*/ 3033486 w 4368800"/>
              <a:gd name="connsiteY1" fmla="*/ 0 h 1291771"/>
              <a:gd name="connsiteX2" fmla="*/ 4368800 w 4368800"/>
              <a:gd name="connsiteY2" fmla="*/ 1291771 h 1291771"/>
              <a:gd name="connsiteX3" fmla="*/ 58057 w 4368800"/>
              <a:gd name="connsiteY3" fmla="*/ 1117600 h 12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800" h="1291771">
                <a:moveTo>
                  <a:pt x="0" y="1074057"/>
                </a:moveTo>
                <a:lnTo>
                  <a:pt x="3033486" y="0"/>
                </a:lnTo>
                <a:lnTo>
                  <a:pt x="4368800" y="1291771"/>
                </a:lnTo>
                <a:lnTo>
                  <a:pt x="58057" y="1117600"/>
                </a:lnTo>
              </a:path>
            </a:pathLst>
          </a:custGeom>
          <a:solidFill>
            <a:schemeClr val="accent2">
              <a:alpha val="1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097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easy way: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956426" y="3480639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3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D5115-F30E-4050-BF7F-EE38CC9CD1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8" y="5556182"/>
            <a:ext cx="711013" cy="348122"/>
          </a:xfrm>
          <a:prstGeom prst="rect">
            <a:avLst/>
          </a:prstGeom>
          <a:noFill/>
          <a:ln/>
          <a:effectLst/>
        </p:spPr>
      </p:pic>
      <p:sp>
        <p:nvSpPr>
          <p:cNvPr id="8" name="Oval 7"/>
          <p:cNvSpPr/>
          <p:nvPr/>
        </p:nvSpPr>
        <p:spPr bwMode="auto">
          <a:xfrm>
            <a:off x="1041400" y="5253241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1132114" y="3468914"/>
            <a:ext cx="4746172" cy="2075543"/>
          </a:xfrm>
          <a:custGeom>
            <a:avLst/>
            <a:gdLst>
              <a:gd name="connsiteX0" fmla="*/ 0 w 4746172"/>
              <a:gd name="connsiteY0" fmla="*/ 1872343 h 2075543"/>
              <a:gd name="connsiteX1" fmla="*/ 4746172 w 4746172"/>
              <a:gd name="connsiteY1" fmla="*/ 0 h 2075543"/>
              <a:gd name="connsiteX2" fmla="*/ 4368800 w 4746172"/>
              <a:gd name="connsiteY2" fmla="*/ 2075543 h 2075543"/>
              <a:gd name="connsiteX3" fmla="*/ 3033486 w 4746172"/>
              <a:gd name="connsiteY3" fmla="*/ 798286 h 2075543"/>
              <a:gd name="connsiteX4" fmla="*/ 0 w 4746172"/>
              <a:gd name="connsiteY4" fmla="*/ 18723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172" h="2075543">
                <a:moveTo>
                  <a:pt x="0" y="1872343"/>
                </a:moveTo>
                <a:lnTo>
                  <a:pt x="4746172" y="0"/>
                </a:lnTo>
                <a:lnTo>
                  <a:pt x="4368800" y="2075543"/>
                </a:lnTo>
                <a:lnTo>
                  <a:pt x="3033486" y="798286"/>
                </a:lnTo>
                <a:lnTo>
                  <a:pt x="0" y="1872343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954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easy way: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956426" y="3480639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3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61A3C-A76D-493A-B11B-278DAF27E3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8" y="5556182"/>
            <a:ext cx="711013" cy="348122"/>
          </a:xfrm>
          <a:prstGeom prst="rect">
            <a:avLst/>
          </a:prstGeom>
          <a:noFill/>
          <a:ln/>
          <a:effectLst/>
        </p:spPr>
      </p:pic>
      <p:sp>
        <p:nvSpPr>
          <p:cNvPr id="8" name="Oval 7"/>
          <p:cNvSpPr/>
          <p:nvPr/>
        </p:nvSpPr>
        <p:spPr bwMode="auto">
          <a:xfrm>
            <a:off x="1041400" y="5253241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132114" y="3497943"/>
            <a:ext cx="4717143" cy="2046514"/>
          </a:xfrm>
          <a:custGeom>
            <a:avLst/>
            <a:gdLst>
              <a:gd name="connsiteX0" fmla="*/ 0 w 4717143"/>
              <a:gd name="connsiteY0" fmla="*/ 1843314 h 2046514"/>
              <a:gd name="connsiteX1" fmla="*/ 3048000 w 4717143"/>
              <a:gd name="connsiteY1" fmla="*/ 769257 h 2046514"/>
              <a:gd name="connsiteX2" fmla="*/ 4368800 w 4717143"/>
              <a:gd name="connsiteY2" fmla="*/ 2046514 h 2046514"/>
              <a:gd name="connsiteX3" fmla="*/ 4717143 w 4717143"/>
              <a:gd name="connsiteY3" fmla="*/ 0 h 2046514"/>
              <a:gd name="connsiteX4" fmla="*/ 1828800 w 4717143"/>
              <a:gd name="connsiteY4" fmla="*/ 362857 h 2046514"/>
              <a:gd name="connsiteX5" fmla="*/ 0 w 4717143"/>
              <a:gd name="connsiteY5" fmla="*/ 1843314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7143" h="2046514">
                <a:moveTo>
                  <a:pt x="0" y="1843314"/>
                </a:moveTo>
                <a:lnTo>
                  <a:pt x="3048000" y="769257"/>
                </a:lnTo>
                <a:lnTo>
                  <a:pt x="4368800" y="2046514"/>
                </a:lnTo>
                <a:lnTo>
                  <a:pt x="4717143" y="0"/>
                </a:lnTo>
                <a:lnTo>
                  <a:pt x="1828800" y="362857"/>
                </a:lnTo>
                <a:lnTo>
                  <a:pt x="0" y="184331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1481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easy way: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956426" y="3480639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3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3C6AC-A913-4B3E-A1F6-37BB7C0017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8" y="5556182"/>
            <a:ext cx="711013" cy="348122"/>
          </a:xfrm>
          <a:prstGeom prst="rect">
            <a:avLst/>
          </a:prstGeom>
          <a:noFill/>
          <a:ln/>
          <a:effectLst/>
        </p:spPr>
      </p:pic>
      <p:sp>
        <p:nvSpPr>
          <p:cNvPr id="8" name="Oval 7"/>
          <p:cNvSpPr/>
          <p:nvPr/>
        </p:nvSpPr>
        <p:spPr bwMode="auto">
          <a:xfrm>
            <a:off x="1041400" y="5253241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960914" y="3497943"/>
            <a:ext cx="2888343" cy="2046514"/>
          </a:xfrm>
          <a:custGeom>
            <a:avLst/>
            <a:gdLst>
              <a:gd name="connsiteX0" fmla="*/ 0 w 4717143"/>
              <a:gd name="connsiteY0" fmla="*/ 1843314 h 2046514"/>
              <a:gd name="connsiteX1" fmla="*/ 3048000 w 4717143"/>
              <a:gd name="connsiteY1" fmla="*/ 769257 h 2046514"/>
              <a:gd name="connsiteX2" fmla="*/ 4368800 w 4717143"/>
              <a:gd name="connsiteY2" fmla="*/ 2046514 h 2046514"/>
              <a:gd name="connsiteX3" fmla="*/ 4717143 w 4717143"/>
              <a:gd name="connsiteY3" fmla="*/ 0 h 2046514"/>
              <a:gd name="connsiteX4" fmla="*/ 1828800 w 4717143"/>
              <a:gd name="connsiteY4" fmla="*/ 362857 h 2046514"/>
              <a:gd name="connsiteX5" fmla="*/ 0 w 4717143"/>
              <a:gd name="connsiteY5" fmla="*/ 1843314 h 2046514"/>
              <a:gd name="connsiteX0" fmla="*/ 159657 w 2888343"/>
              <a:gd name="connsiteY0" fmla="*/ 1103086 h 2046514"/>
              <a:gd name="connsiteX1" fmla="*/ 1219200 w 2888343"/>
              <a:gd name="connsiteY1" fmla="*/ 769257 h 2046514"/>
              <a:gd name="connsiteX2" fmla="*/ 2540000 w 2888343"/>
              <a:gd name="connsiteY2" fmla="*/ 2046514 h 2046514"/>
              <a:gd name="connsiteX3" fmla="*/ 2888343 w 2888343"/>
              <a:gd name="connsiteY3" fmla="*/ 0 h 2046514"/>
              <a:gd name="connsiteX4" fmla="*/ 0 w 2888343"/>
              <a:gd name="connsiteY4" fmla="*/ 362857 h 2046514"/>
              <a:gd name="connsiteX5" fmla="*/ 159657 w 2888343"/>
              <a:gd name="connsiteY5" fmla="*/ 1103086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8343" h="2046514">
                <a:moveTo>
                  <a:pt x="159657" y="1103086"/>
                </a:moveTo>
                <a:lnTo>
                  <a:pt x="1219200" y="769257"/>
                </a:lnTo>
                <a:lnTo>
                  <a:pt x="2540000" y="2046514"/>
                </a:lnTo>
                <a:lnTo>
                  <a:pt x="2888343" y="0"/>
                </a:lnTo>
                <a:lnTo>
                  <a:pt x="0" y="362857"/>
                </a:lnTo>
                <a:lnTo>
                  <a:pt x="159657" y="110308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132114" y="4630057"/>
            <a:ext cx="2090057" cy="711200"/>
          </a:xfrm>
          <a:custGeom>
            <a:avLst/>
            <a:gdLst>
              <a:gd name="connsiteX0" fmla="*/ 0 w 2090057"/>
              <a:gd name="connsiteY0" fmla="*/ 711200 h 711200"/>
              <a:gd name="connsiteX1" fmla="*/ 1959429 w 2090057"/>
              <a:gd name="connsiteY1" fmla="*/ 0 h 711200"/>
              <a:gd name="connsiteX2" fmla="*/ 2090057 w 2090057"/>
              <a:gd name="connsiteY2" fmla="*/ 667657 h 711200"/>
              <a:gd name="connsiteX3" fmla="*/ 0 w 2090057"/>
              <a:gd name="connsiteY3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711200">
                <a:moveTo>
                  <a:pt x="0" y="711200"/>
                </a:moveTo>
                <a:lnTo>
                  <a:pt x="1959429" y="0"/>
                </a:lnTo>
                <a:lnTo>
                  <a:pt x="2090057" y="667657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1787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easy way: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956426" y="3480639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3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7C3D1-D930-4F82-BFA1-FCC00CE5AD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8" y="5556182"/>
            <a:ext cx="711013" cy="348122"/>
          </a:xfrm>
          <a:prstGeom prst="rect">
            <a:avLst/>
          </a:prstGeom>
          <a:noFill/>
          <a:ln/>
          <a:effectLst/>
        </p:spPr>
      </p:pic>
      <p:sp>
        <p:nvSpPr>
          <p:cNvPr id="8" name="Oval 7"/>
          <p:cNvSpPr/>
          <p:nvPr/>
        </p:nvSpPr>
        <p:spPr bwMode="auto">
          <a:xfrm>
            <a:off x="1041400" y="5253241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956425" y="3480639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9888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easy way:  “shoelace formula”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3DDF8-4A4C-4FCC-BE3D-A6ED1B27C0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21" y="2684141"/>
            <a:ext cx="6518338" cy="412162"/>
          </a:xfrm>
          <a:prstGeom prst="rect">
            <a:avLst/>
          </a:prstGeom>
          <a:noFill/>
          <a:ln/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8B654-381F-4333-AD2D-16AA19DBB1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8" y="5556182"/>
            <a:ext cx="711013" cy="348122"/>
          </a:xfrm>
          <a:prstGeom prst="rect">
            <a:avLst/>
          </a:prstGeom>
          <a:noFill/>
          <a:ln/>
          <a:effectLst/>
        </p:spPr>
      </p:pic>
      <p:sp>
        <p:nvSpPr>
          <p:cNvPr id="13" name="Oval 12"/>
          <p:cNvSpPr/>
          <p:nvPr/>
        </p:nvSpPr>
        <p:spPr bwMode="auto">
          <a:xfrm>
            <a:off x="1041400" y="5253241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2956426" y="3480639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3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2956425" y="3480639"/>
            <a:ext cx="2902857" cy="2075543"/>
          </a:xfrm>
          <a:custGeom>
            <a:avLst/>
            <a:gdLst>
              <a:gd name="connsiteX0" fmla="*/ 261257 w 2902857"/>
              <a:gd name="connsiteY0" fmla="*/ 1828800 h 2075543"/>
              <a:gd name="connsiteX1" fmla="*/ 1204685 w 2902857"/>
              <a:gd name="connsiteY1" fmla="*/ 769257 h 2075543"/>
              <a:gd name="connsiteX2" fmla="*/ 2540000 w 2902857"/>
              <a:gd name="connsiteY2" fmla="*/ 2075543 h 2075543"/>
              <a:gd name="connsiteX3" fmla="*/ 2902857 w 2902857"/>
              <a:gd name="connsiteY3" fmla="*/ 0 h 2075543"/>
              <a:gd name="connsiteX4" fmla="*/ 0 w 2902857"/>
              <a:gd name="connsiteY4" fmla="*/ 377372 h 2075543"/>
              <a:gd name="connsiteX5" fmla="*/ 261257 w 2902857"/>
              <a:gd name="connsiteY5" fmla="*/ 1828800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2075543">
                <a:moveTo>
                  <a:pt x="261257" y="1828800"/>
                </a:moveTo>
                <a:lnTo>
                  <a:pt x="1204685" y="769257"/>
                </a:lnTo>
                <a:lnTo>
                  <a:pt x="2540000" y="2075543"/>
                </a:lnTo>
                <a:lnTo>
                  <a:pt x="2902857" y="0"/>
                </a:lnTo>
                <a:lnTo>
                  <a:pt x="0" y="377372"/>
                </a:lnTo>
                <a:lnTo>
                  <a:pt x="261257" y="18288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B64EC-B2DD-4F08-8B35-A28D1F91A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109" y="102766"/>
            <a:ext cx="1959891" cy="20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533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r>
              <a:rPr lang="en-US" dirty="0"/>
              <a:t>“Envelope” of set of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rubber band analogy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935498" y="5376598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000812" y="4106598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6984" y="3380884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90984" y="6385341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832584" y="4730712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190984" y="4308869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655440" y="5093570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29498" y="4453083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64658" y="4621870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128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r>
              <a:rPr lang="en-US" dirty="0"/>
              <a:t>“Envelope” of set of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rubber band analogy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935498" y="5376598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000812" y="4106598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6984" y="3380884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90984" y="6385341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832584" y="4730712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190984" y="4308869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655440" y="5093570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29498" y="4453083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64658" y="4621870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2148114" y="3468914"/>
            <a:ext cx="4789715" cy="3018972"/>
          </a:xfrm>
          <a:custGeom>
            <a:avLst/>
            <a:gdLst>
              <a:gd name="connsiteX0" fmla="*/ 0 w 4789715"/>
              <a:gd name="connsiteY0" fmla="*/ 1233715 h 3018972"/>
              <a:gd name="connsiteX1" fmla="*/ 870857 w 4789715"/>
              <a:gd name="connsiteY1" fmla="*/ 1988457 h 3018972"/>
              <a:gd name="connsiteX2" fmla="*/ 2133600 w 4789715"/>
              <a:gd name="connsiteY2" fmla="*/ 3018972 h 3018972"/>
              <a:gd name="connsiteX3" fmla="*/ 4789715 w 4789715"/>
              <a:gd name="connsiteY3" fmla="*/ 1364343 h 3018972"/>
              <a:gd name="connsiteX4" fmla="*/ 3149600 w 4789715"/>
              <a:gd name="connsiteY4" fmla="*/ 0 h 3018972"/>
              <a:gd name="connsiteX5" fmla="*/ 943429 w 4789715"/>
              <a:gd name="connsiteY5" fmla="*/ 725715 h 3018972"/>
              <a:gd name="connsiteX6" fmla="*/ 0 w 4789715"/>
              <a:gd name="connsiteY6" fmla="*/ 1233715 h 301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715" h="3018972">
                <a:moveTo>
                  <a:pt x="0" y="1233715"/>
                </a:moveTo>
                <a:lnTo>
                  <a:pt x="870857" y="1988457"/>
                </a:lnTo>
                <a:lnTo>
                  <a:pt x="2133600" y="3018972"/>
                </a:lnTo>
                <a:lnTo>
                  <a:pt x="4789715" y="1364343"/>
                </a:lnTo>
                <a:lnTo>
                  <a:pt x="3149600" y="0"/>
                </a:lnTo>
                <a:lnTo>
                  <a:pt x="943429" y="725715"/>
                </a:lnTo>
                <a:lnTo>
                  <a:pt x="0" y="12337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8604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1. Find one point on boundary</a:t>
            </a:r>
          </a:p>
          <a:p>
            <a:endParaRPr lang="en-US" dirty="0"/>
          </a:p>
          <a:p>
            <a:r>
              <a:rPr lang="en-US" dirty="0"/>
              <a:t>2. Until we have complete polygon, walk counterclockwise around boundary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348179" y="521570"/>
            <a:ext cx="2279232" cy="1465943"/>
            <a:chOff x="2064658" y="3380884"/>
            <a:chExt cx="4942098" cy="3178629"/>
          </a:xfrm>
        </p:grpSpPr>
        <p:sp>
          <p:nvSpPr>
            <p:cNvPr id="4" name="Oval 3"/>
            <p:cNvSpPr/>
            <p:nvPr/>
          </p:nvSpPr>
          <p:spPr bwMode="auto">
            <a:xfrm>
              <a:off x="2935498" y="537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3000812" y="410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206984" y="3380884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190984" y="6385341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832584" y="4730712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190984" y="4308869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655440" y="50935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29498" y="4453083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064658" y="46218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148114" y="3468914"/>
              <a:ext cx="4789715" cy="3018972"/>
            </a:xfrm>
            <a:custGeom>
              <a:avLst/>
              <a:gdLst>
                <a:gd name="connsiteX0" fmla="*/ 0 w 4789715"/>
                <a:gd name="connsiteY0" fmla="*/ 1233715 h 3018972"/>
                <a:gd name="connsiteX1" fmla="*/ 870857 w 4789715"/>
                <a:gd name="connsiteY1" fmla="*/ 1988457 h 3018972"/>
                <a:gd name="connsiteX2" fmla="*/ 2133600 w 4789715"/>
                <a:gd name="connsiteY2" fmla="*/ 3018972 h 3018972"/>
                <a:gd name="connsiteX3" fmla="*/ 4789715 w 4789715"/>
                <a:gd name="connsiteY3" fmla="*/ 1364343 h 3018972"/>
                <a:gd name="connsiteX4" fmla="*/ 3149600 w 4789715"/>
                <a:gd name="connsiteY4" fmla="*/ 0 h 3018972"/>
                <a:gd name="connsiteX5" fmla="*/ 943429 w 4789715"/>
                <a:gd name="connsiteY5" fmla="*/ 725715 h 3018972"/>
                <a:gd name="connsiteX6" fmla="*/ 0 w 4789715"/>
                <a:gd name="connsiteY6" fmla="*/ 1233715 h 301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9715" h="3018972">
                  <a:moveTo>
                    <a:pt x="0" y="1233715"/>
                  </a:moveTo>
                  <a:lnTo>
                    <a:pt x="870857" y="1988457"/>
                  </a:lnTo>
                  <a:lnTo>
                    <a:pt x="2133600" y="3018972"/>
                  </a:lnTo>
                  <a:lnTo>
                    <a:pt x="4789715" y="1364343"/>
                  </a:lnTo>
                  <a:lnTo>
                    <a:pt x="3149600" y="0"/>
                  </a:lnTo>
                  <a:lnTo>
                    <a:pt x="943429" y="725715"/>
                  </a:lnTo>
                  <a:lnTo>
                    <a:pt x="0" y="123371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522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 of points 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epicenter (</a:t>
            </a:r>
            <a:r>
              <a:rPr lang="en-US" b="1" dirty="0"/>
              <a:t>x</a:t>
            </a:r>
            <a:r>
              <a:rPr lang="en-US" baseline="-25000" dirty="0"/>
              <a:t>c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radius </a:t>
            </a:r>
            <a:r>
              <a:rPr lang="en-US" b="1" dirty="0"/>
              <a:t>r</a:t>
            </a:r>
          </a:p>
          <a:p>
            <a:pPr marL="0" indent="0"/>
            <a:r>
              <a:rPr lang="en-US" dirty="0"/>
              <a:t>Count number of points distance &lt;= </a:t>
            </a:r>
            <a:r>
              <a:rPr lang="en-US" b="1" dirty="0"/>
              <a:t>r</a:t>
            </a:r>
            <a:r>
              <a:rPr lang="en-US" dirty="0"/>
              <a:t> from epicenter</a:t>
            </a:r>
          </a:p>
          <a:p>
            <a:pPr marL="0" indent="0"/>
            <a:r>
              <a:rPr lang="en-US" dirty="0"/>
              <a:t>All inputs are </a:t>
            </a:r>
            <a:r>
              <a:rPr lang="en-US" dirty="0" err="1"/>
              <a:t>ints</a:t>
            </a:r>
            <a:r>
              <a:rPr lang="en-US" dirty="0"/>
              <a:t> between -2</a:t>
            </a:r>
            <a:r>
              <a:rPr lang="en-US" baseline="30000" dirty="0"/>
              <a:t>30</a:t>
            </a:r>
            <a:r>
              <a:rPr lang="en-US" dirty="0"/>
              <a:t> and 2</a:t>
            </a:r>
            <a:r>
              <a:rPr lang="en-US" baseline="30000" dirty="0"/>
              <a:t>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1435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1. Find one point on boundary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40407" y="3558231"/>
            <a:ext cx="4058563" cy="2610363"/>
            <a:chOff x="2064658" y="3380884"/>
            <a:chExt cx="4942098" cy="3178629"/>
          </a:xfrm>
        </p:grpSpPr>
        <p:sp>
          <p:nvSpPr>
            <p:cNvPr id="4" name="Oval 3"/>
            <p:cNvSpPr/>
            <p:nvPr/>
          </p:nvSpPr>
          <p:spPr bwMode="auto">
            <a:xfrm>
              <a:off x="2935498" y="537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3000812" y="410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206984" y="3380884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190984" y="6385341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832584" y="4730712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190984" y="4308869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655440" y="50935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29498" y="4453083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064658" y="4621870"/>
              <a:ext cx="174172" cy="174172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148114" y="3468914"/>
              <a:ext cx="4789715" cy="3018972"/>
            </a:xfrm>
            <a:custGeom>
              <a:avLst/>
              <a:gdLst>
                <a:gd name="connsiteX0" fmla="*/ 0 w 4789715"/>
                <a:gd name="connsiteY0" fmla="*/ 1233715 h 3018972"/>
                <a:gd name="connsiteX1" fmla="*/ 870857 w 4789715"/>
                <a:gd name="connsiteY1" fmla="*/ 1988457 h 3018972"/>
                <a:gd name="connsiteX2" fmla="*/ 2133600 w 4789715"/>
                <a:gd name="connsiteY2" fmla="*/ 3018972 h 3018972"/>
                <a:gd name="connsiteX3" fmla="*/ 4789715 w 4789715"/>
                <a:gd name="connsiteY3" fmla="*/ 1364343 h 3018972"/>
                <a:gd name="connsiteX4" fmla="*/ 3149600 w 4789715"/>
                <a:gd name="connsiteY4" fmla="*/ 0 h 3018972"/>
                <a:gd name="connsiteX5" fmla="*/ 943429 w 4789715"/>
                <a:gd name="connsiteY5" fmla="*/ 725715 h 3018972"/>
                <a:gd name="connsiteX6" fmla="*/ 0 w 4789715"/>
                <a:gd name="connsiteY6" fmla="*/ 1233715 h 301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9715" h="3018972">
                  <a:moveTo>
                    <a:pt x="0" y="1233715"/>
                  </a:moveTo>
                  <a:lnTo>
                    <a:pt x="870857" y="1988457"/>
                  </a:lnTo>
                  <a:lnTo>
                    <a:pt x="2133600" y="3018972"/>
                  </a:lnTo>
                  <a:lnTo>
                    <a:pt x="4789715" y="1364343"/>
                  </a:lnTo>
                  <a:lnTo>
                    <a:pt x="3149600" y="0"/>
                  </a:lnTo>
                  <a:lnTo>
                    <a:pt x="943429" y="725715"/>
                  </a:lnTo>
                  <a:lnTo>
                    <a:pt x="0" y="123371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25076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1. Find one point on boundary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e.g. point with</a:t>
            </a:r>
            <a:br>
              <a:rPr lang="en-US" dirty="0"/>
            </a:br>
            <a:r>
              <a:rPr lang="en-US" dirty="0"/>
              <a:t>min x </a:t>
            </a:r>
            <a:r>
              <a:rPr lang="en-US" dirty="0" err="1"/>
              <a:t>coord</a:t>
            </a:r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40407" y="3558231"/>
            <a:ext cx="4058563" cy="2610363"/>
            <a:chOff x="2064658" y="3380884"/>
            <a:chExt cx="4942098" cy="3178629"/>
          </a:xfrm>
        </p:grpSpPr>
        <p:sp>
          <p:nvSpPr>
            <p:cNvPr id="4" name="Oval 3"/>
            <p:cNvSpPr/>
            <p:nvPr/>
          </p:nvSpPr>
          <p:spPr bwMode="auto">
            <a:xfrm>
              <a:off x="2935498" y="537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3000812" y="410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206984" y="3380884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190984" y="6385341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832584" y="4730712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190984" y="4308869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655440" y="50935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29498" y="4453083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064658" y="4621870"/>
              <a:ext cx="174172" cy="174172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148114" y="3468914"/>
              <a:ext cx="4789715" cy="3018972"/>
            </a:xfrm>
            <a:custGeom>
              <a:avLst/>
              <a:gdLst>
                <a:gd name="connsiteX0" fmla="*/ 0 w 4789715"/>
                <a:gd name="connsiteY0" fmla="*/ 1233715 h 3018972"/>
                <a:gd name="connsiteX1" fmla="*/ 870857 w 4789715"/>
                <a:gd name="connsiteY1" fmla="*/ 1988457 h 3018972"/>
                <a:gd name="connsiteX2" fmla="*/ 2133600 w 4789715"/>
                <a:gd name="connsiteY2" fmla="*/ 3018972 h 3018972"/>
                <a:gd name="connsiteX3" fmla="*/ 4789715 w 4789715"/>
                <a:gd name="connsiteY3" fmla="*/ 1364343 h 3018972"/>
                <a:gd name="connsiteX4" fmla="*/ 3149600 w 4789715"/>
                <a:gd name="connsiteY4" fmla="*/ 0 h 3018972"/>
                <a:gd name="connsiteX5" fmla="*/ 943429 w 4789715"/>
                <a:gd name="connsiteY5" fmla="*/ 725715 h 3018972"/>
                <a:gd name="connsiteX6" fmla="*/ 0 w 4789715"/>
                <a:gd name="connsiteY6" fmla="*/ 1233715 h 301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9715" h="3018972">
                  <a:moveTo>
                    <a:pt x="0" y="1233715"/>
                  </a:moveTo>
                  <a:lnTo>
                    <a:pt x="870857" y="1988457"/>
                  </a:lnTo>
                  <a:lnTo>
                    <a:pt x="2133600" y="3018972"/>
                  </a:lnTo>
                  <a:lnTo>
                    <a:pt x="4789715" y="1364343"/>
                  </a:lnTo>
                  <a:lnTo>
                    <a:pt x="3149600" y="0"/>
                  </a:lnTo>
                  <a:lnTo>
                    <a:pt x="943429" y="725715"/>
                  </a:lnTo>
                  <a:lnTo>
                    <a:pt x="0" y="123371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64326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pPr marL="0" indent="0"/>
            <a:r>
              <a:rPr lang="en-US" dirty="0"/>
              <a:t>How to find next boundary point?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755561" y="5197157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809198" y="4154204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20956" y="3558231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86594" y="6025560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55936" y="4666741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86594" y="4320314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68016" y="4964728"/>
            <a:ext cx="143034" cy="143034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50057" y="4438745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040407" y="4577357"/>
            <a:ext cx="143034" cy="143034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4108943" y="3630523"/>
            <a:ext cx="3933423" cy="2479249"/>
          </a:xfrm>
          <a:custGeom>
            <a:avLst/>
            <a:gdLst>
              <a:gd name="connsiteX0" fmla="*/ 0 w 4789715"/>
              <a:gd name="connsiteY0" fmla="*/ 1233715 h 3018972"/>
              <a:gd name="connsiteX1" fmla="*/ 870857 w 4789715"/>
              <a:gd name="connsiteY1" fmla="*/ 1988457 h 3018972"/>
              <a:gd name="connsiteX2" fmla="*/ 2133600 w 4789715"/>
              <a:gd name="connsiteY2" fmla="*/ 3018972 h 3018972"/>
              <a:gd name="connsiteX3" fmla="*/ 4789715 w 4789715"/>
              <a:gd name="connsiteY3" fmla="*/ 1364343 h 3018972"/>
              <a:gd name="connsiteX4" fmla="*/ 3149600 w 4789715"/>
              <a:gd name="connsiteY4" fmla="*/ 0 h 3018972"/>
              <a:gd name="connsiteX5" fmla="*/ 943429 w 4789715"/>
              <a:gd name="connsiteY5" fmla="*/ 725715 h 3018972"/>
              <a:gd name="connsiteX6" fmla="*/ 0 w 4789715"/>
              <a:gd name="connsiteY6" fmla="*/ 1233715 h 301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715" h="3018972">
                <a:moveTo>
                  <a:pt x="0" y="1233715"/>
                </a:moveTo>
                <a:lnTo>
                  <a:pt x="870857" y="1988457"/>
                </a:lnTo>
                <a:lnTo>
                  <a:pt x="2133600" y="3018972"/>
                </a:lnTo>
                <a:lnTo>
                  <a:pt x="4789715" y="1364343"/>
                </a:lnTo>
                <a:lnTo>
                  <a:pt x="3149600" y="0"/>
                </a:lnTo>
                <a:lnTo>
                  <a:pt x="943429" y="725715"/>
                </a:lnTo>
                <a:lnTo>
                  <a:pt x="0" y="12337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9533" y="5197157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it be this one?</a:t>
            </a:r>
          </a:p>
        </p:txBody>
      </p:sp>
    </p:spTree>
    <p:extLst>
      <p:ext uri="{BB962C8B-B14F-4D97-AF65-F5344CB8AC3E}">
        <p14:creationId xmlns:p14="http://schemas.microsoft.com/office/powerpoint/2010/main" val="187979506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pPr marL="0" indent="0"/>
            <a:r>
              <a:rPr lang="en-US" dirty="0"/>
              <a:t>How to find next boundary point?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755561" y="5197157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809198" y="4154204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20956" y="3558231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86594" y="6025560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55936" y="4666741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86594" y="4320314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68016" y="4964728"/>
            <a:ext cx="143034" cy="143034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50057" y="4438745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040407" y="4577357"/>
            <a:ext cx="143034" cy="143034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4108943" y="3630523"/>
            <a:ext cx="3933423" cy="2479249"/>
          </a:xfrm>
          <a:custGeom>
            <a:avLst/>
            <a:gdLst>
              <a:gd name="connsiteX0" fmla="*/ 0 w 4789715"/>
              <a:gd name="connsiteY0" fmla="*/ 1233715 h 3018972"/>
              <a:gd name="connsiteX1" fmla="*/ 870857 w 4789715"/>
              <a:gd name="connsiteY1" fmla="*/ 1988457 h 3018972"/>
              <a:gd name="connsiteX2" fmla="*/ 2133600 w 4789715"/>
              <a:gd name="connsiteY2" fmla="*/ 3018972 h 3018972"/>
              <a:gd name="connsiteX3" fmla="*/ 4789715 w 4789715"/>
              <a:gd name="connsiteY3" fmla="*/ 1364343 h 3018972"/>
              <a:gd name="connsiteX4" fmla="*/ 3149600 w 4789715"/>
              <a:gd name="connsiteY4" fmla="*/ 0 h 3018972"/>
              <a:gd name="connsiteX5" fmla="*/ 943429 w 4789715"/>
              <a:gd name="connsiteY5" fmla="*/ 725715 h 3018972"/>
              <a:gd name="connsiteX6" fmla="*/ 0 w 4789715"/>
              <a:gd name="connsiteY6" fmla="*/ 1233715 h 301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715" h="3018972">
                <a:moveTo>
                  <a:pt x="0" y="1233715"/>
                </a:moveTo>
                <a:lnTo>
                  <a:pt x="870857" y="1988457"/>
                </a:lnTo>
                <a:lnTo>
                  <a:pt x="2133600" y="3018972"/>
                </a:lnTo>
                <a:lnTo>
                  <a:pt x="4789715" y="1364343"/>
                </a:lnTo>
                <a:lnTo>
                  <a:pt x="3149600" y="0"/>
                </a:lnTo>
                <a:lnTo>
                  <a:pt x="943429" y="725715"/>
                </a:lnTo>
                <a:lnTo>
                  <a:pt x="0" y="12337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9533" y="5197157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it be this one?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-319314" y="3868270"/>
            <a:ext cx="10000343" cy="17905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1967932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pPr marL="0" indent="0"/>
            <a:r>
              <a:rPr lang="en-US" dirty="0"/>
              <a:t>How to find next boundary point?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sweep through pts;</a:t>
            </a:r>
          </a:p>
          <a:p>
            <a:pPr marL="0" indent="0"/>
            <a:r>
              <a:rPr lang="en-US" dirty="0"/>
              <a:t>if we find better one,</a:t>
            </a:r>
          </a:p>
          <a:p>
            <a:pPr marL="0" indent="0"/>
            <a:r>
              <a:rPr lang="en-US" dirty="0"/>
              <a:t>switch to it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755561" y="5197157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809198" y="4154204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20956" y="3558231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86594" y="6025560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55936" y="4666741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86594" y="4320314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68016" y="4964728"/>
            <a:ext cx="143034" cy="143034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50057" y="4438745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040407" y="4577357"/>
            <a:ext cx="143034" cy="143034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4108943" y="3630523"/>
            <a:ext cx="3933423" cy="2479249"/>
          </a:xfrm>
          <a:custGeom>
            <a:avLst/>
            <a:gdLst>
              <a:gd name="connsiteX0" fmla="*/ 0 w 4789715"/>
              <a:gd name="connsiteY0" fmla="*/ 1233715 h 3018972"/>
              <a:gd name="connsiteX1" fmla="*/ 870857 w 4789715"/>
              <a:gd name="connsiteY1" fmla="*/ 1988457 h 3018972"/>
              <a:gd name="connsiteX2" fmla="*/ 2133600 w 4789715"/>
              <a:gd name="connsiteY2" fmla="*/ 3018972 h 3018972"/>
              <a:gd name="connsiteX3" fmla="*/ 4789715 w 4789715"/>
              <a:gd name="connsiteY3" fmla="*/ 1364343 h 3018972"/>
              <a:gd name="connsiteX4" fmla="*/ 3149600 w 4789715"/>
              <a:gd name="connsiteY4" fmla="*/ 0 h 3018972"/>
              <a:gd name="connsiteX5" fmla="*/ 943429 w 4789715"/>
              <a:gd name="connsiteY5" fmla="*/ 725715 h 3018972"/>
              <a:gd name="connsiteX6" fmla="*/ 0 w 4789715"/>
              <a:gd name="connsiteY6" fmla="*/ 1233715 h 301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715" h="3018972">
                <a:moveTo>
                  <a:pt x="0" y="1233715"/>
                </a:moveTo>
                <a:lnTo>
                  <a:pt x="870857" y="1988457"/>
                </a:lnTo>
                <a:lnTo>
                  <a:pt x="2133600" y="3018972"/>
                </a:lnTo>
                <a:lnTo>
                  <a:pt x="4789715" y="1364343"/>
                </a:lnTo>
                <a:lnTo>
                  <a:pt x="3149600" y="0"/>
                </a:lnTo>
                <a:lnTo>
                  <a:pt x="943429" y="725715"/>
                </a:lnTo>
                <a:lnTo>
                  <a:pt x="0" y="12337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-319314" y="3868270"/>
            <a:ext cx="10000343" cy="17905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4467510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108943" y="3630523"/>
            <a:ext cx="3933423" cy="2479249"/>
          </a:xfrm>
          <a:custGeom>
            <a:avLst/>
            <a:gdLst>
              <a:gd name="connsiteX0" fmla="*/ 0 w 4789715"/>
              <a:gd name="connsiteY0" fmla="*/ 1233715 h 3018972"/>
              <a:gd name="connsiteX1" fmla="*/ 870857 w 4789715"/>
              <a:gd name="connsiteY1" fmla="*/ 1988457 h 3018972"/>
              <a:gd name="connsiteX2" fmla="*/ 2133600 w 4789715"/>
              <a:gd name="connsiteY2" fmla="*/ 3018972 h 3018972"/>
              <a:gd name="connsiteX3" fmla="*/ 4789715 w 4789715"/>
              <a:gd name="connsiteY3" fmla="*/ 1364343 h 3018972"/>
              <a:gd name="connsiteX4" fmla="*/ 3149600 w 4789715"/>
              <a:gd name="connsiteY4" fmla="*/ 0 h 3018972"/>
              <a:gd name="connsiteX5" fmla="*/ 943429 w 4789715"/>
              <a:gd name="connsiteY5" fmla="*/ 725715 h 3018972"/>
              <a:gd name="connsiteX6" fmla="*/ 0 w 4789715"/>
              <a:gd name="connsiteY6" fmla="*/ 1233715 h 301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715" h="3018972">
                <a:moveTo>
                  <a:pt x="0" y="1233715"/>
                </a:moveTo>
                <a:lnTo>
                  <a:pt x="870857" y="1988457"/>
                </a:lnTo>
                <a:lnTo>
                  <a:pt x="2133600" y="3018972"/>
                </a:lnTo>
                <a:lnTo>
                  <a:pt x="4789715" y="1364343"/>
                </a:lnTo>
                <a:lnTo>
                  <a:pt x="3149600" y="0"/>
                </a:lnTo>
                <a:lnTo>
                  <a:pt x="943429" y="725715"/>
                </a:lnTo>
                <a:lnTo>
                  <a:pt x="0" y="12337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pPr marL="0" indent="0"/>
            <a:r>
              <a:rPr lang="en-US" dirty="0"/>
              <a:t>How to find next boundary point?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sweep through pts;</a:t>
            </a:r>
          </a:p>
          <a:p>
            <a:pPr marL="0" indent="0"/>
            <a:r>
              <a:rPr lang="en-US" dirty="0"/>
              <a:t>if we find better one,</a:t>
            </a:r>
          </a:p>
          <a:p>
            <a:pPr marL="0" indent="0"/>
            <a:r>
              <a:rPr lang="en-US" dirty="0"/>
              <a:t>switch to it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755561" y="5197157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809198" y="4154204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20956" y="3558231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86594" y="6025560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55936" y="4666741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86594" y="4320314"/>
            <a:ext cx="143034" cy="143034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68016" y="4964728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50057" y="4438745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040407" y="4577357"/>
            <a:ext cx="143034" cy="143034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-817197" y="3746811"/>
            <a:ext cx="11538857" cy="15674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2188841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108943" y="3630523"/>
            <a:ext cx="3933423" cy="2479249"/>
          </a:xfrm>
          <a:custGeom>
            <a:avLst/>
            <a:gdLst>
              <a:gd name="connsiteX0" fmla="*/ 0 w 4789715"/>
              <a:gd name="connsiteY0" fmla="*/ 1233715 h 3018972"/>
              <a:gd name="connsiteX1" fmla="*/ 870857 w 4789715"/>
              <a:gd name="connsiteY1" fmla="*/ 1988457 h 3018972"/>
              <a:gd name="connsiteX2" fmla="*/ 2133600 w 4789715"/>
              <a:gd name="connsiteY2" fmla="*/ 3018972 h 3018972"/>
              <a:gd name="connsiteX3" fmla="*/ 4789715 w 4789715"/>
              <a:gd name="connsiteY3" fmla="*/ 1364343 h 3018972"/>
              <a:gd name="connsiteX4" fmla="*/ 3149600 w 4789715"/>
              <a:gd name="connsiteY4" fmla="*/ 0 h 3018972"/>
              <a:gd name="connsiteX5" fmla="*/ 943429 w 4789715"/>
              <a:gd name="connsiteY5" fmla="*/ 725715 h 3018972"/>
              <a:gd name="connsiteX6" fmla="*/ 0 w 4789715"/>
              <a:gd name="connsiteY6" fmla="*/ 1233715 h 301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715" h="3018972">
                <a:moveTo>
                  <a:pt x="0" y="1233715"/>
                </a:moveTo>
                <a:lnTo>
                  <a:pt x="870857" y="1988457"/>
                </a:lnTo>
                <a:lnTo>
                  <a:pt x="2133600" y="3018972"/>
                </a:lnTo>
                <a:lnTo>
                  <a:pt x="4789715" y="1364343"/>
                </a:lnTo>
                <a:lnTo>
                  <a:pt x="3149600" y="0"/>
                </a:lnTo>
                <a:lnTo>
                  <a:pt x="943429" y="725715"/>
                </a:lnTo>
                <a:lnTo>
                  <a:pt x="0" y="12337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pPr marL="0" indent="0"/>
            <a:r>
              <a:rPr lang="en-US" dirty="0"/>
              <a:t>How to find next boundary point?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sweep through pts;</a:t>
            </a:r>
          </a:p>
          <a:p>
            <a:pPr marL="0" indent="0"/>
            <a:r>
              <a:rPr lang="en-US" dirty="0"/>
              <a:t>if we find better one,</a:t>
            </a:r>
          </a:p>
          <a:p>
            <a:pPr marL="0" indent="0"/>
            <a:r>
              <a:rPr lang="en-US" dirty="0"/>
              <a:t>switch to it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755561" y="5197157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809198" y="4154204"/>
            <a:ext cx="143034" cy="143034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20956" y="3558231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86594" y="6025560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55936" y="4666741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86594" y="4320314"/>
            <a:ext cx="143034" cy="143034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68016" y="4964728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50057" y="4438745"/>
            <a:ext cx="143034" cy="14303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040407" y="4577357"/>
            <a:ext cx="143034" cy="143034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-478971" y="1654631"/>
            <a:ext cx="10551885" cy="52541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1019252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Jarvis Marching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Intuitive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code</a:t>
            </a:r>
          </a:p>
          <a:p>
            <a:pPr marL="0" indent="0"/>
            <a:r>
              <a:rPr lang="en-US" dirty="0"/>
              <a:t>Cons: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work in 3D+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O(n^2)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499710" y="195209"/>
            <a:ext cx="3048293" cy="1960583"/>
            <a:chOff x="2064658" y="3380884"/>
            <a:chExt cx="4942098" cy="3178629"/>
          </a:xfrm>
        </p:grpSpPr>
        <p:sp>
          <p:nvSpPr>
            <p:cNvPr id="18" name="Oval 17"/>
            <p:cNvSpPr/>
            <p:nvPr/>
          </p:nvSpPr>
          <p:spPr bwMode="auto">
            <a:xfrm>
              <a:off x="2935498" y="537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000812" y="410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206984" y="3380884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190984" y="6385341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832584" y="4730712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190984" y="4308869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655440" y="50935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729498" y="4453083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064658" y="4621870"/>
              <a:ext cx="174172" cy="174172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148114" y="3468914"/>
              <a:ext cx="4789715" cy="3018972"/>
            </a:xfrm>
            <a:custGeom>
              <a:avLst/>
              <a:gdLst>
                <a:gd name="connsiteX0" fmla="*/ 0 w 4789715"/>
                <a:gd name="connsiteY0" fmla="*/ 1233715 h 3018972"/>
                <a:gd name="connsiteX1" fmla="*/ 870857 w 4789715"/>
                <a:gd name="connsiteY1" fmla="*/ 1988457 h 3018972"/>
                <a:gd name="connsiteX2" fmla="*/ 2133600 w 4789715"/>
                <a:gd name="connsiteY2" fmla="*/ 3018972 h 3018972"/>
                <a:gd name="connsiteX3" fmla="*/ 4789715 w 4789715"/>
                <a:gd name="connsiteY3" fmla="*/ 1364343 h 3018972"/>
                <a:gd name="connsiteX4" fmla="*/ 3149600 w 4789715"/>
                <a:gd name="connsiteY4" fmla="*/ 0 h 3018972"/>
                <a:gd name="connsiteX5" fmla="*/ 943429 w 4789715"/>
                <a:gd name="connsiteY5" fmla="*/ 725715 h 3018972"/>
                <a:gd name="connsiteX6" fmla="*/ 0 w 4789715"/>
                <a:gd name="connsiteY6" fmla="*/ 1233715 h 301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9715" h="3018972">
                  <a:moveTo>
                    <a:pt x="0" y="1233715"/>
                  </a:moveTo>
                  <a:lnTo>
                    <a:pt x="870857" y="1988457"/>
                  </a:lnTo>
                  <a:lnTo>
                    <a:pt x="2133600" y="3018972"/>
                  </a:lnTo>
                  <a:lnTo>
                    <a:pt x="4789715" y="1364343"/>
                  </a:lnTo>
                  <a:lnTo>
                    <a:pt x="3149600" y="0"/>
                  </a:lnTo>
                  <a:lnTo>
                    <a:pt x="943429" y="725715"/>
                  </a:lnTo>
                  <a:lnTo>
                    <a:pt x="0" y="123371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7584" y="1087833"/>
            <a:ext cx="342126" cy="29984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905829" y="875022"/>
            <a:ext cx="4368800" cy="852178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905829" y="493486"/>
            <a:ext cx="2299309" cy="194650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127108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sort points by angle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40407" y="3558231"/>
            <a:ext cx="4058563" cy="2610363"/>
            <a:chOff x="2064658" y="3380884"/>
            <a:chExt cx="4942098" cy="3178629"/>
          </a:xfrm>
        </p:grpSpPr>
        <p:sp>
          <p:nvSpPr>
            <p:cNvPr id="5" name="Oval 4"/>
            <p:cNvSpPr/>
            <p:nvPr/>
          </p:nvSpPr>
          <p:spPr bwMode="auto">
            <a:xfrm>
              <a:off x="2935498" y="537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000812" y="410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206984" y="3380884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190984" y="6385341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832584" y="4730712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190984" y="4308869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655440" y="50935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9498" y="4453083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064658" y="4621870"/>
              <a:ext cx="174172" cy="174172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2148114" y="3468914"/>
              <a:ext cx="4789715" cy="3018972"/>
            </a:xfrm>
            <a:custGeom>
              <a:avLst/>
              <a:gdLst>
                <a:gd name="connsiteX0" fmla="*/ 0 w 4789715"/>
                <a:gd name="connsiteY0" fmla="*/ 1233715 h 3018972"/>
                <a:gd name="connsiteX1" fmla="*/ 870857 w 4789715"/>
                <a:gd name="connsiteY1" fmla="*/ 1988457 h 3018972"/>
                <a:gd name="connsiteX2" fmla="*/ 2133600 w 4789715"/>
                <a:gd name="connsiteY2" fmla="*/ 3018972 h 3018972"/>
                <a:gd name="connsiteX3" fmla="*/ 4789715 w 4789715"/>
                <a:gd name="connsiteY3" fmla="*/ 1364343 h 3018972"/>
                <a:gd name="connsiteX4" fmla="*/ 3149600 w 4789715"/>
                <a:gd name="connsiteY4" fmla="*/ 0 h 3018972"/>
                <a:gd name="connsiteX5" fmla="*/ 943429 w 4789715"/>
                <a:gd name="connsiteY5" fmla="*/ 725715 h 3018972"/>
                <a:gd name="connsiteX6" fmla="*/ 0 w 4789715"/>
                <a:gd name="connsiteY6" fmla="*/ 1233715 h 301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9715" h="3018972">
                  <a:moveTo>
                    <a:pt x="0" y="1233715"/>
                  </a:moveTo>
                  <a:lnTo>
                    <a:pt x="870857" y="1988457"/>
                  </a:lnTo>
                  <a:lnTo>
                    <a:pt x="2133600" y="3018972"/>
                  </a:lnTo>
                  <a:lnTo>
                    <a:pt x="4789715" y="1364343"/>
                  </a:lnTo>
                  <a:lnTo>
                    <a:pt x="3149600" y="0"/>
                  </a:lnTo>
                  <a:lnTo>
                    <a:pt x="943429" y="725715"/>
                  </a:lnTo>
                  <a:lnTo>
                    <a:pt x="0" y="123371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4098463" y="4648874"/>
            <a:ext cx="3094628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098463" y="4648873"/>
            <a:ext cx="3303823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7824" y="4648872"/>
            <a:ext cx="5393546" cy="9971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08943" y="4647093"/>
            <a:ext cx="6167171" cy="16268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4098463" y="4391831"/>
            <a:ext cx="6167171" cy="24721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4127824" y="3817257"/>
            <a:ext cx="5611262" cy="82043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018966" y="2061029"/>
            <a:ext cx="6823205" cy="258606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4112977" y="1233714"/>
            <a:ext cx="6627594" cy="340533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126030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sort points by angle</a:t>
            </a:r>
          </a:p>
          <a:p>
            <a:pPr marL="457200" indent="-457200">
              <a:buFontTx/>
              <a:buChar char="-"/>
            </a:pPr>
            <a:r>
              <a:rPr lang="en-US" dirty="0"/>
              <a:t>Start adding edges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40407" y="3558231"/>
            <a:ext cx="4058563" cy="2610363"/>
            <a:chOff x="2064658" y="3380884"/>
            <a:chExt cx="4942098" cy="3178629"/>
          </a:xfrm>
        </p:grpSpPr>
        <p:sp>
          <p:nvSpPr>
            <p:cNvPr id="5" name="Oval 4"/>
            <p:cNvSpPr/>
            <p:nvPr/>
          </p:nvSpPr>
          <p:spPr bwMode="auto">
            <a:xfrm>
              <a:off x="2935498" y="537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000812" y="410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206984" y="3380884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190984" y="6385341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832584" y="4730712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190984" y="4308869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655440" y="50935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9498" y="4453083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064658" y="4621870"/>
              <a:ext cx="174172" cy="174172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2148114" y="3468914"/>
              <a:ext cx="4789715" cy="3018972"/>
            </a:xfrm>
            <a:custGeom>
              <a:avLst/>
              <a:gdLst>
                <a:gd name="connsiteX0" fmla="*/ 0 w 4789715"/>
                <a:gd name="connsiteY0" fmla="*/ 1233715 h 3018972"/>
                <a:gd name="connsiteX1" fmla="*/ 870857 w 4789715"/>
                <a:gd name="connsiteY1" fmla="*/ 1988457 h 3018972"/>
                <a:gd name="connsiteX2" fmla="*/ 2133600 w 4789715"/>
                <a:gd name="connsiteY2" fmla="*/ 3018972 h 3018972"/>
                <a:gd name="connsiteX3" fmla="*/ 4789715 w 4789715"/>
                <a:gd name="connsiteY3" fmla="*/ 1364343 h 3018972"/>
                <a:gd name="connsiteX4" fmla="*/ 3149600 w 4789715"/>
                <a:gd name="connsiteY4" fmla="*/ 0 h 3018972"/>
                <a:gd name="connsiteX5" fmla="*/ 943429 w 4789715"/>
                <a:gd name="connsiteY5" fmla="*/ 725715 h 3018972"/>
                <a:gd name="connsiteX6" fmla="*/ 0 w 4789715"/>
                <a:gd name="connsiteY6" fmla="*/ 1233715 h 301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9715" h="3018972">
                  <a:moveTo>
                    <a:pt x="0" y="1233715"/>
                  </a:moveTo>
                  <a:lnTo>
                    <a:pt x="870857" y="1988457"/>
                  </a:lnTo>
                  <a:lnTo>
                    <a:pt x="2133600" y="3018972"/>
                  </a:lnTo>
                  <a:lnTo>
                    <a:pt x="4789715" y="1364343"/>
                  </a:lnTo>
                  <a:lnTo>
                    <a:pt x="3149600" y="0"/>
                  </a:lnTo>
                  <a:lnTo>
                    <a:pt x="943429" y="725715"/>
                  </a:lnTo>
                  <a:lnTo>
                    <a:pt x="0" y="123371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4098463" y="4648874"/>
            <a:ext cx="3094628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098463" y="4648873"/>
            <a:ext cx="3303823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7824" y="4648872"/>
            <a:ext cx="5393546" cy="9971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08943" y="4647093"/>
            <a:ext cx="6167171" cy="16268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4098463" y="4391831"/>
            <a:ext cx="6167171" cy="24721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4127824" y="3817257"/>
            <a:ext cx="5611262" cy="82043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018966" y="2061029"/>
            <a:ext cx="6823205" cy="258606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4112977" y="1233714"/>
            <a:ext cx="6627594" cy="340533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4" idx="0"/>
            <a:endCxn id="14" idx="5"/>
          </p:cNvCxnSpPr>
          <p:nvPr/>
        </p:nvCxnSpPr>
        <p:spPr bwMode="auto">
          <a:xfrm flipV="1">
            <a:off x="4108943" y="4226497"/>
            <a:ext cx="774765" cy="41718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27839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2D965-DF02-4ED0-98B7-8F49292772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0" y="3741056"/>
            <a:ext cx="1251569" cy="416349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1161143" y="2467429"/>
            <a:ext cx="1407886" cy="111760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D95DAE6-E1F3-4A2E-A643-47A19716791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06" y="1926772"/>
            <a:ext cx="1245232" cy="414241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86AA9B-EF37-4AF6-B4B3-2FC629A6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415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sort points by angle</a:t>
            </a:r>
          </a:p>
          <a:p>
            <a:pPr marL="457200" indent="-457200">
              <a:buFontTx/>
              <a:buChar char="-"/>
            </a:pPr>
            <a:r>
              <a:rPr lang="en-US" dirty="0"/>
              <a:t>Start adding edges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40407" y="3558231"/>
            <a:ext cx="4058563" cy="2610363"/>
            <a:chOff x="2064658" y="3380884"/>
            <a:chExt cx="4942098" cy="3178629"/>
          </a:xfrm>
        </p:grpSpPr>
        <p:sp>
          <p:nvSpPr>
            <p:cNvPr id="5" name="Oval 4"/>
            <p:cNvSpPr/>
            <p:nvPr/>
          </p:nvSpPr>
          <p:spPr bwMode="auto">
            <a:xfrm>
              <a:off x="2935498" y="537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000812" y="410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206984" y="3380884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190984" y="6385341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832584" y="4730712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190984" y="4308869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655440" y="50935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9498" y="4453083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064658" y="4621870"/>
              <a:ext cx="174172" cy="174172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2148114" y="3468914"/>
              <a:ext cx="4789715" cy="3018972"/>
            </a:xfrm>
            <a:custGeom>
              <a:avLst/>
              <a:gdLst>
                <a:gd name="connsiteX0" fmla="*/ 0 w 4789715"/>
                <a:gd name="connsiteY0" fmla="*/ 1233715 h 3018972"/>
                <a:gd name="connsiteX1" fmla="*/ 870857 w 4789715"/>
                <a:gd name="connsiteY1" fmla="*/ 1988457 h 3018972"/>
                <a:gd name="connsiteX2" fmla="*/ 2133600 w 4789715"/>
                <a:gd name="connsiteY2" fmla="*/ 3018972 h 3018972"/>
                <a:gd name="connsiteX3" fmla="*/ 4789715 w 4789715"/>
                <a:gd name="connsiteY3" fmla="*/ 1364343 h 3018972"/>
                <a:gd name="connsiteX4" fmla="*/ 3149600 w 4789715"/>
                <a:gd name="connsiteY4" fmla="*/ 0 h 3018972"/>
                <a:gd name="connsiteX5" fmla="*/ 943429 w 4789715"/>
                <a:gd name="connsiteY5" fmla="*/ 725715 h 3018972"/>
                <a:gd name="connsiteX6" fmla="*/ 0 w 4789715"/>
                <a:gd name="connsiteY6" fmla="*/ 1233715 h 301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9715" h="3018972">
                  <a:moveTo>
                    <a:pt x="0" y="1233715"/>
                  </a:moveTo>
                  <a:lnTo>
                    <a:pt x="870857" y="1988457"/>
                  </a:lnTo>
                  <a:lnTo>
                    <a:pt x="2133600" y="3018972"/>
                  </a:lnTo>
                  <a:lnTo>
                    <a:pt x="4789715" y="1364343"/>
                  </a:lnTo>
                  <a:lnTo>
                    <a:pt x="3149600" y="0"/>
                  </a:lnTo>
                  <a:lnTo>
                    <a:pt x="943429" y="725715"/>
                  </a:lnTo>
                  <a:lnTo>
                    <a:pt x="0" y="123371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4098463" y="4648874"/>
            <a:ext cx="3094628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098463" y="4648873"/>
            <a:ext cx="3303823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7824" y="4648872"/>
            <a:ext cx="5393546" cy="9971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08943" y="4647093"/>
            <a:ext cx="6167171" cy="16268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4098463" y="4391831"/>
            <a:ext cx="6167171" cy="24721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4127824" y="3817257"/>
            <a:ext cx="5611262" cy="82043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018966" y="2061029"/>
            <a:ext cx="6823205" cy="258606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4112977" y="1233714"/>
            <a:ext cx="6627594" cy="340533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4" idx="0"/>
            <a:endCxn id="14" idx="5"/>
          </p:cNvCxnSpPr>
          <p:nvPr/>
        </p:nvCxnSpPr>
        <p:spPr bwMode="auto">
          <a:xfrm flipV="1">
            <a:off x="4108943" y="4226497"/>
            <a:ext cx="774765" cy="41718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14" idx="4"/>
          </p:cNvCxnSpPr>
          <p:nvPr/>
        </p:nvCxnSpPr>
        <p:spPr bwMode="auto">
          <a:xfrm flipV="1">
            <a:off x="4827078" y="3630523"/>
            <a:ext cx="1868388" cy="61137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428274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sort points by angle</a:t>
            </a:r>
          </a:p>
          <a:p>
            <a:pPr marL="457200" indent="-457200">
              <a:buFontTx/>
              <a:buChar char="-"/>
            </a:pPr>
            <a:r>
              <a:rPr lang="en-US" dirty="0"/>
              <a:t>Start adding edges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40407" y="3558231"/>
            <a:ext cx="4058563" cy="2610363"/>
            <a:chOff x="2064658" y="3380884"/>
            <a:chExt cx="4942098" cy="3178629"/>
          </a:xfrm>
        </p:grpSpPr>
        <p:sp>
          <p:nvSpPr>
            <p:cNvPr id="5" name="Oval 4"/>
            <p:cNvSpPr/>
            <p:nvPr/>
          </p:nvSpPr>
          <p:spPr bwMode="auto">
            <a:xfrm>
              <a:off x="2935498" y="537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000812" y="410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206984" y="3380884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190984" y="6385341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832584" y="4730712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190984" y="4308869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655440" y="50935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9498" y="4453083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064658" y="4621870"/>
              <a:ext cx="174172" cy="174172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2148114" y="3468914"/>
              <a:ext cx="4789715" cy="3018972"/>
            </a:xfrm>
            <a:custGeom>
              <a:avLst/>
              <a:gdLst>
                <a:gd name="connsiteX0" fmla="*/ 0 w 4789715"/>
                <a:gd name="connsiteY0" fmla="*/ 1233715 h 3018972"/>
                <a:gd name="connsiteX1" fmla="*/ 870857 w 4789715"/>
                <a:gd name="connsiteY1" fmla="*/ 1988457 h 3018972"/>
                <a:gd name="connsiteX2" fmla="*/ 2133600 w 4789715"/>
                <a:gd name="connsiteY2" fmla="*/ 3018972 h 3018972"/>
                <a:gd name="connsiteX3" fmla="*/ 4789715 w 4789715"/>
                <a:gd name="connsiteY3" fmla="*/ 1364343 h 3018972"/>
                <a:gd name="connsiteX4" fmla="*/ 3149600 w 4789715"/>
                <a:gd name="connsiteY4" fmla="*/ 0 h 3018972"/>
                <a:gd name="connsiteX5" fmla="*/ 943429 w 4789715"/>
                <a:gd name="connsiteY5" fmla="*/ 725715 h 3018972"/>
                <a:gd name="connsiteX6" fmla="*/ 0 w 4789715"/>
                <a:gd name="connsiteY6" fmla="*/ 1233715 h 301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9715" h="3018972">
                  <a:moveTo>
                    <a:pt x="0" y="1233715"/>
                  </a:moveTo>
                  <a:lnTo>
                    <a:pt x="870857" y="1988457"/>
                  </a:lnTo>
                  <a:lnTo>
                    <a:pt x="2133600" y="3018972"/>
                  </a:lnTo>
                  <a:lnTo>
                    <a:pt x="4789715" y="1364343"/>
                  </a:lnTo>
                  <a:lnTo>
                    <a:pt x="3149600" y="0"/>
                  </a:lnTo>
                  <a:lnTo>
                    <a:pt x="943429" y="725715"/>
                  </a:lnTo>
                  <a:lnTo>
                    <a:pt x="0" y="123371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4098463" y="4648874"/>
            <a:ext cx="3094628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098463" y="4648873"/>
            <a:ext cx="3303823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7824" y="4648872"/>
            <a:ext cx="5393546" cy="9971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08943" y="4647093"/>
            <a:ext cx="6167171" cy="16268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4098463" y="4391831"/>
            <a:ext cx="6167171" cy="24721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4127824" y="3817257"/>
            <a:ext cx="5611262" cy="82043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018966" y="2061029"/>
            <a:ext cx="6823205" cy="258606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4112977" y="1233714"/>
            <a:ext cx="6627594" cy="340533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4" idx="0"/>
            <a:endCxn id="14" idx="5"/>
          </p:cNvCxnSpPr>
          <p:nvPr/>
        </p:nvCxnSpPr>
        <p:spPr bwMode="auto">
          <a:xfrm flipV="1">
            <a:off x="4108943" y="4226497"/>
            <a:ext cx="774765" cy="41718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14" idx="4"/>
          </p:cNvCxnSpPr>
          <p:nvPr/>
        </p:nvCxnSpPr>
        <p:spPr bwMode="auto">
          <a:xfrm flipV="1">
            <a:off x="4827078" y="3630523"/>
            <a:ext cx="1868388" cy="61137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5858111" y="3619825"/>
            <a:ext cx="862677" cy="772006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660810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40407" y="3558231"/>
            <a:ext cx="4058563" cy="2610363"/>
            <a:chOff x="2064658" y="3380884"/>
            <a:chExt cx="4942098" cy="3178629"/>
          </a:xfrm>
        </p:grpSpPr>
        <p:sp>
          <p:nvSpPr>
            <p:cNvPr id="5" name="Oval 4"/>
            <p:cNvSpPr/>
            <p:nvPr/>
          </p:nvSpPr>
          <p:spPr bwMode="auto">
            <a:xfrm>
              <a:off x="2935498" y="537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000812" y="410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206984" y="3380884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190984" y="6385341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832584" y="4730712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190984" y="4308869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655440" y="50935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9498" y="4453083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064658" y="4621870"/>
              <a:ext cx="174172" cy="174172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2148114" y="3468914"/>
              <a:ext cx="4789715" cy="3018972"/>
            </a:xfrm>
            <a:custGeom>
              <a:avLst/>
              <a:gdLst>
                <a:gd name="connsiteX0" fmla="*/ 0 w 4789715"/>
                <a:gd name="connsiteY0" fmla="*/ 1233715 h 3018972"/>
                <a:gd name="connsiteX1" fmla="*/ 870857 w 4789715"/>
                <a:gd name="connsiteY1" fmla="*/ 1988457 h 3018972"/>
                <a:gd name="connsiteX2" fmla="*/ 2133600 w 4789715"/>
                <a:gd name="connsiteY2" fmla="*/ 3018972 h 3018972"/>
                <a:gd name="connsiteX3" fmla="*/ 4789715 w 4789715"/>
                <a:gd name="connsiteY3" fmla="*/ 1364343 h 3018972"/>
                <a:gd name="connsiteX4" fmla="*/ 3149600 w 4789715"/>
                <a:gd name="connsiteY4" fmla="*/ 0 h 3018972"/>
                <a:gd name="connsiteX5" fmla="*/ 943429 w 4789715"/>
                <a:gd name="connsiteY5" fmla="*/ 725715 h 3018972"/>
                <a:gd name="connsiteX6" fmla="*/ 0 w 4789715"/>
                <a:gd name="connsiteY6" fmla="*/ 1233715 h 301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9715" h="3018972">
                  <a:moveTo>
                    <a:pt x="0" y="1233715"/>
                  </a:moveTo>
                  <a:lnTo>
                    <a:pt x="870857" y="1988457"/>
                  </a:lnTo>
                  <a:lnTo>
                    <a:pt x="2133600" y="3018972"/>
                  </a:lnTo>
                  <a:lnTo>
                    <a:pt x="4789715" y="1364343"/>
                  </a:lnTo>
                  <a:lnTo>
                    <a:pt x="3149600" y="0"/>
                  </a:lnTo>
                  <a:lnTo>
                    <a:pt x="943429" y="725715"/>
                  </a:lnTo>
                  <a:lnTo>
                    <a:pt x="0" y="123371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 bwMode="auto">
          <a:xfrm flipV="1">
            <a:off x="5858111" y="3619825"/>
            <a:ext cx="862677" cy="772006"/>
          </a:xfrm>
          <a:prstGeom prst="lin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858110" y="4391831"/>
            <a:ext cx="1263464" cy="123609"/>
          </a:xfrm>
          <a:prstGeom prst="lin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sort points by angle</a:t>
            </a:r>
          </a:p>
          <a:p>
            <a:pPr marL="457200" indent="-457200">
              <a:buFontTx/>
              <a:buChar char="-"/>
            </a:pPr>
            <a:r>
              <a:rPr lang="en-US" dirty="0"/>
              <a:t>Start adding edges</a:t>
            </a:r>
          </a:p>
          <a:p>
            <a:pPr marL="457200" indent="-457200">
              <a:buFontTx/>
              <a:buChar char="-"/>
            </a:pPr>
            <a:r>
              <a:rPr lang="en-US" dirty="0"/>
              <a:t>Detect “left turns”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098463" y="4648874"/>
            <a:ext cx="3094628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098463" y="4648873"/>
            <a:ext cx="3303823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7824" y="4648872"/>
            <a:ext cx="5393546" cy="9971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08943" y="4647093"/>
            <a:ext cx="6167171" cy="16268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4098463" y="4391831"/>
            <a:ext cx="6167171" cy="24721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4127824" y="3817257"/>
            <a:ext cx="5611262" cy="82043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018966" y="2061029"/>
            <a:ext cx="6823205" cy="258606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4112977" y="1233714"/>
            <a:ext cx="6627594" cy="340533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4" idx="0"/>
            <a:endCxn id="14" idx="5"/>
          </p:cNvCxnSpPr>
          <p:nvPr/>
        </p:nvCxnSpPr>
        <p:spPr bwMode="auto">
          <a:xfrm flipV="1">
            <a:off x="4108943" y="4226497"/>
            <a:ext cx="774765" cy="41718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14" idx="4"/>
          </p:cNvCxnSpPr>
          <p:nvPr/>
        </p:nvCxnSpPr>
        <p:spPr bwMode="auto">
          <a:xfrm flipV="1">
            <a:off x="4827078" y="3630523"/>
            <a:ext cx="1868388" cy="61137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865653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40407" y="3558231"/>
            <a:ext cx="4058563" cy="2610363"/>
            <a:chOff x="2064658" y="3380884"/>
            <a:chExt cx="4942098" cy="3178629"/>
          </a:xfrm>
        </p:grpSpPr>
        <p:sp>
          <p:nvSpPr>
            <p:cNvPr id="5" name="Oval 4"/>
            <p:cNvSpPr/>
            <p:nvPr/>
          </p:nvSpPr>
          <p:spPr bwMode="auto">
            <a:xfrm>
              <a:off x="2935498" y="537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000812" y="4106598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206984" y="3380884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190984" y="6385341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832584" y="4730712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190984" y="4308869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655440" y="5093570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9498" y="4453083"/>
              <a:ext cx="174172" cy="17417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064658" y="4621870"/>
              <a:ext cx="174172" cy="174172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2148114" y="3468914"/>
              <a:ext cx="4789715" cy="3018972"/>
            </a:xfrm>
            <a:custGeom>
              <a:avLst/>
              <a:gdLst>
                <a:gd name="connsiteX0" fmla="*/ 0 w 4789715"/>
                <a:gd name="connsiteY0" fmla="*/ 1233715 h 3018972"/>
                <a:gd name="connsiteX1" fmla="*/ 870857 w 4789715"/>
                <a:gd name="connsiteY1" fmla="*/ 1988457 h 3018972"/>
                <a:gd name="connsiteX2" fmla="*/ 2133600 w 4789715"/>
                <a:gd name="connsiteY2" fmla="*/ 3018972 h 3018972"/>
                <a:gd name="connsiteX3" fmla="*/ 4789715 w 4789715"/>
                <a:gd name="connsiteY3" fmla="*/ 1364343 h 3018972"/>
                <a:gd name="connsiteX4" fmla="*/ 3149600 w 4789715"/>
                <a:gd name="connsiteY4" fmla="*/ 0 h 3018972"/>
                <a:gd name="connsiteX5" fmla="*/ 943429 w 4789715"/>
                <a:gd name="connsiteY5" fmla="*/ 725715 h 3018972"/>
                <a:gd name="connsiteX6" fmla="*/ 0 w 4789715"/>
                <a:gd name="connsiteY6" fmla="*/ 1233715 h 301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9715" h="3018972">
                  <a:moveTo>
                    <a:pt x="0" y="1233715"/>
                  </a:moveTo>
                  <a:lnTo>
                    <a:pt x="870857" y="1988457"/>
                  </a:lnTo>
                  <a:lnTo>
                    <a:pt x="2133600" y="3018972"/>
                  </a:lnTo>
                  <a:lnTo>
                    <a:pt x="4789715" y="1364343"/>
                  </a:lnTo>
                  <a:lnTo>
                    <a:pt x="3149600" y="0"/>
                  </a:lnTo>
                  <a:lnTo>
                    <a:pt x="943429" y="725715"/>
                  </a:lnTo>
                  <a:lnTo>
                    <a:pt x="0" y="123371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 bwMode="auto">
          <a:xfrm flipV="1">
            <a:off x="5858111" y="3619825"/>
            <a:ext cx="862677" cy="772006"/>
          </a:xfrm>
          <a:prstGeom prst="line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858110" y="4391831"/>
            <a:ext cx="1263464" cy="123609"/>
          </a:xfrm>
          <a:prstGeom prst="line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sort points by angle</a:t>
            </a:r>
          </a:p>
          <a:p>
            <a:pPr marL="457200" indent="-457200">
              <a:buFontTx/>
              <a:buChar char="-"/>
            </a:pPr>
            <a:r>
              <a:rPr lang="en-US" dirty="0"/>
              <a:t>Start adding edges</a:t>
            </a:r>
          </a:p>
          <a:p>
            <a:pPr marL="457200" indent="-457200">
              <a:buFontTx/>
              <a:buChar char="-"/>
            </a:pPr>
            <a:r>
              <a:rPr lang="en-US" dirty="0"/>
              <a:t>Detect “left turns”</a:t>
            </a:r>
            <a:br>
              <a:rPr lang="en-US" dirty="0"/>
            </a:br>
            <a:r>
              <a:rPr lang="en-US" dirty="0"/>
              <a:t>and delete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pt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Check again</a:t>
            </a:r>
            <a:br>
              <a:rPr lang="en-US" dirty="0"/>
            </a:br>
            <a:r>
              <a:rPr lang="en-US" dirty="0"/>
              <a:t>for a left turn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098463" y="4648874"/>
            <a:ext cx="3094628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098463" y="4648873"/>
            <a:ext cx="3303823" cy="2695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7824" y="4648872"/>
            <a:ext cx="5393546" cy="9971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08943" y="4647093"/>
            <a:ext cx="6167171" cy="16268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4098463" y="4391831"/>
            <a:ext cx="6167171" cy="24721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4127824" y="3817257"/>
            <a:ext cx="5611262" cy="82043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018966" y="2061029"/>
            <a:ext cx="6823205" cy="258606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4112977" y="1233714"/>
            <a:ext cx="6627594" cy="340533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4" idx="0"/>
            <a:endCxn id="14" idx="5"/>
          </p:cNvCxnSpPr>
          <p:nvPr/>
        </p:nvCxnSpPr>
        <p:spPr bwMode="auto">
          <a:xfrm flipV="1">
            <a:off x="4108943" y="4226497"/>
            <a:ext cx="774765" cy="41718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14" idx="4"/>
          </p:cNvCxnSpPr>
          <p:nvPr/>
        </p:nvCxnSpPr>
        <p:spPr bwMode="auto">
          <a:xfrm flipV="1">
            <a:off x="4827078" y="3630523"/>
            <a:ext cx="1868388" cy="61137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671270" y="3629748"/>
            <a:ext cx="479332" cy="885692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4751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sort points by angle</a:t>
            </a:r>
          </a:p>
          <a:p>
            <a:pPr marL="457200" indent="-457200">
              <a:buFontTx/>
              <a:buChar char="-"/>
            </a:pPr>
            <a:r>
              <a:rPr lang="en-US" dirty="0"/>
              <a:t>Start adding edges</a:t>
            </a:r>
          </a:p>
          <a:p>
            <a:pPr marL="457200" indent="-457200">
              <a:buFontTx/>
              <a:buChar char="-"/>
            </a:pPr>
            <a:r>
              <a:rPr lang="en-US" dirty="0"/>
              <a:t>Detect “left turns”</a:t>
            </a:r>
            <a:br>
              <a:rPr lang="en-US" dirty="0"/>
            </a:br>
            <a:r>
              <a:rPr lang="en-US" dirty="0"/>
              <a:t>and delete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pt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Check again</a:t>
            </a:r>
            <a:br>
              <a:rPr lang="en-US" dirty="0"/>
            </a:br>
            <a:r>
              <a:rPr lang="en-US" dirty="0"/>
              <a:t>for a left turn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0" indent="0"/>
            <a:r>
              <a:rPr lang="en-US" dirty="0"/>
              <a:t>Now O(n log n)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 bwMode="auto">
          <a:xfrm flipV="1">
            <a:off x="4018966" y="2061029"/>
            <a:ext cx="6823205" cy="258606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4112977" y="1233714"/>
            <a:ext cx="6627594" cy="340533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4040407" y="3558231"/>
            <a:ext cx="6235707" cy="3785998"/>
            <a:chOff x="4040407" y="3558231"/>
            <a:chExt cx="6235707" cy="3785998"/>
          </a:xfrm>
        </p:grpSpPr>
        <p:grpSp>
          <p:nvGrpSpPr>
            <p:cNvPr id="4" name="Group 3"/>
            <p:cNvGrpSpPr/>
            <p:nvPr/>
          </p:nvGrpSpPr>
          <p:grpSpPr>
            <a:xfrm>
              <a:off x="4040407" y="3558231"/>
              <a:ext cx="4058563" cy="2610363"/>
              <a:chOff x="2064658" y="3380884"/>
              <a:chExt cx="4942098" cy="3178629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2935498" y="5376598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3000812" y="4106598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5206984" y="3380884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4190984" y="6385341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6832584" y="4730712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4190984" y="4308869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4655440" y="5093570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5729498" y="4453083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2064658" y="4621870"/>
                <a:ext cx="174172" cy="174172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148114" y="3468914"/>
                <a:ext cx="4789715" cy="3018972"/>
              </a:xfrm>
              <a:custGeom>
                <a:avLst/>
                <a:gdLst>
                  <a:gd name="connsiteX0" fmla="*/ 0 w 4789715"/>
                  <a:gd name="connsiteY0" fmla="*/ 1233715 h 3018972"/>
                  <a:gd name="connsiteX1" fmla="*/ 870857 w 4789715"/>
                  <a:gd name="connsiteY1" fmla="*/ 1988457 h 3018972"/>
                  <a:gd name="connsiteX2" fmla="*/ 2133600 w 4789715"/>
                  <a:gd name="connsiteY2" fmla="*/ 3018972 h 3018972"/>
                  <a:gd name="connsiteX3" fmla="*/ 4789715 w 4789715"/>
                  <a:gd name="connsiteY3" fmla="*/ 1364343 h 3018972"/>
                  <a:gd name="connsiteX4" fmla="*/ 3149600 w 4789715"/>
                  <a:gd name="connsiteY4" fmla="*/ 0 h 3018972"/>
                  <a:gd name="connsiteX5" fmla="*/ 943429 w 4789715"/>
                  <a:gd name="connsiteY5" fmla="*/ 725715 h 3018972"/>
                  <a:gd name="connsiteX6" fmla="*/ 0 w 4789715"/>
                  <a:gd name="connsiteY6" fmla="*/ 1233715 h 301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89715" h="3018972">
                    <a:moveTo>
                      <a:pt x="0" y="1233715"/>
                    </a:moveTo>
                    <a:lnTo>
                      <a:pt x="870857" y="1988457"/>
                    </a:lnTo>
                    <a:lnTo>
                      <a:pt x="2133600" y="3018972"/>
                    </a:lnTo>
                    <a:lnTo>
                      <a:pt x="4789715" y="1364343"/>
                    </a:lnTo>
                    <a:lnTo>
                      <a:pt x="3149600" y="0"/>
                    </a:lnTo>
                    <a:lnTo>
                      <a:pt x="943429" y="725715"/>
                    </a:lnTo>
                    <a:lnTo>
                      <a:pt x="0" y="1233715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 bwMode="auto">
            <a:xfrm flipV="1">
              <a:off x="5858111" y="3619825"/>
              <a:ext cx="862677" cy="772006"/>
            </a:xfrm>
            <a:prstGeom prst="line">
              <a:avLst/>
            </a:prstGeom>
            <a:noFill/>
            <a:ln w="508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858110" y="4391831"/>
              <a:ext cx="1263464" cy="123609"/>
            </a:xfrm>
            <a:prstGeom prst="line">
              <a:avLst/>
            </a:prstGeom>
            <a:noFill/>
            <a:ln w="508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098463" y="4648874"/>
              <a:ext cx="3094628" cy="2695355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098463" y="4648873"/>
              <a:ext cx="3303823" cy="2695355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127824" y="4648872"/>
              <a:ext cx="5393546" cy="997185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108943" y="4647093"/>
              <a:ext cx="6167171" cy="16268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4098463" y="4391831"/>
              <a:ext cx="6167171" cy="247219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4127824" y="3817257"/>
              <a:ext cx="5611262" cy="82043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4" idx="0"/>
              <a:endCxn id="14" idx="5"/>
            </p:cNvCxnSpPr>
            <p:nvPr/>
          </p:nvCxnSpPr>
          <p:spPr bwMode="auto">
            <a:xfrm flipV="1">
              <a:off x="4108943" y="4226497"/>
              <a:ext cx="774765" cy="417181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14" idx="4"/>
            </p:cNvCxnSpPr>
            <p:nvPr/>
          </p:nvCxnSpPr>
          <p:spPr bwMode="auto">
            <a:xfrm flipV="1">
              <a:off x="4827078" y="3630523"/>
              <a:ext cx="1868388" cy="611378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671270" y="3629748"/>
              <a:ext cx="479332" cy="88569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0568779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Graham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 (O(n log n))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Still doesn’t work in 3D+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Numerical robustness issues if points are close to </a:t>
            </a:r>
            <a:r>
              <a:rPr lang="en-US" dirty="0" err="1"/>
              <a:t>colinear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755561" y="150214"/>
            <a:ext cx="6235707" cy="3785998"/>
            <a:chOff x="4040407" y="3558231"/>
            <a:chExt cx="6235707" cy="3785998"/>
          </a:xfrm>
        </p:grpSpPr>
        <p:grpSp>
          <p:nvGrpSpPr>
            <p:cNvPr id="30" name="Group 29"/>
            <p:cNvGrpSpPr/>
            <p:nvPr/>
          </p:nvGrpSpPr>
          <p:grpSpPr>
            <a:xfrm>
              <a:off x="4040407" y="3558231"/>
              <a:ext cx="4058563" cy="2610363"/>
              <a:chOff x="2064658" y="3380884"/>
              <a:chExt cx="4942098" cy="3178629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2935498" y="5376598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3000812" y="4106598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5206984" y="3380884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4190984" y="6385341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6832584" y="4730712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4190984" y="4308869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4655440" y="5093570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729498" y="4453083"/>
                <a:ext cx="174172" cy="17417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2064658" y="4621870"/>
                <a:ext cx="174172" cy="174172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>
                <a:off x="2148114" y="3468914"/>
                <a:ext cx="4789715" cy="3018972"/>
              </a:xfrm>
              <a:custGeom>
                <a:avLst/>
                <a:gdLst>
                  <a:gd name="connsiteX0" fmla="*/ 0 w 4789715"/>
                  <a:gd name="connsiteY0" fmla="*/ 1233715 h 3018972"/>
                  <a:gd name="connsiteX1" fmla="*/ 870857 w 4789715"/>
                  <a:gd name="connsiteY1" fmla="*/ 1988457 h 3018972"/>
                  <a:gd name="connsiteX2" fmla="*/ 2133600 w 4789715"/>
                  <a:gd name="connsiteY2" fmla="*/ 3018972 h 3018972"/>
                  <a:gd name="connsiteX3" fmla="*/ 4789715 w 4789715"/>
                  <a:gd name="connsiteY3" fmla="*/ 1364343 h 3018972"/>
                  <a:gd name="connsiteX4" fmla="*/ 3149600 w 4789715"/>
                  <a:gd name="connsiteY4" fmla="*/ 0 h 3018972"/>
                  <a:gd name="connsiteX5" fmla="*/ 943429 w 4789715"/>
                  <a:gd name="connsiteY5" fmla="*/ 725715 h 3018972"/>
                  <a:gd name="connsiteX6" fmla="*/ 0 w 4789715"/>
                  <a:gd name="connsiteY6" fmla="*/ 1233715 h 301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89715" h="3018972">
                    <a:moveTo>
                      <a:pt x="0" y="1233715"/>
                    </a:moveTo>
                    <a:lnTo>
                      <a:pt x="870857" y="1988457"/>
                    </a:lnTo>
                    <a:lnTo>
                      <a:pt x="2133600" y="3018972"/>
                    </a:lnTo>
                    <a:lnTo>
                      <a:pt x="4789715" y="1364343"/>
                    </a:lnTo>
                    <a:lnTo>
                      <a:pt x="3149600" y="0"/>
                    </a:lnTo>
                    <a:lnTo>
                      <a:pt x="943429" y="725715"/>
                    </a:lnTo>
                    <a:lnTo>
                      <a:pt x="0" y="1233715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</p:grpSp>
        <p:cxnSp>
          <p:nvCxnSpPr>
            <p:cNvPr id="31" name="Straight Connector 30"/>
            <p:cNvCxnSpPr/>
            <p:nvPr/>
          </p:nvCxnSpPr>
          <p:spPr bwMode="auto">
            <a:xfrm flipV="1">
              <a:off x="5858111" y="3619825"/>
              <a:ext cx="862677" cy="772006"/>
            </a:xfrm>
            <a:prstGeom prst="line">
              <a:avLst/>
            </a:prstGeom>
            <a:noFill/>
            <a:ln w="508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858110" y="4391831"/>
              <a:ext cx="1263464" cy="123609"/>
            </a:xfrm>
            <a:prstGeom prst="line">
              <a:avLst/>
            </a:prstGeom>
            <a:noFill/>
            <a:ln w="508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098463" y="4648874"/>
              <a:ext cx="3094628" cy="2695355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098463" y="4648873"/>
              <a:ext cx="3303823" cy="2695355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127824" y="4648872"/>
              <a:ext cx="5393546" cy="997185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108943" y="4647093"/>
              <a:ext cx="6167171" cy="16268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4098463" y="4391831"/>
              <a:ext cx="6167171" cy="247219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V="1">
              <a:off x="4127824" y="3817257"/>
              <a:ext cx="5611262" cy="82043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1" idx="0"/>
              <a:endCxn id="51" idx="5"/>
            </p:cNvCxnSpPr>
            <p:nvPr/>
          </p:nvCxnSpPr>
          <p:spPr bwMode="auto">
            <a:xfrm flipV="1">
              <a:off x="4108943" y="4226497"/>
              <a:ext cx="774765" cy="417181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endCxn id="51" idx="4"/>
            </p:cNvCxnSpPr>
            <p:nvPr/>
          </p:nvCxnSpPr>
          <p:spPr bwMode="auto">
            <a:xfrm flipV="1">
              <a:off x="4827078" y="3630523"/>
              <a:ext cx="1868388" cy="611378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671270" y="3629748"/>
              <a:ext cx="479332" cy="88569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93614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Distance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CBCDA-37ED-411B-BE9C-B523517CDB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0" y="3741056"/>
            <a:ext cx="1251569" cy="416349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1161143" y="2467429"/>
            <a:ext cx="1407886" cy="111760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1B3350F-B783-4656-976B-B94423679A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06" y="1926772"/>
            <a:ext cx="1245232" cy="414241"/>
          </a:xfrm>
          <a:prstGeom prst="rect">
            <a:avLst/>
          </a:prstGeom>
          <a:noFill/>
          <a:ln/>
          <a:effectLst/>
        </p:spPr>
      </p:pic>
      <p:sp>
        <p:nvSpPr>
          <p:cNvPr id="3" name="TextBox 2"/>
          <p:cNvSpPr txBox="1"/>
          <p:nvPr/>
        </p:nvSpPr>
        <p:spPr>
          <a:xfrm>
            <a:off x="3227944" y="2795396"/>
            <a:ext cx="471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vector </a:t>
            </a:r>
            <a:r>
              <a:rPr lang="en-US" sz="2400" b="1" dirty="0"/>
              <a:t>from               to              </a:t>
            </a:r>
            <a:r>
              <a:rPr lang="en-US" sz="2400" dirty="0"/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5A04BF-610C-4940-8A9D-CA08C59ABC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9" y="2795396"/>
            <a:ext cx="1050650" cy="34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F84847-0C54-4AF7-9773-6DFECFBD470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05" y="2795395"/>
            <a:ext cx="1045330" cy="34774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A3DFE9-FAE4-4B58-80DE-CFED2EB2B16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55" y="3290503"/>
            <a:ext cx="2585929" cy="347741"/>
          </a:xfrm>
          <a:prstGeom prst="rect">
            <a:avLst/>
          </a:prstGeom>
          <a:noFill/>
          <a:ln/>
          <a:effectLst/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1D0B95-B986-4678-8057-410AF822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82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Distance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0365D2-E981-4A9D-BBB3-A9890AF415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0" y="3741056"/>
            <a:ext cx="1251569" cy="416349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1161143" y="2467429"/>
            <a:ext cx="1407886" cy="111760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C35DD96-8151-46FA-A76C-74A0A85721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06" y="1926772"/>
            <a:ext cx="1245232" cy="414241"/>
          </a:xfrm>
          <a:prstGeom prst="rect">
            <a:avLst/>
          </a:prstGeom>
          <a:noFill/>
          <a:ln/>
          <a:effectLst/>
        </p:spPr>
      </p:pic>
      <p:sp>
        <p:nvSpPr>
          <p:cNvPr id="3" name="TextBox 2"/>
          <p:cNvSpPr txBox="1"/>
          <p:nvPr/>
        </p:nvSpPr>
        <p:spPr>
          <a:xfrm>
            <a:off x="3227944" y="2795396"/>
            <a:ext cx="4628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vector </a:t>
            </a:r>
            <a:r>
              <a:rPr lang="en-US" sz="2400" b="1" dirty="0"/>
              <a:t>from               to              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length of vectors: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FC5CBC-6F5B-49BD-A83B-8E2D91CFE8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9" y="2795396"/>
            <a:ext cx="1050650" cy="34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CCC3C5-1757-4956-A71B-3F5C3A8AA21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05" y="2795395"/>
            <a:ext cx="1045330" cy="34774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CB666D-903B-4FC8-8633-5B17BE1BAA8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55" y="3290503"/>
            <a:ext cx="2585929" cy="347741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3CFA7A-0795-4C74-9ADD-B402A2D35BD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1" y="4336029"/>
            <a:ext cx="2897695" cy="39533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2160707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Distance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5AF590-CA23-42EF-B90C-56C2F025EC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0" y="3741056"/>
            <a:ext cx="1251569" cy="416349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1161143" y="2467429"/>
            <a:ext cx="1407886" cy="111760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16210C0-804B-4286-B12A-1A1FDCF38E0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06" y="1926772"/>
            <a:ext cx="1245232" cy="414241"/>
          </a:xfrm>
          <a:prstGeom prst="rect">
            <a:avLst/>
          </a:prstGeom>
          <a:noFill/>
          <a:ln/>
          <a:effectLst/>
        </p:spPr>
      </p:pic>
      <p:sp>
        <p:nvSpPr>
          <p:cNvPr id="3" name="TextBox 2"/>
          <p:cNvSpPr txBox="1"/>
          <p:nvPr/>
        </p:nvSpPr>
        <p:spPr>
          <a:xfrm>
            <a:off x="3227944" y="2795396"/>
            <a:ext cx="46281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vector </a:t>
            </a:r>
            <a:r>
              <a:rPr lang="en-US" sz="2400" b="1" dirty="0"/>
              <a:t>from               to              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length of vectors: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distance: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67F9FC-24AC-4CA7-9B88-16A5AD5C72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9" y="2795396"/>
            <a:ext cx="1050650" cy="34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895A5D-CBDB-4DEE-8EE0-2DC72A1A780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05" y="2795395"/>
            <a:ext cx="1045330" cy="34774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3A86B1-C3AC-4EB6-B3BB-980F014411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55" y="3290503"/>
            <a:ext cx="2585929" cy="347741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1C97D6-F0BB-4CEF-B56E-545CD1AEBF7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44" y="5516593"/>
            <a:ext cx="4480065" cy="41967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6F2AD6-314B-49FC-B8DD-575F4AD71D8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1" y="4336029"/>
            <a:ext cx="2897695" cy="39533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2237726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Circle-Point Queries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986972" y="2322286"/>
            <a:ext cx="3526972" cy="3526972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 bwMode="auto">
          <a:xfrm>
            <a:off x="1503485" y="2838799"/>
            <a:ext cx="1246973" cy="124697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E368C56-CCE7-426E-8DA7-65BAEF2A09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71" y="4085772"/>
            <a:ext cx="1210084" cy="41424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1228D-D84B-40B2-8C1D-734C63036C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71" y="3081072"/>
            <a:ext cx="171155" cy="186038"/>
          </a:xfrm>
          <a:prstGeom prst="rect">
            <a:avLst/>
          </a:prstGeom>
          <a:noFill/>
          <a:ln/>
          <a:effectLst/>
        </p:spPr>
      </p:pic>
      <p:sp>
        <p:nvSpPr>
          <p:cNvPr id="20" name="Oval 19"/>
          <p:cNvSpPr/>
          <p:nvPr/>
        </p:nvSpPr>
        <p:spPr bwMode="auto">
          <a:xfrm>
            <a:off x="3454400" y="3134156"/>
            <a:ext cx="174172" cy="17417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B0B79E-B085-467F-BD1A-2C78CBBFD9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12" y="3321472"/>
            <a:ext cx="875614" cy="40928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25944258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ETIENNE@8KGLROOP199CHSVA" val="3463"/>
  <p:tag name="DEFAULTDISPLAYSOURCE" val="\documentclass[24pt]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20.1349"/>
  <p:tag name="LATEXADDIN" val="\documentclass{article}&#10;\usepackage{amsmath}&#10;\pagestyle{empty}&#10;\begin{document}&#10;&#10;$ (x_2-x_1,y_2-y_1)  $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33.371"/>
  <p:tag name="LATEXADDIN" val="\documentclass{article}&#10;\usepackage{amsmath}&#10;\pagestyle{empty}&#10;\begin{document}&#10;&#10;$ \|(a,b)\| = \sqrt{a^2+b^2}  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20.1349"/>
  <p:tag name="LATEXADDIN" val="\documentclass{article}&#10;\usepackage{amsmath}&#10;\pagestyle{empty}&#10;\begin{document}&#10;&#10;$ (x_2-x_1,y_2-y_1)  $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01.05"/>
  <p:tag name="LATEXADDIN" val="\documentclass{article}&#10;\usepackage{amsmath}&#10;\pagestyle{empty}&#10;\begin{document}&#10;&#10;$ d = \sqrt{(x_2-x_1)^2+(y_2-y_1)^2}  $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33.371"/>
  <p:tag name="LATEXADDIN" val="\documentclass{article}&#10;\usepackage{amsmath}&#10;\pagestyle{empty}&#10;\begin{document}&#10;&#10;$ \|(a,b)\| = \sqrt{a^2+b^2}  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61.4548"/>
  <p:tag name="LATEXADDIN" val="\documentclass{article}&#10;\usepackage{amsmath}&#10;\pagestyle{empty}&#10;\begin{document}&#10;&#10;$ (x_c,y_c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begin{document}&#10;&#10;$ r  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4.7169"/>
  <p:tag name="LATEXADDIN" val="\documentclass{article}&#10;\usepackage{amsmath}&#10;\pagestyle{empty}&#10;\begin{document}&#10;&#10;$ (x,y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begin{document}&#10;&#10;$ r  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4.7169"/>
  <p:tag name="LATEXADDIN" val="\documentclass{article}&#10;\usepackage{amsmath}&#10;\pagestyle{empty}&#10;\begin{document}&#10;&#10;$ (x,y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56.355"/>
  <p:tag name="LATEXADDIN" val="\documentclass{article}&#10;\usepackage{amsmath}&#10;\pagestyle{empty}&#10;\begin{document}&#10;&#10;$ \|(x,y)-(x_c,y_c)\| \leq r  $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463.817"/>
  <p:tag name="LATEXADDIN" val="\documentclass{article}&#10;\usepackage{amsmath}&#10;\pagestyle{empty}&#10;\begin{document}&#10;&#10;$ \sqrt{(x-x_c)^2+(y-y_c)^2} \leq r  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61.4548"/>
  <p:tag name="LATEXADDIN" val="\documentclass{article}&#10;\usepackage{amsmath}&#10;\pagestyle{empty}&#10;\begin{document}&#10;&#10;$ (x_c,y_c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42.557"/>
  <p:tag name="LATEXADDIN" val="\documentclass{article}&#10;\usepackage{amsmath}&#10;\pagestyle{empty}&#10;\begin{document}&#10;&#10;$ \sqrt{(x_i-x_c)^2+(y_i-y_c)^2} \leq r  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42.557"/>
  <p:tag name="LATEXADDIN" val="\documentclass{article}&#10;\usepackage{amsmath}&#10;\pagestyle{empty}&#10;\begin{document}&#10;&#10;$ \sqrt{(x_i-x_c)^2+(y_i-y_c)^2} \leq r  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42.557"/>
  <p:tag name="LATEXADDIN" val="\documentclass{article}&#10;\usepackage{amsmath}&#10;\pagestyle{empty}&#10;\begin{document}&#10;&#10;$ \sqrt{(x_i-x_c)^2+(y_i-y_c)^2} \leq r  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4.7169"/>
  <p:tag name="LATEXADDIN" val="\documentclass{article}&#10;\usepackage{amsmath}&#10;\pagestyle{empty}&#10;\begin{document}&#10;&#10;$ (x,y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90.326"/>
  <p:tag name="LATEXADDIN" val="\documentclass{article}&#10;\usepackage{amsmath}&#10;\pagestyle{empty}&#10;\begin{document}&#10;&#10;$ (x-x_c)^2+(y-y_c)^2 \leq r^2  $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begin{document}&#10;&#10;$ r  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56.355"/>
  <p:tag name="LATEXADDIN" val="\documentclass{article}&#10;\usepackage{amsmath}&#10;\pagestyle{empty}&#10;\begin{document}&#10;&#10;$ \|(x,y)-(x_c,y_c)\| \leq r  $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463.817"/>
  <p:tag name="LATEXADDIN" val="\documentclass{article}&#10;\usepackage{amsmath}&#10;\pagestyle{empty}&#10;\begin{document}&#10;&#10;$ \sqrt{(x-x_c)^2+(y-y_c)^2} \leq r  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61.4548"/>
  <p:tag name="LATEXADDIN" val="\documentclass{article}&#10;\usepackage{amsmath}&#10;\pagestyle{empty}&#10;\begin{document}&#10;&#10;$ (x_c,y_c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468.317"/>
  <p:tag name="LATEXADDIN" val="\documentclass{article}&#10;\usepackage{amsmath}&#10;\pagestyle{empty}&#10;\begin{document}&#10;&#10;$ (x_i-x_c)^2+(y_i-y_c)^2 \leq r^2  $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0,y_0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40.57"/>
  <p:tag name="LATEXADDIN" val="\documentclass{article}&#10;\usepackage{amsmath}&#10;\pagestyle{empty}&#10;\begin{document}&#10;&#10;$ \frac{1}{2} \det\left[\begin{array}{cc}x_1-x_0 &amp; x_2-x_0\\y_1-y_0 &amp; y_2-y_0\end{array}\right]  $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1656.543"/>
  <p:tag name="LATEXADDIN" val="\documentclass{article}&#10;\usepackage{amsmath}&#10;\pagestyle{empty}&#10;\begin{document}&#10;&#10;$ = \frac{(x_1-x_0)(y_2-y_0)-(x_2-x_0)(y_1-y_0)}{2}  $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0,y_0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40.57"/>
  <p:tag name="LATEXADDIN" val="\documentclass{article}&#10;\usepackage{amsmath}&#10;\pagestyle{empty}&#10;\begin{document}&#10;&#10;$ \frac{1}{2} \det\left[\begin{array}{cc}x_1-x_0 &amp; x_2-x_0\\y_1-y_0 &amp; y_2-y_0\end{array}\right]  $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1656.543"/>
  <p:tag name="LATEXADDIN" val="\documentclass{article}&#10;\usepackage{amsmath}&#10;\pagestyle{empty}&#10;\begin{document}&#10;&#10;$ = \frac{(x_1-x_0)(y_2-y_0)-(x_2-x_0)(y_1-y_0)}{2}  $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0,y_0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40.57"/>
  <p:tag name="LATEXADDIN" val="\documentclass{article}&#10;\usepackage{amsmath}&#10;\pagestyle{empty}&#10;\begin{document}&#10;&#10;$ \frac{1}{2} \det\left[\begin{array}{cc}x_1-x_0 &amp; x_2-x_0\\y_1-y_0 &amp; y_2-y_0\end{array}\right]  $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0,y_0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40.57"/>
  <p:tag name="LATEXADDIN" val="\documentclass{article}&#10;\usepackage{amsmath}&#10;\pagestyle{empty}&#10;\begin{document}&#10;&#10;$ \frac{1}{2} \det\left[\begin{array}{cc}x_1-x_0 &amp; x_2-x_0\\y_1-y_0 &amp; y_2-y_0\end{array}\right]  $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0,y_0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3,y_3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4,y_4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}&#10;\pagestyle{empty}&#10;\begin{document}&#10;&#10;$ (0,0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0,y_0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}&#10;\pagestyle{empty}&#10;\begin{document}&#10;&#10;$ (0,0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0,y_0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1,y_1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}&#10;\pagestyle{empty}&#10;\begin{document}&#10;&#10;$ (0,0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}&#10;\pagestyle{empty}&#10;\begin{document}&#10;&#10;$ (0,0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}&#10;\pagestyle{empty}&#10;\begin{document}&#10;&#10;$ (0,0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}&#10;\pagestyle{empty}&#10;\begin{document}&#10;&#10;$ (0,0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371.953"/>
  <p:tag name="LATEXADDIN" val="\documentclass{article}&#10;\usepackage{amsmath}&#10;\pagestyle{empty}&#10;\begin{document}&#10;&#10;$ \frac{1}{2}\sum \left[(x_i-0)(y_{i+1}-0)-(x_{i+1}-0)(y_i-0)\right]  $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}&#10;\pagestyle{empty}&#10;\begin{document}&#10;&#10;$ (0,0) 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_i  template TPT1  env TPENV3  fore 0  back 16777215  eqnno 1"/>
  <p:tag name="FILENAME" val="TP_tmp"/>
  <p:tag name="ORIGWIDTH" val="10"/>
  <p:tag name="PICTUREFILESIZE" val="12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1.9535"/>
  <p:tag name="LATEXADDIN" val="\documentclass{article}&#10;\usepackage{amsmath}&#10;\pagestyle{empty}&#10;\begin{document}&#10;&#10;$ (x_2,y_2)  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20.1349"/>
  <p:tag name="LATEXADDIN" val="\documentclass{article}&#10;\usepackage{amsmath}&#10;\pagestyle{empty}&#10;\begin{document}&#10;&#10;$ (x_2-x_1,y_2-y_1)  $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22"/>
  <p:tag name="LATEXFORMWIDTH" val="389"/>
  <p:tag name="LATEXFORMWRAP" val="True"/>
  <p:tag name="BITMAPVECTOR" val="0"/>
</p:tagLst>
</file>

<file path=ppt/theme/theme1.xml><?xml version="1.0" encoding="utf-8"?>
<a:theme xmlns:a="http://schemas.openxmlformats.org/drawingml/2006/main" name="Default Design">
  <a:themeElements>
    <a:clrScheme name="Cirque de Soleil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FF0000"/>
      </a:accent2>
      <a:accent3>
        <a:srgbClr val="FFFF00"/>
      </a:accent3>
      <a:accent4>
        <a:srgbClr val="00B050"/>
      </a:accent4>
      <a:accent5>
        <a:srgbClr val="002060"/>
      </a:accent5>
      <a:accent6>
        <a:srgbClr val="7030A0"/>
      </a:accent6>
      <a:hlink>
        <a:srgbClr val="CC0000"/>
      </a:hlink>
      <a:folHlink>
        <a:srgbClr val="99CC00"/>
      </a:folHlink>
    </a:clrScheme>
    <a:fontScheme name="Default Design">
      <a:majorFont>
        <a:latin typeface="Helvetica Neue Condensed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-25000" dirty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B0306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110081</TotalTime>
  <Words>1144</Words>
  <Application>Microsoft Office PowerPoint</Application>
  <PresentationFormat>On-screen Show (4:3)</PresentationFormat>
  <Paragraphs>259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5" baseType="lpstr">
      <vt:lpstr>CMMI7</vt:lpstr>
      <vt:lpstr>CMR10</vt:lpstr>
      <vt:lpstr>CMSY7</vt:lpstr>
      <vt:lpstr>Helvetica Neue Condensed</vt:lpstr>
      <vt:lpstr>Comic Sans MS</vt:lpstr>
      <vt:lpstr>CMSY10ORIG</vt:lpstr>
      <vt:lpstr>CMMI10</vt:lpstr>
      <vt:lpstr>CMMI12</vt:lpstr>
      <vt:lpstr>CMMI5</vt:lpstr>
      <vt:lpstr>Arial</vt:lpstr>
      <vt:lpstr>MSBM10</vt:lpstr>
      <vt:lpstr>CMR5</vt:lpstr>
      <vt:lpstr>Calibri</vt:lpstr>
      <vt:lpstr>CMR7</vt:lpstr>
      <vt:lpstr>Helvetica</vt:lpstr>
      <vt:lpstr>CMBX10</vt:lpstr>
      <vt:lpstr>CMR12</vt:lpstr>
      <vt:lpstr>CMEX10</vt:lpstr>
      <vt:lpstr>CMR17</vt:lpstr>
      <vt:lpstr>Default Design</vt:lpstr>
      <vt:lpstr>Plane Geometry Algorithms</vt:lpstr>
      <vt:lpstr>Geometry Algorithms</vt:lpstr>
      <vt:lpstr>Geometry Algorithms</vt:lpstr>
      <vt:lpstr>Blast Zone</vt:lpstr>
      <vt:lpstr>Vectors and Distance</vt:lpstr>
      <vt:lpstr>Vectors and Distance</vt:lpstr>
      <vt:lpstr>Vectors and Distance</vt:lpstr>
      <vt:lpstr>Vectors and Distance</vt:lpstr>
      <vt:lpstr>Circle-Point Queries</vt:lpstr>
      <vt:lpstr>Circle-Point Queries</vt:lpstr>
      <vt:lpstr>Blast Zone?</vt:lpstr>
      <vt:lpstr>Blast Zone?</vt:lpstr>
      <vt:lpstr>Doubles or Ints?</vt:lpstr>
      <vt:lpstr>IEEE Floating Point</vt:lpstr>
      <vt:lpstr>IEEE Floating Point</vt:lpstr>
      <vt:lpstr>IEEE Floating Point</vt:lpstr>
      <vt:lpstr>Blast Zone? Take II</vt:lpstr>
      <vt:lpstr>Circle-Point Queries</vt:lpstr>
      <vt:lpstr>Blast Zone? Take II</vt:lpstr>
      <vt:lpstr>Two Kinds of Geometry Problems</vt:lpstr>
      <vt:lpstr>Two Kinds of Geometry Problems</vt:lpstr>
      <vt:lpstr>Two Kinds of Geometry Problems</vt:lpstr>
      <vt:lpstr>Geometry Algorithms</vt:lpstr>
      <vt:lpstr>Triangle Area</vt:lpstr>
      <vt:lpstr>Triangle Area</vt:lpstr>
      <vt:lpstr>Triangle Area</vt:lpstr>
      <vt:lpstr>Triangle Area</vt:lpstr>
      <vt:lpstr>Polygon Area</vt:lpstr>
      <vt:lpstr>Polygon Area</vt:lpstr>
      <vt:lpstr>Polygon Area</vt:lpstr>
      <vt:lpstr>Polygon Area</vt:lpstr>
      <vt:lpstr>Polygon Area</vt:lpstr>
      <vt:lpstr>Polygon Area</vt:lpstr>
      <vt:lpstr>Polygon Area</vt:lpstr>
      <vt:lpstr>Polygon Area</vt:lpstr>
      <vt:lpstr>Polygon Area</vt:lpstr>
      <vt:lpstr>Convex Hull</vt:lpstr>
      <vt:lpstr>Convex Hull</vt:lpstr>
      <vt:lpstr>Computing Convex Hull</vt:lpstr>
      <vt:lpstr>Computing Convex Hull</vt:lpstr>
      <vt:lpstr>Computing Convex Hull</vt:lpstr>
      <vt:lpstr>Computing Convex Hull</vt:lpstr>
      <vt:lpstr>Computing Convex Hull</vt:lpstr>
      <vt:lpstr>Computing Convex Hull</vt:lpstr>
      <vt:lpstr>Computing Convex Hull</vt:lpstr>
      <vt:lpstr>Computing Convex Hull</vt:lpstr>
      <vt:lpstr>Jarvis Marching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Self-supporting Surfaces</dc:title>
  <dc:creator>Etienne</dc:creator>
  <cp:lastModifiedBy>Etienne Vouga</cp:lastModifiedBy>
  <cp:revision>3751</cp:revision>
  <dcterms:created xsi:type="dcterms:W3CDTF">2009-06-08T18:14:25Z</dcterms:created>
  <dcterms:modified xsi:type="dcterms:W3CDTF">2020-12-04T08:01:16Z</dcterms:modified>
</cp:coreProperties>
</file>