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ef683f2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fef683f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fef683f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fef683f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fef683f2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fef683f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ef683f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ef683f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ef683f20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fef683f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fef683f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fef683f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fef683f2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fef683f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fef683f2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fef683f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fef683f20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fef683f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fef683f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fef683f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fef683f20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fef683f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fef683f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fef683f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fef683f20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fef683f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ca2d73fd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ca2d73f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fef683f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fef683f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fef683f20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fef683f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fef683f2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fef683f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fef683f20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fef683f2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516743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516743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17fa48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b17fa4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ef683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ef683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ef683f2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ef683f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fef683f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fef683f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ef683f2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fef683f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ef683f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fef683f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kiepc2024.cloudcontest.org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UKIEPC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2024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solution outlines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50" y="2035318"/>
            <a:ext cx="1003025" cy="50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375" y="2035325"/>
            <a:ext cx="1003000" cy="50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Greedy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Sorting</a:t>
            </a:r>
            <a:endParaRPr sz="1400"/>
          </a:p>
        </p:txBody>
      </p:sp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Drone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equations have one spare degree of freedom: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 = e - w            :::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 = e - 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 = n - s            :::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 = n - 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n + e + s + w    :::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y = 2n + 2e - r - 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solution where max(|n|,|e|,|s|,|w|)=T, </a:t>
            </a:r>
            <a:r>
              <a:rPr b="1" lang="en" sz="1400"/>
              <a:t>two </a:t>
            </a:r>
            <a:r>
              <a:rPr lang="en" sz="1400"/>
              <a:t>variables have |v|=T.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max(|v|) could be decreased without increasing 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options are: (|n|=|e|, |n|=|s|, |n|=|w|, |e|=|s|, |e|=|w|)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either 1. Add each </a:t>
            </a:r>
            <a:r>
              <a:rPr lang="en" sz="1400"/>
              <a:t>possibl e</a:t>
            </a:r>
            <a:r>
              <a:rPr lang="en" sz="1400"/>
              <a:t>quation into the system and solve algebraically, taking the minimum solution as the answer.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 2. Binary search on the value of T, and for every pair in (n,e,s,w) set both elements to T then check if this gives a valid set of equations.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Eradication Sort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some items from an unsorted list, to make it sorted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each gap of width W you leave in the resulting list, you pay a cost of </a:t>
            </a:r>
            <a:r>
              <a:rPr b="1" lang="en" sz="1400"/>
              <a:t>W²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minimum total cost you can achieve?</a:t>
            </a:r>
            <a:endParaRPr sz="14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9309" r="9317" t="0"/>
          <a:stretch/>
        </p:blipFill>
        <p:spPr>
          <a:xfrm>
            <a:off x="265500" y="107425"/>
            <a:ext cx="4045199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programming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indexed trees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Convex line functions</a:t>
            </a:r>
            <a:endParaRPr sz="1400"/>
          </a:p>
        </p:txBody>
      </p:sp>
      <p:sp>
        <p:nvSpPr>
          <p:cNvPr id="158" name="Google Shape;158;p24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Eradication Sort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Straightforward dynamic programming gives a (too slow) solution: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cost[x] = the cost in case the last item </a:t>
            </a:r>
            <a:r>
              <a:rPr b="1" lang="en"/>
              <a:t>kept </a:t>
            </a:r>
            <a:r>
              <a:rPr lang="en"/>
              <a:t>so far is y[x]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cost[x] = min(cost[i] + (x-i)² for-all [i &lt; x] st. y[i] ≤ y[x])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Complexity of implementation is O(N²)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ways to find the candidate values, and to get the minimum among them, quickly.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cost[x] = cost[i]+(x-i)² can be rearranged as a line equation: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cost[x]-x² = cost[i]+i² - (2i)x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ignore (y[i] ≤ y[x]), we can store the lines in a list sorted by gradient, and use binary/two-pointers </a:t>
            </a:r>
            <a:r>
              <a:rPr lang="en"/>
              <a:t>search</a:t>
            </a:r>
            <a:r>
              <a:rPr lang="en"/>
              <a:t> to find the best line for a given 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address the (y[i] ≤ y[x]) constraint, we’ll create a binary-indexed tree of these lists. After calculating cost[x], update lines[y[x]...inf].</a:t>
            </a:r>
            <a:endParaRPr sz="1400"/>
          </a:p>
        </p:txBody>
      </p:sp>
      <p:sp>
        <p:nvSpPr>
          <p:cNvPr id="161" name="Google Shape;161;p24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Proteins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coordinates of some points with high dimensionality are given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build a subset of these points and call it K.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 is built by repeatedly taking the point which is </a:t>
            </a:r>
            <a:r>
              <a:rPr b="1" lang="en" sz="1400"/>
              <a:t>farthest</a:t>
            </a:r>
            <a:r>
              <a:rPr lang="en" sz="1400"/>
              <a:t> from the </a:t>
            </a:r>
            <a:r>
              <a:rPr b="1" lang="en" sz="1400"/>
              <a:t>closest </a:t>
            </a:r>
            <a:r>
              <a:rPr lang="en" sz="1400"/>
              <a:t>point in 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a way to build the set K quickly.</a:t>
            </a:r>
            <a:endParaRPr sz="14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10000" l="0" r="0" t="10000"/>
          <a:stretch/>
        </p:blipFill>
        <p:spPr>
          <a:xfrm>
            <a:off x="1191250" y="107425"/>
            <a:ext cx="2193700" cy="1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Ad-hoc optimisation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Precalculation</a:t>
            </a:r>
            <a:endParaRPr sz="1400"/>
          </a:p>
        </p:txBody>
      </p:sp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 Suspicious Proteins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77" name="Google Shape;177;p26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178" name="Google Shape;178;p26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choosing the next value V (which happens K times):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 sz="1400"/>
              <a:t>e need to calculate</a:t>
            </a:r>
            <a:r>
              <a:rPr lang="en"/>
              <a:t> min( dist(V, k[i]) forall existing 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(O(L*K)) ) - too slow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min(dist(V, k[0…i])) is the same as: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min(dist(V, k[0…i]), dist(V, k[i+1]))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only thing that changes is the addition of the new element of K, and this can be updated later.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maintain the current minimum distances to so-far-unselected items as dist[0…n-1]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Every time we choose a new element of K, update all the distances with min(cur, dist(k))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are given a 2D word and a 2D grid in which to search for that word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Highlight the places where the word occurs in the grid.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6270" r="6270" t="0"/>
          <a:stretch/>
        </p:blipFill>
        <p:spPr>
          <a:xfrm>
            <a:off x="1265675" y="107425"/>
            <a:ext cx="2044850" cy="1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FFT</a:t>
            </a:r>
            <a:endParaRPr sz="1400"/>
          </a:p>
        </p:txBody>
      </p:sp>
      <p:sp>
        <p:nvSpPr>
          <p:cNvPr id="192" name="Google Shape;192;p28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Grid Search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195" name="Google Shape;195;p28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String-matching algorithms based on hashing (Rabin-Karp) and FFT translate well over to multiple dimensions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using a polynomial hash we can use 2 passes: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row, save the running hash of the last N items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for each column, make a running hash of the last M hashes (using P^N or some other prime for rows)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the size of the word in advance helps with this, eg. building prefix sum tables for each row.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Standard string-matching with Aho-Corasick is adaptable enough to work too.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for each row find which string(s) match at each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look in each column for the right pattern of match 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steps are one-dimensional string matching problems.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Hedge Topiary</a:t>
            </a:r>
            <a:endParaRPr/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have two shapes, A and B.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shapes may be convex.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shapes are simple polygons with integer-aligned vertices.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Shape A needs to fit inside B.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big can you scale A (around the origin) so that it fits inside B?</a:t>
            </a:r>
            <a:endParaRPr sz="1400"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-23443" r="-23443" t="0"/>
          <a:stretch/>
        </p:blipFill>
        <p:spPr>
          <a:xfrm>
            <a:off x="882474" y="107425"/>
            <a:ext cx="2811253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Ray-ray intersection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Sweepline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Rational</a:t>
            </a:r>
            <a:r>
              <a:rPr lang="en" sz="1400"/>
              <a:t> arithmetic</a:t>
            </a:r>
            <a:endParaRPr sz="1400"/>
          </a:p>
        </p:txBody>
      </p:sp>
      <p:sp>
        <p:nvSpPr>
          <p:cNvPr id="209" name="Google Shape;209;p30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Hedge Topiary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0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11" name="Google Shape;211;p30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12" name="Google Shape;212;p30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Imagine slowly scaling shape A up. At times, the boundaries of A cross inside/outside the boundaries of B (and vice versa)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intersections happen at </a:t>
            </a:r>
            <a:r>
              <a:rPr b="1" lang="en"/>
              <a:t>vertex/edge boundaries </a:t>
            </a:r>
            <a:r>
              <a:rPr lang="en"/>
              <a:t>(a vertex of A/B touches an edge of B/A).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We’re going to solve the problem individually for a “radial slice” in the direction of each vertex of A+B and combine solutions later.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each vertex in the input</a:t>
            </a:r>
            <a:r>
              <a:rPr lang="en"/>
              <a:t>, find the one-dimensional “slice</a:t>
            </a:r>
            <a:r>
              <a:rPr lang="en"/>
              <a:t>s</a:t>
            </a:r>
            <a:r>
              <a:rPr lang="en"/>
              <a:t>” of A and “slices” of B in the direction of that vertex.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to align these slices so that they overlap.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slice attached to a vertex, find the set of feasible ranges of scale factors where it can “fit” into/around the slices of the other 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Finally, use a sweepline to intersect the sets of feasible </a:t>
            </a:r>
            <a:r>
              <a:rPr lang="en" sz="1400"/>
              <a:t>regions</a:t>
            </a:r>
            <a:r>
              <a:rPr lang="en" sz="1400"/>
              <a:t>.</a:t>
            </a:r>
            <a:endParaRPr sz="14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712100"/>
            <a:ext cx="2028824" cy="243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 flipH="1" rot="10800000">
            <a:off x="952500" y="2714475"/>
            <a:ext cx="695400" cy="161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</a:t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</a:t>
            </a:r>
            <a:r>
              <a:rPr b="1" lang="en">
                <a:solidFill>
                  <a:schemeClr val="lt1"/>
                </a:solidFill>
              </a:rPr>
              <a:t>not </a:t>
            </a:r>
            <a:r>
              <a:rPr lang="en">
                <a:solidFill>
                  <a:schemeClr val="lt1"/>
                </a:solidFill>
              </a:rPr>
              <a:t>solved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want to demonstrate Simpson’s Paradox.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teams have been training equally hard across N categories of problem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Team1 solved </a:t>
            </a:r>
            <a:r>
              <a:rPr b="1" lang="en"/>
              <a:t>a[i]/b[i]</a:t>
            </a:r>
            <a:r>
              <a:rPr lang="en"/>
              <a:t> of category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Team2 solved </a:t>
            </a:r>
            <a:r>
              <a:rPr b="1" lang="en"/>
              <a:t>c[i]/d[i]</a:t>
            </a:r>
            <a:r>
              <a:rPr lang="en"/>
              <a:t> of category 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teams attempted M problems in total.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a table of results where team1 has done better than team2 on each individual category, but team2 has solved more tasks overall.</a:t>
            </a:r>
            <a:endParaRPr sz="1400"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25805" l="-10242" r="-10254" t="8599"/>
          <a:stretch/>
        </p:blipFill>
        <p:spPr>
          <a:xfrm>
            <a:off x="1265675" y="107425"/>
            <a:ext cx="2044850" cy="17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Construction</a:t>
            </a:r>
            <a:endParaRPr sz="1400"/>
          </a:p>
        </p:txBody>
      </p:sp>
      <p:sp>
        <p:nvSpPr>
          <p:cNvPr id="228" name="Google Shape;228;p32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Inconsistent Patterns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2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30" name="Google Shape;230;p32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31" name="Google Shape;231;p32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Given the M &gt;= 4N one construction that works is as </a:t>
            </a:r>
            <a:r>
              <a:rPr lang="en" sz="1400">
                <a:solidFill>
                  <a:srgbClr val="000000"/>
                </a:solidFill>
              </a:rPr>
              <a:t>follows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- (M-3*(N-1)-1) / (M-3*(N-1)) &lt; 1/1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- 1/3 &lt; </a:t>
            </a:r>
            <a:r>
              <a:rPr lang="en" sz="1400">
                <a:solidFill>
                  <a:srgbClr val="000000"/>
                </a:solidFill>
              </a:rPr>
              <a:t>1/2</a:t>
            </a:r>
            <a:r>
              <a:rPr lang="en">
                <a:solidFill>
                  <a:srgbClr val="000000"/>
                </a:solidFill>
              </a:rPr>
              <a:t>:   </a:t>
            </a:r>
            <a:r>
              <a:rPr lang="en" sz="1400">
                <a:solidFill>
                  <a:srgbClr val="000000"/>
                </a:solidFill>
              </a:rPr>
              <a:t>repeated (N-2) times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- 1/3 &lt; x / (M-1-2*(N-2))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where x is the smallest integer such that this inequality holds, ie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floor(M-1-2*(N-2))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intuition behind this construction is looking at (a_i, b_i) and (c_i, d_i) as two-dimensional vectors.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need pairs of vectors such that: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 slope of vector1 is greater than the slope of </a:t>
            </a:r>
            <a:r>
              <a:rPr lang="en">
                <a:solidFill>
                  <a:srgbClr val="000000"/>
                </a:solidFill>
              </a:rPr>
              <a:t>vector2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</a:t>
            </a:r>
            <a:r>
              <a:rPr lang="en" sz="1400">
                <a:solidFill>
                  <a:srgbClr val="000000"/>
                </a:solidFill>
              </a:rPr>
              <a:t>hile this order reverses when we add up all first elements is pairs and all second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(sum(a_i) / sum(b_i) correspond to the vector sum of (a_i, b_i)).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780200"/>
            <a:ext cx="3219450" cy="2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Jabber Network</a:t>
            </a:r>
            <a:endParaRPr/>
          </a:p>
        </p:txBody>
      </p:sp>
      <p:sp>
        <p:nvSpPr>
          <p:cNvPr id="238" name="Google Shape;238;p33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02</a:t>
            </a:r>
            <a:r>
              <a:rPr b="1" lang="en">
                <a:solidFill>
                  <a:schemeClr val="lt1"/>
                </a:solidFill>
              </a:rPr>
              <a:t>:53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start with a connected, unrooted binary tree of computers (nodes) and connections (edges)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Distances between nodes are defined using “demands”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Periodically an edge will be removed from the tree, and you need to re-connect the graph in the cheapest way possible according to demands x distance.</a:t>
            </a:r>
            <a:endParaRPr sz="1400"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025" y="107425"/>
            <a:ext cx="2742150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DFS on trees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Precomputation</a:t>
            </a:r>
            <a:endParaRPr sz="1400"/>
          </a:p>
        </p:txBody>
      </p:sp>
      <p:sp>
        <p:nvSpPr>
          <p:cNvPr id="246" name="Google Shape;246;p34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Jabber Network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4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48" name="Google Shape;248;p34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49" name="Google Shape;249;p34"/>
          <p:cNvSpPr txBox="1"/>
          <p:nvPr>
            <p:ph idx="4294967295" type="body"/>
          </p:nvPr>
        </p:nvSpPr>
        <p:spPr>
          <a:xfrm>
            <a:off x="2825075" y="1769575"/>
            <a:ext cx="6252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Once an old link is removed, the graph is split into two connected components, and you need to reconnect them again.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You can search for the endpoints of a new edge independently in each of these 2 components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…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DFS on trees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Precomputation</a:t>
            </a:r>
            <a:endParaRPr sz="1400"/>
          </a:p>
        </p:txBody>
      </p:sp>
      <p:sp>
        <p:nvSpPr>
          <p:cNvPr id="255" name="Google Shape;255;p35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Jabber Network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57" name="Google Shape;257;p35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58" name="Google Shape;258;p35"/>
          <p:cNvSpPr txBox="1"/>
          <p:nvPr>
            <p:ph idx="4294967295" type="body"/>
          </p:nvPr>
        </p:nvSpPr>
        <p:spPr>
          <a:xfrm>
            <a:off x="2825075" y="1769575"/>
            <a:ext cx="6242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Our</a:t>
            </a:r>
            <a:r>
              <a:rPr lang="en" sz="1400"/>
              <a:t> way of searching for an endpoint in a component: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I</a:t>
            </a:r>
            <a:r>
              <a:rPr lang="en"/>
              <a:t>dentify all demands (s_i, t_i, d_i) that leave that component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en"/>
              <a:t>(s_i being a vertex in the current component)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T</a:t>
            </a:r>
            <a:r>
              <a:rPr lang="en"/>
              <a:t>he contribution of the endpoint p is the sum of products of demand d_i times the distance between s_i to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This contribution can be recomputed efficiently when you move p to one of its neighbours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to do that, precompute sums of demand products in each subtree using a DFS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This makes it possible to find the best endpoint using another DFS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Complexity: O(n(n + d)): n iterations, each iteration takes O(n + d)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-299600" y="125392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Knitting</a:t>
            </a:r>
            <a:endParaRPr/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 the design of a scarf made out of patchwork stripes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a range of K stripes, the same colour shouldn’t occur more than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make sure that no colour appears too often (minimise the frequency of the most-frequent colour)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17187" r="17187" t="0"/>
          <a:stretch/>
        </p:blipFill>
        <p:spPr>
          <a:xfrm>
            <a:off x="1191250" y="107425"/>
            <a:ext cx="2193699" cy="175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Greedy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Priority queues</a:t>
            </a:r>
            <a:endParaRPr sz="1400"/>
          </a:p>
        </p:txBody>
      </p:sp>
      <p:sp>
        <p:nvSpPr>
          <p:cNvPr id="272" name="Google Shape;272;p37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Knitting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37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74" name="Google Shape;274;p37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75" name="Google Shape;275;p37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If </a:t>
            </a:r>
            <a:r>
              <a:rPr lang="en" sz="1400"/>
              <a:t>a scarf can be constructed, we can build it with a greedy algorithm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from left-to-right filling in spaces.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the last K-1 items of the existing scarf, looking for colours that we can’t use for now.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Put the remaining colours in a priority queue where the </a:t>
            </a:r>
            <a:r>
              <a:rPr b="1" lang="en"/>
              <a:t>least-used</a:t>
            </a:r>
            <a:r>
              <a:rPr lang="en"/>
              <a:t> colour is on top (it’s always best to use this if available)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time we add a colour from the </a:t>
            </a:r>
            <a:r>
              <a:rPr lang="en"/>
              <a:t>priority queue, remove it from the queue and add scarf[i-k+1] to the queue instead.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to check the resulting scarf is valid! (And that the priority queue never ran out of items)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 Day</a:t>
            </a:r>
            <a:endParaRPr/>
          </a:p>
        </p:txBody>
      </p:sp>
      <p:sp>
        <p:nvSpPr>
          <p:cNvPr id="281" name="Google Shape;281;p38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82" name="Google Shape;282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a pattern of up to 31 strings, represent those strings using emojis and repeat those emojis up to 31 times to make a nice calendar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emojis you pick should match the strings, eg. “todayislegday” should be represented by a “</a:t>
            </a:r>
            <a:r>
              <a:rPr lang="en" sz="1400"/>
              <a:t>🦵”</a:t>
            </a:r>
            <a:endParaRPr sz="1400"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-38652" r="-38652" t="0"/>
          <a:stretch/>
        </p:blipFill>
        <p:spPr>
          <a:xfrm>
            <a:off x="1265675" y="107425"/>
            <a:ext cx="2044850" cy="17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Grit</a:t>
            </a:r>
            <a:endParaRPr sz="1400"/>
          </a:p>
        </p:txBody>
      </p:sp>
      <p:sp>
        <p:nvSpPr>
          <p:cNvPr id="289" name="Google Shape;289;p39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Leg Day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39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291" name="Google Shape;291;p39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292" name="Google Shape;292;p39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to print the week numbers at the start of each line!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each string, use your standard library’s string-in-string functions to check which rule it matches first (</a:t>
            </a:r>
            <a:r>
              <a:rPr b="1" lang="en" sz="1400"/>
              <a:t>in the order specified in the input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 and Python have no problem outputting UTF-8 </a:t>
            </a:r>
            <a:r>
              <a:rPr lang="en" sz="1400"/>
              <a:t>characters</a:t>
            </a:r>
            <a:r>
              <a:rPr lang="en" sz="1400"/>
              <a:t> in a non-UTF8 context. When </a:t>
            </a:r>
            <a:r>
              <a:rPr lang="en" sz="1400"/>
              <a:t>printing</a:t>
            </a:r>
            <a:r>
              <a:rPr lang="en" sz="1400"/>
              <a:t> in Java, make sure to set the encoding on Strings properly.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/>
          <p:nvPr/>
        </p:nvSpPr>
        <p:spPr>
          <a:xfrm>
            <a:off x="0" y="2170475"/>
            <a:ext cx="9144000" cy="116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>
            <p:ph idx="4294967295" type="subTitle"/>
          </p:nvPr>
        </p:nvSpPr>
        <p:spPr>
          <a:xfrm>
            <a:off x="494950" y="2789125"/>
            <a:ext cx="811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http://ukiepc2024.cloudcontest.org/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Standings</a:t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741" y="828525"/>
            <a:ext cx="31405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26242" l="0" r="0" t="0"/>
          <a:stretch/>
        </p:blipFill>
        <p:spPr>
          <a:xfrm>
            <a:off x="631825" y="552750"/>
            <a:ext cx="3337100" cy="15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Amalgram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??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</a:t>
            </a:r>
            <a:r>
              <a:rPr b="1" lang="en">
                <a:solidFill>
                  <a:schemeClr val="lt1"/>
                </a:solidFill>
              </a:rPr>
              <a:t>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word containing: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 letters of word1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 letters of word2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a letter occurs: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 times in word1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 times in word2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</a:t>
            </a:r>
            <a:r>
              <a:rPr lang="en" sz="1400"/>
              <a:t>it should occur at least max(N,M) times in word3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Hashmaps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Sorting</a:t>
            </a:r>
            <a:endParaRPr sz="1400"/>
          </a:p>
        </p:txBody>
      </p:sp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Amalgram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a way to take the superset of both strings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method inspired by merge-sort: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both of the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two pointers i,j. </a:t>
            </a:r>
            <a:r>
              <a:rPr lang="en"/>
              <a:t>F</a:t>
            </a:r>
            <a:r>
              <a:rPr lang="en"/>
              <a:t>or as long as i&lt;n, j&lt;m: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a[i] == b[j]: Print a[i] and advance </a:t>
            </a:r>
            <a:r>
              <a:rPr b="1" lang="en"/>
              <a:t>both</a:t>
            </a:r>
            <a:r>
              <a:rPr lang="en"/>
              <a:t> i++, j++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</a:t>
            </a:r>
            <a:r>
              <a:rPr b="1" lang="en"/>
              <a:t> </a:t>
            </a:r>
            <a:r>
              <a:rPr lang="en"/>
              <a:t>if a[i] &lt; b[j]: Print a[i] and advance i++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Otherwise: print b[j] and advance j++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methods exist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counting frequency in a hashmap for each string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Analysis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are given a formula for linear regression and must optimise the parameters to the formula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optimisation takes place on many different subarrays of the same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 a way to do this efficiently (faster than O(N) in the size of the list)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-12500" r="-12499" t="0"/>
          <a:stretch/>
        </p:blipFill>
        <p:spPr>
          <a:xfrm>
            <a:off x="1191250" y="107425"/>
            <a:ext cx="2193700" cy="1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Prefix sums</a:t>
            </a:r>
            <a:endParaRPr sz="1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Budget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Taking the partial derivatives and solve the resulting linear equations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could see that for the linear regression of y on x (even if it is regularized) one needs to know the following: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sum(x_i), sum(y_i), sum(x_i^2) and sum(x_i * y_i).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that the given x_i and y_i are constant, we could precompute the prefix sums and get the regression coefficients for each query in O(1). Computing the prediction also takes constant time.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Overall time complexity of the solution is O(n+m)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Country</a:t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 the shortest line going </a:t>
            </a:r>
            <a:r>
              <a:rPr lang="en" sz="1400"/>
              <a:t>through</a:t>
            </a:r>
            <a:r>
              <a:rPr lang="en" sz="1400"/>
              <a:t> some line segments A, B, C, D, … Z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Going through a line segment multiple times is OK, but you must go through the </a:t>
            </a:r>
            <a:r>
              <a:rPr lang="en" sz="1400"/>
              <a:t>segment</a:t>
            </a:r>
            <a:r>
              <a:rPr lang="en" sz="1400"/>
              <a:t> in the right order too.</a:t>
            </a:r>
            <a:endParaRPr sz="14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-40652" l="-1985" r="-1985" t="-40670"/>
          <a:stretch/>
        </p:blipFill>
        <p:spPr>
          <a:xfrm>
            <a:off x="790575" y="107425"/>
            <a:ext cx="2995050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Geometry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programming</a:t>
            </a:r>
            <a:endParaRPr sz="1400"/>
          </a:p>
        </p:txBody>
      </p:sp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 Country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Techniques</a:t>
            </a:r>
            <a:endParaRPr b="1" sz="2100"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Algorithm</a:t>
            </a:r>
            <a:endParaRPr b="1" sz="2100"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we encounter a line segment on our path, there are three potentially-optimal </a:t>
            </a:r>
            <a:r>
              <a:rPr lang="en" sz="1400"/>
              <a:t>moves: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going in the same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going in a </a:t>
            </a:r>
            <a:r>
              <a:rPr b="1" lang="en"/>
              <a:t>reflection of</a:t>
            </a:r>
            <a:r>
              <a:rPr lang="en"/>
              <a:t> the same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Completely change direction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shortest path will only </a:t>
            </a:r>
            <a:r>
              <a:rPr b="1" lang="en" sz="1400"/>
              <a:t>completely </a:t>
            </a:r>
            <a:r>
              <a:rPr lang="en" sz="1400"/>
              <a:t>change direction if it touches the endpoint of a 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 sz="1400"/>
              <a:t>therwise the path could be shortened by changing </a:t>
            </a:r>
            <a:r>
              <a:rPr lang="en"/>
              <a:t>angles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Eliminate the reflection</a:t>
            </a:r>
            <a:r>
              <a:rPr b="1" lang="en" sz="1400"/>
              <a:t> </a:t>
            </a:r>
            <a:r>
              <a:rPr lang="en" sz="1400"/>
              <a:t>aspect by generating 2^N scenarios of “virtual line segments” where reflection is already simulated.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it’s a shortest path problem: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segment endpoints have a connecting edge </a:t>
            </a:r>
            <a:r>
              <a:rPr b="1" lang="en"/>
              <a:t>iff</a:t>
            </a:r>
            <a:r>
              <a:rPr lang="en"/>
              <a:t> the line between them goes through all intermediate segments.</a:t>
            </a:r>
            <a:endParaRPr sz="1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12" y="2440325"/>
            <a:ext cx="1704974" cy="27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-195775" y="1233175"/>
            <a:ext cx="4992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Operator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265500" y="2779477"/>
            <a:ext cx="4045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correct • solved at: </a:t>
            </a:r>
            <a:r>
              <a:rPr b="1" lang="en">
                <a:solidFill>
                  <a:schemeClr val="lt1"/>
                </a:solidFill>
              </a:rPr>
              <a:t>??:??</a:t>
            </a:r>
            <a:r>
              <a:rPr lang="en">
                <a:solidFill>
                  <a:schemeClr val="lt1"/>
                </a:solidFill>
              </a:rPr>
              <a:t> by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is a system of 3 equations in 4 variables “n”, “e”, “s”, “w”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system is underspecified, but relates all of the variables to each other.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objective is to make the maximum of |n|, |e|, |s|, |w| as small as possible under the constraints.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4187" l="0" r="0" t="4178"/>
          <a:stretch/>
        </p:blipFill>
        <p:spPr>
          <a:xfrm>
            <a:off x="1191250" y="107425"/>
            <a:ext cx="2193699" cy="175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