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4D983-6779-4768-A3DF-CE967D9226EF}" v="1" dt="2024-05-30T10:37:43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ylan Patel" userId="2d9c155795365591" providerId="LiveId" clId="{59D4D983-6779-4768-A3DF-CE967D9226EF}"/>
    <pc:docChg chg="modSld">
      <pc:chgData name="Dhylan Patel" userId="2d9c155795365591" providerId="LiveId" clId="{59D4D983-6779-4768-A3DF-CE967D9226EF}" dt="2024-05-30T10:37:43.360" v="2" actId="5736"/>
      <pc:docMkLst>
        <pc:docMk/>
      </pc:docMkLst>
      <pc:sldChg chg="modSp mod">
        <pc:chgData name="Dhylan Patel" userId="2d9c155795365591" providerId="LiveId" clId="{59D4D983-6779-4768-A3DF-CE967D9226EF}" dt="2024-05-30T10:37:43.360" v="2" actId="5736"/>
        <pc:sldMkLst>
          <pc:docMk/>
          <pc:sldMk cId="519607083" sldId="256"/>
        </pc:sldMkLst>
        <pc:graphicFrameChg chg="mod modGraphic">
          <ac:chgData name="Dhylan Patel" userId="2d9c155795365591" providerId="LiveId" clId="{59D4D983-6779-4768-A3DF-CE967D9226EF}" dt="2024-05-30T10:37:43.360" v="2" actId="5736"/>
          <ac:graphicFrameMkLst>
            <pc:docMk/>
            <pc:sldMk cId="519607083" sldId="256"/>
            <ac:graphicFrameMk id="4" creationId="{485E581A-79F1-C08C-143C-9C5BECD2A57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42CB-011C-00DA-D229-68E134155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95683-3609-4A98-4102-EA5121D19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92146-C095-57AB-4F41-9F03BC94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B9F6-DEBE-4D14-B634-61811405C71B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02843-0F1A-B0DC-19B0-D087C63B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3112-2DE0-2DF1-EB3E-BD8E2703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E133-4680-4761-A40C-03C0E1659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9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D256-9907-FEF5-2197-79B3AAB2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AF739-1E3C-CAC3-0F17-6F3F25BDB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3C723-E393-8CC0-A560-4AAEE0D4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B9F6-DEBE-4D14-B634-61811405C71B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86C42-BE4D-C88C-A1CC-0CCCA14B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F44B-BCF0-1AF3-7AED-D0E39761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E133-4680-4761-A40C-03C0E1659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71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C6E2E-97F9-BF8E-6EF3-9FF50B6E6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C6D8E-0FF4-CD26-A0C9-CF7FB30D7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BC771-0F0D-E946-AAAB-4884DC4C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B9F6-DEBE-4D14-B634-61811405C71B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E7EF-0B65-4CB3-20F9-8336DDB2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22E0-3552-4A30-81D5-C8760FC6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E133-4680-4761-A40C-03C0E1659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D7AD-A20F-AB8A-FCA3-A06D364E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56CB-A91A-1871-95F7-4FF43B38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4591F-4284-EFBC-0D39-5EC3C8DE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B9F6-DEBE-4D14-B634-61811405C71B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40966-C396-EE5F-7198-5B3E4FFB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67DD-70A0-2293-DED4-9ACA16CB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E133-4680-4761-A40C-03C0E1659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77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6BB0-2ED2-68A1-0166-C6A3655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EEF8A-AF00-5427-981D-259D15DDC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E5418-3807-36B7-C26C-F0EE5EE1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B9F6-DEBE-4D14-B634-61811405C71B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85830-34C1-6149-3986-9185A51F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A4AE9-EFAC-AEC2-AD94-41F3DBB9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E133-4680-4761-A40C-03C0E1659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6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2799-1C89-C4AF-89BA-16968476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35F4-6660-3C18-F016-09C9D342E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9E35B-4670-CE61-FA5D-28D47C11E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E956E-EDEE-4D5B-49BC-2D9CE5A8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B9F6-DEBE-4D14-B634-61811405C71B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AC871-02A6-184A-F7E5-C2DFF15D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A5DEC-C92F-1536-FEEF-BA3BC0EB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E133-4680-4761-A40C-03C0E1659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2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9CF6-726F-68C2-2F97-2074035F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8670D-DC2D-9FAC-304C-FC67054E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897F5-135B-FC35-FB2E-ED312B19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3FF0C-4C02-B3E4-446B-81DB9E994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C6017-B9BB-D2C5-FA36-4FF5A826C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A6128-CB98-3B6C-E499-21CD2A19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B9F6-DEBE-4D14-B634-61811405C71B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BB858-15E7-549B-9A2B-F18C91B0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560B8-4180-2531-4D7B-8EF0CD42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E133-4680-4761-A40C-03C0E1659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07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7D18-A2A1-C244-0752-DDAC56D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1EE0C-7BA1-6764-9B34-3B17AF92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B9F6-DEBE-4D14-B634-61811405C71B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BBF34-92B3-1922-8187-68DF00D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70ED-2EDC-AA1E-5D32-75B92183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E133-4680-4761-A40C-03C0E1659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83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F1981-A779-BB06-4711-13FE9979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B9F6-DEBE-4D14-B634-61811405C71B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682CA-D779-C671-225F-5BDF9E30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4EEB4-3115-9B51-E2E0-F94678C8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E133-4680-4761-A40C-03C0E1659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7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D1DB-A909-79E8-928E-55D2F329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377D-04E4-7599-BDE3-8B53A51CA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34B69-A1FF-DB9A-9783-77882B8A0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E7A52-9C89-6E94-A307-786423D2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B9F6-DEBE-4D14-B634-61811405C71B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240C5-3795-724B-B8AD-79AAD157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B410C-9788-83B3-C67A-96440888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E133-4680-4761-A40C-03C0E1659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97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7780-D179-2A04-5C62-6253860D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D5306-5A34-3367-8EE6-4334E696D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E5F45-8966-0FEA-54D9-893D6D2D1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0834A-F268-2A57-5869-0F025E40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B9F6-DEBE-4D14-B634-61811405C71B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39D85-6A0D-310D-0AC8-03E55196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17A2E-3584-9CDB-E60B-2DA037E4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E133-4680-4761-A40C-03C0E1659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2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2167E-A8E6-6F75-7A88-3379D8B7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C48C8-1217-3809-E7DC-A79C6CC07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8105-7C5E-0162-48E3-1E89162B5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FB9F6-DEBE-4D14-B634-61811405C71B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70AF-FEC9-8630-3EAA-BCE5A6290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0D5D-1378-634D-5A5A-1F2863FB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CCE133-4680-4761-A40C-03C0E1659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56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5E581A-79F1-C08C-143C-9C5BECD2A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53900"/>
              </p:ext>
            </p:extLst>
          </p:nvPr>
        </p:nvGraphicFramePr>
        <p:xfrm>
          <a:off x="4225894" y="2811566"/>
          <a:ext cx="3606327" cy="11451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068134">
                  <a:extLst>
                    <a:ext uri="{9D8B030D-6E8A-4147-A177-3AD203B41FA5}">
                      <a16:colId xmlns:a16="http://schemas.microsoft.com/office/drawing/2014/main" val="2456455522"/>
                    </a:ext>
                  </a:extLst>
                </a:gridCol>
                <a:gridCol w="561596">
                  <a:extLst>
                    <a:ext uri="{9D8B030D-6E8A-4147-A177-3AD203B41FA5}">
                      <a16:colId xmlns:a16="http://schemas.microsoft.com/office/drawing/2014/main" val="713389167"/>
                    </a:ext>
                  </a:extLst>
                </a:gridCol>
                <a:gridCol w="903646">
                  <a:extLst>
                    <a:ext uri="{9D8B030D-6E8A-4147-A177-3AD203B41FA5}">
                      <a16:colId xmlns:a16="http://schemas.microsoft.com/office/drawing/2014/main" val="1823262335"/>
                    </a:ext>
                  </a:extLst>
                </a:gridCol>
                <a:gridCol w="1072951">
                  <a:extLst>
                    <a:ext uri="{9D8B030D-6E8A-4147-A177-3AD203B41FA5}">
                      <a16:colId xmlns:a16="http://schemas.microsoft.com/office/drawing/2014/main" val="338467023"/>
                    </a:ext>
                  </a:extLst>
                </a:gridCol>
              </a:tblGrid>
              <a:tr h="2862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Model</a:t>
                      </a:r>
                      <a:endParaRPr lang="en-GB" sz="1100" b="0" kern="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kern="100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R</a:t>
                      </a:r>
                      <a:r>
                        <a:rPr lang="en-GB" sz="1100" b="0" kern="100" baseline="30000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2</a:t>
                      </a:r>
                      <a:endParaRPr lang="en-GB" sz="1100" b="0" kern="100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kern="100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F-statistic</a:t>
                      </a:r>
                      <a:endParaRPr lang="en-GB" sz="1100" b="0" kern="100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kern="100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P(F-statistic)</a:t>
                      </a:r>
                      <a:endParaRPr lang="en-GB" sz="1100" b="0" kern="100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040681"/>
                  </a:ext>
                </a:extLst>
              </a:tr>
              <a:tr h="2862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solidFill>
                            <a:schemeClr val="tx1"/>
                          </a:solidFill>
                          <a:effectLst/>
                        </a:rPr>
                        <a:t>0.112</a:t>
                      </a:r>
                      <a:endParaRPr lang="en-GB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solidFill>
                            <a:schemeClr val="tx1"/>
                          </a:solidFill>
                          <a:effectLst/>
                        </a:rPr>
                        <a:t>14.38</a:t>
                      </a:r>
                      <a:endParaRPr lang="en-GB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solidFill>
                            <a:schemeClr val="tx1"/>
                          </a:solidFill>
                          <a:effectLst/>
                        </a:rPr>
                        <a:t>1.32 x 10</a:t>
                      </a:r>
                      <a:r>
                        <a:rPr lang="de-DE" sz="1100" kern="100" baseline="3000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GB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045853"/>
                  </a:ext>
                </a:extLst>
              </a:tr>
              <a:tr h="2862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GB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solidFill>
                            <a:schemeClr val="tx1"/>
                          </a:solidFill>
                          <a:effectLst/>
                        </a:rPr>
                        <a:t>0.119</a:t>
                      </a:r>
                      <a:endParaRPr lang="en-GB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solidFill>
                            <a:schemeClr val="tx1"/>
                          </a:solidFill>
                          <a:effectLst/>
                        </a:rPr>
                        <a:t>15.27</a:t>
                      </a:r>
                      <a:endParaRPr lang="en-GB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solidFill>
                            <a:schemeClr val="tx1"/>
                          </a:solidFill>
                          <a:effectLst/>
                        </a:rPr>
                        <a:t>5.99 x 10</a:t>
                      </a:r>
                      <a:r>
                        <a:rPr lang="de-DE" sz="11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-7</a:t>
                      </a:r>
                      <a:endParaRPr lang="en-GB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700708"/>
                  </a:ext>
                </a:extLst>
              </a:tr>
              <a:tr h="2862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GB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solidFill>
                            <a:schemeClr val="tx1"/>
                          </a:solidFill>
                          <a:effectLst/>
                        </a:rPr>
                        <a:t>0.091</a:t>
                      </a:r>
                      <a:endParaRPr lang="en-GB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solidFill>
                            <a:schemeClr val="tx1"/>
                          </a:solidFill>
                          <a:effectLst/>
                        </a:rPr>
                        <a:t>11.45</a:t>
                      </a:r>
                      <a:endParaRPr lang="en-GB" sz="11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solidFill>
                            <a:schemeClr val="tx1"/>
                          </a:solidFill>
                          <a:effectLst/>
                        </a:rPr>
                        <a:t>1.81 x 10</a:t>
                      </a:r>
                      <a:r>
                        <a:rPr lang="de-DE" sz="11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GB" sz="11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899421"/>
                  </a:ext>
                </a:extLst>
              </a:tr>
            </a:tbl>
          </a:graphicData>
        </a:graphic>
      </p:graphicFrame>
      <p:sp>
        <p:nvSpPr>
          <p:cNvPr id="5" name="Text Box 9">
            <a:extLst>
              <a:ext uri="{FF2B5EF4-FFF2-40B4-BE49-F238E27FC236}">
                <a16:creationId xmlns:a16="http://schemas.microsoft.com/office/drawing/2014/main" id="{2B1B4CA8-1DCA-CA28-6A21-52C6608BB4A0}"/>
              </a:ext>
            </a:extLst>
          </p:cNvPr>
          <p:cNvSpPr txBox="1"/>
          <p:nvPr/>
        </p:nvSpPr>
        <p:spPr>
          <a:xfrm>
            <a:off x="3930817" y="4061529"/>
            <a:ext cx="4000500" cy="11093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9875">
              <a:lnSpc>
                <a:spcPct val="107000"/>
              </a:lnSpc>
              <a:spcAft>
                <a:spcPts val="800"/>
              </a:spcAft>
            </a:pPr>
            <a:r>
              <a:rPr lang="en-US" sz="1200" i="1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Figure 4: 10% Quantile plots displaying how log scaled niche widths fit into bins of the log scaled fundamental niche . (A): Gene Counts, (B): Protein Coding Genes, (C): Genome Size.</a:t>
            </a:r>
            <a:b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GB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B46B0D-4350-41BA-FBDE-FE13D0C4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45312"/>
              </p:ext>
            </p:extLst>
          </p:nvPr>
        </p:nvGraphicFramePr>
        <p:xfrm>
          <a:off x="3127758" y="444381"/>
          <a:ext cx="3469595" cy="90906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021249">
                  <a:extLst>
                    <a:ext uri="{9D8B030D-6E8A-4147-A177-3AD203B41FA5}">
                      <a16:colId xmlns:a16="http://schemas.microsoft.com/office/drawing/2014/main" val="4048209760"/>
                    </a:ext>
                  </a:extLst>
                </a:gridCol>
                <a:gridCol w="487086">
                  <a:extLst>
                    <a:ext uri="{9D8B030D-6E8A-4147-A177-3AD203B41FA5}">
                      <a16:colId xmlns:a16="http://schemas.microsoft.com/office/drawing/2014/main" val="4251956374"/>
                    </a:ext>
                  </a:extLst>
                </a:gridCol>
                <a:gridCol w="982767">
                  <a:extLst>
                    <a:ext uri="{9D8B030D-6E8A-4147-A177-3AD203B41FA5}">
                      <a16:colId xmlns:a16="http://schemas.microsoft.com/office/drawing/2014/main" val="199221716"/>
                    </a:ext>
                  </a:extLst>
                </a:gridCol>
                <a:gridCol w="978493">
                  <a:extLst>
                    <a:ext uri="{9D8B030D-6E8A-4147-A177-3AD203B41FA5}">
                      <a16:colId xmlns:a16="http://schemas.microsoft.com/office/drawing/2014/main" val="3662569926"/>
                    </a:ext>
                  </a:extLst>
                </a:gridCol>
              </a:tblGrid>
              <a:tr h="2125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 dirty="0">
                          <a:effectLst/>
                        </a:rPr>
                        <a:t>Linear Model 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 dirty="0">
                          <a:effectLst/>
                        </a:rPr>
                        <a:t>R</a:t>
                      </a:r>
                      <a:r>
                        <a:rPr lang="en-GB" sz="1100" kern="100" baseline="30000" dirty="0">
                          <a:effectLst/>
                        </a:rPr>
                        <a:t>2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>
                          <a:effectLst/>
                        </a:rPr>
                        <a:t>F-statistic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>
                          <a:effectLst/>
                        </a:rPr>
                        <a:t>P(F-statistic)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963287"/>
                  </a:ext>
                </a:extLst>
              </a:tr>
              <a:tr h="2125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A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0.000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0.8196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0.365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57404"/>
                  </a:ext>
                </a:extLst>
              </a:tr>
              <a:tr h="2125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B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0.000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0.4893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0.484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23034"/>
                  </a:ext>
                </a:extLst>
              </a:tr>
              <a:tr h="2125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C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0.001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1.875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0.171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1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Dhylan Patel</dc:creator>
  <cp:lastModifiedBy>Dhylan Patel</cp:lastModifiedBy>
  <cp:revision>1</cp:revision>
  <dcterms:created xsi:type="dcterms:W3CDTF">2024-05-29T12:13:57Z</dcterms:created>
  <dcterms:modified xsi:type="dcterms:W3CDTF">2024-05-30T10:37:54Z</dcterms:modified>
</cp:coreProperties>
</file>