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E5F5"/>
    <a:srgbClr val="83CBEB"/>
    <a:srgbClr val="46B1E1"/>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A979B-AD46-42D9-8122-AE419C9CF97F}" v="40" dt="2024-04-28T19:42:32.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94994" autoAdjust="0"/>
  </p:normalViewPr>
  <p:slideViewPr>
    <p:cSldViewPr snapToGrid="0">
      <p:cViewPr>
        <p:scale>
          <a:sx n="62" d="100"/>
          <a:sy n="62" d="100"/>
        </p:scale>
        <p:origin x="786" y="-7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ylan Patel" userId="2d9c155795365591" providerId="LiveId" clId="{464A979B-AD46-42D9-8122-AE419C9CF97F}"/>
    <pc:docChg chg="undo redo custSel modSld">
      <pc:chgData name="Dhylan Patel" userId="2d9c155795365591" providerId="LiveId" clId="{464A979B-AD46-42D9-8122-AE419C9CF97F}" dt="2024-05-03T08:50:31.446" v="8501"/>
      <pc:docMkLst>
        <pc:docMk/>
      </pc:docMkLst>
      <pc:sldChg chg="addSp delSp modSp mod modNotesTx">
        <pc:chgData name="Dhylan Patel" userId="2d9c155795365591" providerId="LiveId" clId="{464A979B-AD46-42D9-8122-AE419C9CF97F}" dt="2024-05-03T08:50:31.446" v="8501"/>
        <pc:sldMkLst>
          <pc:docMk/>
          <pc:sldMk cId="647513534" sldId="256"/>
        </pc:sldMkLst>
        <pc:spChg chg="mod">
          <ac:chgData name="Dhylan Patel" userId="2d9c155795365591" providerId="LiveId" clId="{464A979B-AD46-42D9-8122-AE419C9CF97F}" dt="2024-04-15T12:46:29.002" v="3843" actId="20577"/>
          <ac:spMkLst>
            <pc:docMk/>
            <pc:sldMk cId="647513534" sldId="256"/>
            <ac:spMk id="2" creationId="{A6E3D874-598F-8140-AF69-2C250E08E717}"/>
          </ac:spMkLst>
        </pc:spChg>
        <pc:spChg chg="mod">
          <ac:chgData name="Dhylan Patel" userId="2d9c155795365591" providerId="LiveId" clId="{464A979B-AD46-42D9-8122-AE419C9CF97F}" dt="2024-05-01T09:49:38.619" v="8497" actId="207"/>
          <ac:spMkLst>
            <pc:docMk/>
            <pc:sldMk cId="647513534" sldId="256"/>
            <ac:spMk id="4" creationId="{0281CF35-2A0B-2BDD-C1B9-79CC247C4714}"/>
          </ac:spMkLst>
        </pc:spChg>
        <pc:spChg chg="mod">
          <ac:chgData name="Dhylan Patel" userId="2d9c155795365591" providerId="LiveId" clId="{464A979B-AD46-42D9-8122-AE419C9CF97F}" dt="2024-05-01T09:49:44.163" v="8498" actId="207"/>
          <ac:spMkLst>
            <pc:docMk/>
            <pc:sldMk cId="647513534" sldId="256"/>
            <ac:spMk id="6" creationId="{5CA948F5-A938-7D89-9C23-6D516286384E}"/>
          </ac:spMkLst>
        </pc:spChg>
        <pc:spChg chg="mod">
          <ac:chgData name="Dhylan Patel" userId="2d9c155795365591" providerId="LiveId" clId="{464A979B-AD46-42D9-8122-AE419C9CF97F}" dt="2024-04-28T19:38:04.766" v="8420" actId="1076"/>
          <ac:spMkLst>
            <pc:docMk/>
            <pc:sldMk cId="647513534" sldId="256"/>
            <ac:spMk id="7" creationId="{03FDB653-F285-C750-87F4-9101899AB6D2}"/>
          </ac:spMkLst>
        </pc:spChg>
        <pc:spChg chg="add mod">
          <ac:chgData name="Dhylan Patel" userId="2d9c155795365591" providerId="LiveId" clId="{464A979B-AD46-42D9-8122-AE419C9CF97F}" dt="2024-04-28T19:41:54.158" v="8461" actId="1076"/>
          <ac:spMkLst>
            <pc:docMk/>
            <pc:sldMk cId="647513534" sldId="256"/>
            <ac:spMk id="8" creationId="{F08D8CB7-9FF1-509F-DC5B-006F9F33EF3A}"/>
          </ac:spMkLst>
        </pc:spChg>
        <pc:spChg chg="mod topLvl">
          <ac:chgData name="Dhylan Patel" userId="2d9c155795365591" providerId="LiveId" clId="{464A979B-AD46-42D9-8122-AE419C9CF97F}" dt="2024-04-28T19:45:33.776" v="8483" actId="14100"/>
          <ac:spMkLst>
            <pc:docMk/>
            <pc:sldMk cId="647513534" sldId="256"/>
            <ac:spMk id="10" creationId="{FB39D437-47CB-BE42-3EF0-E75AF3DB367E}"/>
          </ac:spMkLst>
        </pc:spChg>
        <pc:spChg chg="mod">
          <ac:chgData name="Dhylan Patel" userId="2d9c155795365591" providerId="LiveId" clId="{464A979B-AD46-42D9-8122-AE419C9CF97F}" dt="2024-04-28T19:44:37.527" v="8479" actId="1076"/>
          <ac:spMkLst>
            <pc:docMk/>
            <pc:sldMk cId="647513534" sldId="256"/>
            <ac:spMk id="11" creationId="{EA1328B4-447C-1ABF-0B59-3993A2DA8E32}"/>
          </ac:spMkLst>
        </pc:spChg>
        <pc:spChg chg="add mod">
          <ac:chgData name="Dhylan Patel" userId="2d9c155795365591" providerId="LiveId" clId="{464A979B-AD46-42D9-8122-AE419C9CF97F}" dt="2024-05-01T09:49:50.750" v="8499" actId="207"/>
          <ac:spMkLst>
            <pc:docMk/>
            <pc:sldMk cId="647513534" sldId="256"/>
            <ac:spMk id="12" creationId="{5E8DBD9D-C6A4-86A0-D8CB-546F85B6A1D3}"/>
          </ac:spMkLst>
        </pc:spChg>
        <pc:spChg chg="mod topLvl">
          <ac:chgData name="Dhylan Patel" userId="2d9c155795365591" providerId="LiveId" clId="{464A979B-AD46-42D9-8122-AE419C9CF97F}" dt="2024-04-28T19:44:45.511" v="8480" actId="14100"/>
          <ac:spMkLst>
            <pc:docMk/>
            <pc:sldMk cId="647513534" sldId="256"/>
            <ac:spMk id="13" creationId="{ADE4BA79-665C-087F-51D4-B94794D2B313}"/>
          </ac:spMkLst>
        </pc:spChg>
        <pc:spChg chg="mod">
          <ac:chgData name="Dhylan Patel" userId="2d9c155795365591" providerId="LiveId" clId="{464A979B-AD46-42D9-8122-AE419C9CF97F}" dt="2024-04-28T19:38:50.471" v="8429" actId="1076"/>
          <ac:spMkLst>
            <pc:docMk/>
            <pc:sldMk cId="647513534" sldId="256"/>
            <ac:spMk id="14" creationId="{BCECEC66-0F1F-5A8B-AA55-9667C689A244}"/>
          </ac:spMkLst>
        </pc:spChg>
        <pc:spChg chg="mod">
          <ac:chgData name="Dhylan Patel" userId="2d9c155795365591" providerId="LiveId" clId="{464A979B-AD46-42D9-8122-AE419C9CF97F}" dt="2024-04-28T19:40:49.863" v="8451" actId="1076"/>
          <ac:spMkLst>
            <pc:docMk/>
            <pc:sldMk cId="647513534" sldId="256"/>
            <ac:spMk id="16" creationId="{37C4FAB3-94A0-2454-DE78-A5FB2D3752A8}"/>
          </ac:spMkLst>
        </pc:spChg>
        <pc:spChg chg="add mod">
          <ac:chgData name="Dhylan Patel" userId="2d9c155795365591" providerId="LiveId" clId="{464A979B-AD46-42D9-8122-AE419C9CF97F}" dt="2024-04-28T19:42:35.536" v="8468" actId="1076"/>
          <ac:spMkLst>
            <pc:docMk/>
            <pc:sldMk cId="647513534" sldId="256"/>
            <ac:spMk id="17" creationId="{DDFD2106-4BAE-408F-348A-20D4059206BB}"/>
          </ac:spMkLst>
        </pc:spChg>
        <pc:spChg chg="del mod">
          <ac:chgData name="Dhylan Patel" userId="2d9c155795365591" providerId="LiveId" clId="{464A979B-AD46-42D9-8122-AE419C9CF97F}" dt="2024-04-15T15:47:35.748" v="6616" actId="478"/>
          <ac:spMkLst>
            <pc:docMk/>
            <pc:sldMk cId="647513534" sldId="256"/>
            <ac:spMk id="18" creationId="{F811B2ED-0E5D-6E3A-CD63-7F399B244A6E}"/>
          </ac:spMkLst>
        </pc:spChg>
        <pc:spChg chg="add mod">
          <ac:chgData name="Dhylan Patel" userId="2d9c155795365591" providerId="LiveId" clId="{464A979B-AD46-42D9-8122-AE419C9CF97F}" dt="2024-04-28T19:38:40.951" v="8428" actId="14100"/>
          <ac:spMkLst>
            <pc:docMk/>
            <pc:sldMk cId="647513534" sldId="256"/>
            <ac:spMk id="19" creationId="{8E076C90-FAD4-A08C-13EA-E3A0FC565210}"/>
          </ac:spMkLst>
        </pc:spChg>
        <pc:spChg chg="mod">
          <ac:chgData name="Dhylan Patel" userId="2d9c155795365591" providerId="LiveId" clId="{464A979B-AD46-42D9-8122-AE419C9CF97F}" dt="2024-04-28T19:36:12.645" v="8397" actId="404"/>
          <ac:spMkLst>
            <pc:docMk/>
            <pc:sldMk cId="647513534" sldId="256"/>
            <ac:spMk id="20" creationId="{CDDC8753-4CB8-9B52-6E14-F1817F8D8320}"/>
          </ac:spMkLst>
        </pc:spChg>
        <pc:spChg chg="add mod">
          <ac:chgData name="Dhylan Patel" userId="2d9c155795365591" providerId="LiveId" clId="{464A979B-AD46-42D9-8122-AE419C9CF97F}" dt="2024-04-28T19:42:08.215" v="8463" actId="14100"/>
          <ac:spMkLst>
            <pc:docMk/>
            <pc:sldMk cId="647513534" sldId="256"/>
            <ac:spMk id="21" creationId="{6985D802-5F2F-6F33-3DF5-1036D956459A}"/>
          </ac:spMkLst>
        </pc:spChg>
        <pc:spChg chg="add mod">
          <ac:chgData name="Dhylan Patel" userId="2d9c155795365591" providerId="LiveId" clId="{464A979B-AD46-42D9-8122-AE419C9CF97F}" dt="2024-04-28T19:39:01.239" v="8431" actId="1076"/>
          <ac:spMkLst>
            <pc:docMk/>
            <pc:sldMk cId="647513534" sldId="256"/>
            <ac:spMk id="22" creationId="{6A42A45E-40A8-1750-8389-26F41DD583A3}"/>
          </ac:spMkLst>
        </pc:spChg>
        <pc:spChg chg="add mod">
          <ac:chgData name="Dhylan Patel" userId="2d9c155795365591" providerId="LiveId" clId="{464A979B-AD46-42D9-8122-AE419C9CF97F}" dt="2024-04-28T19:40:58.318" v="8453" actId="1076"/>
          <ac:spMkLst>
            <pc:docMk/>
            <pc:sldMk cId="647513534" sldId="256"/>
            <ac:spMk id="23" creationId="{2E15712B-4DCE-CC09-F082-60D6F4AE9061}"/>
          </ac:spMkLst>
        </pc:spChg>
        <pc:spChg chg="add mod">
          <ac:chgData name="Dhylan Patel" userId="2d9c155795365591" providerId="LiveId" clId="{464A979B-AD46-42D9-8122-AE419C9CF97F}" dt="2024-04-28T19:43:27.662" v="8470" actId="1076"/>
          <ac:spMkLst>
            <pc:docMk/>
            <pc:sldMk cId="647513534" sldId="256"/>
            <ac:spMk id="24" creationId="{C06DFFD4-5194-2508-AB6F-3FA44BD60FF4}"/>
          </ac:spMkLst>
        </pc:spChg>
        <pc:spChg chg="add mod">
          <ac:chgData name="Dhylan Patel" userId="2d9c155795365591" providerId="LiveId" clId="{464A979B-AD46-42D9-8122-AE419C9CF97F}" dt="2024-04-28T19:35:59.759" v="8394" actId="14100"/>
          <ac:spMkLst>
            <pc:docMk/>
            <pc:sldMk cId="647513534" sldId="256"/>
            <ac:spMk id="26" creationId="{4CD0A2A1-25F1-9A1B-69D0-6FDE7A3FE1A8}"/>
          </ac:spMkLst>
        </pc:spChg>
        <pc:spChg chg="add mod">
          <ac:chgData name="Dhylan Patel" userId="2d9c155795365591" providerId="LiveId" clId="{464A979B-AD46-42D9-8122-AE419C9CF97F}" dt="2024-04-28T19:45:21.151" v="8482" actId="14100"/>
          <ac:spMkLst>
            <pc:docMk/>
            <pc:sldMk cId="647513534" sldId="256"/>
            <ac:spMk id="27" creationId="{3FDACBC0-B47C-558E-4829-CB552775B91E}"/>
          </ac:spMkLst>
        </pc:spChg>
        <pc:spChg chg="add del mod">
          <ac:chgData name="Dhylan Patel" userId="2d9c155795365591" providerId="LiveId" clId="{464A979B-AD46-42D9-8122-AE419C9CF97F}" dt="2024-04-28T19:42:30.129" v="8466" actId="478"/>
          <ac:spMkLst>
            <pc:docMk/>
            <pc:sldMk cId="647513534" sldId="256"/>
            <ac:spMk id="28" creationId="{45C370EF-1EFD-EA19-C3E0-91236242EDF5}"/>
          </ac:spMkLst>
        </pc:spChg>
        <pc:spChg chg="add mod">
          <ac:chgData name="Dhylan Patel" userId="2d9c155795365591" providerId="LiveId" clId="{464A979B-AD46-42D9-8122-AE419C9CF97F}" dt="2024-04-28T19:38:23.423" v="8424" actId="1076"/>
          <ac:spMkLst>
            <pc:docMk/>
            <pc:sldMk cId="647513534" sldId="256"/>
            <ac:spMk id="29" creationId="{1945941A-B705-6660-53B3-BED7ECBB32BD}"/>
          </ac:spMkLst>
        </pc:spChg>
        <pc:spChg chg="add mod">
          <ac:chgData name="Dhylan Patel" userId="2d9c155795365591" providerId="LiveId" clId="{464A979B-AD46-42D9-8122-AE419C9CF97F}" dt="2024-04-28T19:42:11.887" v="8464" actId="1076"/>
          <ac:spMkLst>
            <pc:docMk/>
            <pc:sldMk cId="647513534" sldId="256"/>
            <ac:spMk id="30" creationId="{55815F2C-C7A4-A801-7A70-8E6CC3C3A440}"/>
          </ac:spMkLst>
        </pc:spChg>
        <pc:spChg chg="add mod">
          <ac:chgData name="Dhylan Patel" userId="2d9c155795365591" providerId="LiveId" clId="{464A979B-AD46-42D9-8122-AE419C9CF97F}" dt="2024-04-28T19:43:36.887" v="8471" actId="14100"/>
          <ac:spMkLst>
            <pc:docMk/>
            <pc:sldMk cId="647513534" sldId="256"/>
            <ac:spMk id="31" creationId="{5F677832-B41B-4733-9D04-4AAE943A67B1}"/>
          </ac:spMkLst>
        </pc:spChg>
        <pc:spChg chg="add mod">
          <ac:chgData name="Dhylan Patel" userId="2d9c155795365591" providerId="LiveId" clId="{464A979B-AD46-42D9-8122-AE419C9CF97F}" dt="2024-04-22T15:57:15.095" v="7154" actId="207"/>
          <ac:spMkLst>
            <pc:docMk/>
            <pc:sldMk cId="647513534" sldId="256"/>
            <ac:spMk id="32" creationId="{7B5E4BFE-67D0-7C14-220E-5FA67EA52B31}"/>
          </ac:spMkLst>
        </pc:spChg>
        <pc:spChg chg="add mod">
          <ac:chgData name="Dhylan Patel" userId="2d9c155795365591" providerId="LiveId" clId="{464A979B-AD46-42D9-8122-AE419C9CF97F}" dt="2024-04-27T21:47:33.469" v="8137" actId="14100"/>
          <ac:spMkLst>
            <pc:docMk/>
            <pc:sldMk cId="647513534" sldId="256"/>
            <ac:spMk id="33" creationId="{AE297294-90A5-1C86-AAD5-86ECFD2EF477}"/>
          </ac:spMkLst>
        </pc:spChg>
        <pc:spChg chg="add mod">
          <ac:chgData name="Dhylan Patel" userId="2d9c155795365591" providerId="LiveId" clId="{464A979B-AD46-42D9-8122-AE419C9CF97F}" dt="2024-04-28T19:43:56.359" v="8472" actId="1076"/>
          <ac:spMkLst>
            <pc:docMk/>
            <pc:sldMk cId="647513534" sldId="256"/>
            <ac:spMk id="34" creationId="{B4CBF04E-E724-D0B1-59CD-0780463EE634}"/>
          </ac:spMkLst>
        </pc:spChg>
        <pc:spChg chg="add mod">
          <ac:chgData name="Dhylan Patel" userId="2d9c155795365591" providerId="LiveId" clId="{464A979B-AD46-42D9-8122-AE419C9CF97F}" dt="2024-04-28T19:49:27.793" v="8493" actId="14100"/>
          <ac:spMkLst>
            <pc:docMk/>
            <pc:sldMk cId="647513534" sldId="256"/>
            <ac:spMk id="35" creationId="{E6BF8793-5E16-BF19-E930-51A06A058EA2}"/>
          </ac:spMkLst>
        </pc:spChg>
        <pc:grpChg chg="add mod">
          <ac:chgData name="Dhylan Patel" userId="2d9c155795365591" providerId="LiveId" clId="{464A979B-AD46-42D9-8122-AE419C9CF97F}" dt="2024-04-12T20:55:19.452" v="1419" actId="164"/>
          <ac:grpSpMkLst>
            <pc:docMk/>
            <pc:sldMk cId="647513534" sldId="256"/>
            <ac:grpSpMk id="8" creationId="{6A4C134F-F273-A1C6-1792-08564462F0C4}"/>
          </ac:grpSpMkLst>
        </pc:grpChg>
        <pc:grpChg chg="add del mod">
          <ac:chgData name="Dhylan Patel" userId="2d9c155795365591" providerId="LiveId" clId="{464A979B-AD46-42D9-8122-AE419C9CF97F}" dt="2024-04-15T12:42:31.025" v="3803" actId="478"/>
          <ac:grpSpMkLst>
            <pc:docMk/>
            <pc:sldMk cId="647513534" sldId="256"/>
            <ac:grpSpMk id="9" creationId="{1CCE1647-C70C-609D-5AA9-4B00325B51B2}"/>
          </ac:grpSpMkLst>
        </pc:grpChg>
        <pc:grpChg chg="add mod">
          <ac:chgData name="Dhylan Patel" userId="2d9c155795365591" providerId="LiveId" clId="{464A979B-AD46-42D9-8122-AE419C9CF97F}" dt="2024-04-28T19:48:53.335" v="8485" actId="1076"/>
          <ac:grpSpMkLst>
            <pc:docMk/>
            <pc:sldMk cId="647513534" sldId="256"/>
            <ac:grpSpMk id="9" creationId="{DB9512F4-9109-72DC-CBE7-A7BAC316AD41}"/>
          </ac:grpSpMkLst>
        </pc:grpChg>
        <pc:grpChg chg="add del mod">
          <ac:chgData name="Dhylan Patel" userId="2d9c155795365591" providerId="LiveId" clId="{464A979B-AD46-42D9-8122-AE419C9CF97F}" dt="2024-04-12T21:10:37.473" v="2847" actId="478"/>
          <ac:grpSpMkLst>
            <pc:docMk/>
            <pc:sldMk cId="647513534" sldId="256"/>
            <ac:grpSpMk id="12" creationId="{546C6755-891A-0387-9402-03F641CD681D}"/>
          </ac:grpSpMkLst>
        </pc:grpChg>
        <pc:grpChg chg="add del mod">
          <ac:chgData name="Dhylan Patel" userId="2d9c155795365591" providerId="LiveId" clId="{464A979B-AD46-42D9-8122-AE419C9CF97F}" dt="2024-04-22T12:12:19.690" v="6836" actId="478"/>
          <ac:grpSpMkLst>
            <pc:docMk/>
            <pc:sldMk cId="647513534" sldId="256"/>
            <ac:grpSpMk id="12" creationId="{7D1C1C22-B5C2-8A7F-9C73-E4A321480CC8}"/>
          </ac:grpSpMkLst>
        </pc:grpChg>
        <pc:picChg chg="add del mod">
          <ac:chgData name="Dhylan Patel" userId="2d9c155795365591" providerId="LiveId" clId="{464A979B-AD46-42D9-8122-AE419C9CF97F}" dt="2024-04-15T12:22:12.892" v="3781" actId="478"/>
          <ac:picMkLst>
            <pc:docMk/>
            <pc:sldMk cId="647513534" sldId="256"/>
            <ac:picMk id="12" creationId="{31AC2CA4-88B2-8CF4-E5E9-4359A7A0A093}"/>
          </ac:picMkLst>
        </pc:picChg>
        <pc:picChg chg="add mod">
          <ac:chgData name="Dhylan Patel" userId="2d9c155795365591" providerId="LiveId" clId="{464A979B-AD46-42D9-8122-AE419C9CF97F}" dt="2024-05-01T20:47:04.394" v="8500" actId="1076"/>
          <ac:picMkLst>
            <pc:docMk/>
            <pc:sldMk cId="647513534" sldId="256"/>
            <ac:picMk id="15" creationId="{EB04293F-EC74-9ED1-9312-ACF67718ABB8}"/>
          </ac:picMkLst>
        </pc:picChg>
        <pc:picChg chg="del mod">
          <ac:chgData name="Dhylan Patel" userId="2d9c155795365591" providerId="LiveId" clId="{464A979B-AD46-42D9-8122-AE419C9CF97F}" dt="2024-04-15T12:42:25.339" v="3798" actId="478"/>
          <ac:picMkLst>
            <pc:docMk/>
            <pc:sldMk cId="647513534" sldId="256"/>
            <ac:picMk id="15" creationId="{FE9893FB-666F-C42F-261C-6F9DC247BBC3}"/>
          </ac:picMkLst>
        </pc:picChg>
        <pc:picChg chg="add del mod">
          <ac:chgData name="Dhylan Patel" userId="2d9c155795365591" providerId="LiveId" clId="{464A979B-AD46-42D9-8122-AE419C9CF97F}" dt="2024-04-23T13:01:32.511" v="7721" actId="478"/>
          <ac:picMkLst>
            <pc:docMk/>
            <pc:sldMk cId="647513534" sldId="256"/>
            <ac:picMk id="17" creationId="{63F568F9-BD5F-A084-9003-7E5E4539F271}"/>
          </ac:picMkLst>
        </pc:picChg>
        <pc:picChg chg="add del mod">
          <ac:chgData name="Dhylan Patel" userId="2d9c155795365591" providerId="LiveId" clId="{464A979B-AD46-42D9-8122-AE419C9CF97F}" dt="2024-04-15T12:42:28.847" v="3801" actId="478"/>
          <ac:picMkLst>
            <pc:docMk/>
            <pc:sldMk cId="647513534" sldId="256"/>
            <ac:picMk id="17" creationId="{9477EBB3-A836-A575-D37B-F655130B6C1F}"/>
          </ac:picMkLst>
        </pc:picChg>
        <pc:picChg chg="add mod">
          <ac:chgData name="Dhylan Patel" userId="2d9c155795365591" providerId="LiveId" clId="{464A979B-AD46-42D9-8122-AE419C9CF97F}" dt="2024-04-28T19:44:49.719" v="8481" actId="1076"/>
          <ac:picMkLst>
            <pc:docMk/>
            <pc:sldMk cId="647513534" sldId="256"/>
            <ac:picMk id="18" creationId="{598F29CF-9483-6A69-1A4C-08B52A80222C}"/>
          </ac:picMkLst>
        </pc:picChg>
        <pc:picChg chg="add del mod">
          <ac:chgData name="Dhylan Patel" userId="2d9c155795365591" providerId="LiveId" clId="{464A979B-AD46-42D9-8122-AE419C9CF97F}" dt="2024-04-15T12:42:30.070" v="3802" actId="478"/>
          <ac:picMkLst>
            <pc:docMk/>
            <pc:sldMk cId="647513534" sldId="256"/>
            <ac:picMk id="19" creationId="{A0D8C800-F206-2809-5C60-2DC75D29724A}"/>
          </ac:picMkLst>
        </pc:picChg>
        <pc:picChg chg="add del mod topLvl">
          <ac:chgData name="Dhylan Patel" userId="2d9c155795365591" providerId="LiveId" clId="{464A979B-AD46-42D9-8122-AE419C9CF97F}" dt="2024-04-15T12:42:31.025" v="3803" actId="478"/>
          <ac:picMkLst>
            <pc:docMk/>
            <pc:sldMk cId="647513534" sldId="256"/>
            <ac:picMk id="21" creationId="{B03BBBE6-5933-990B-C99B-F38EDD28B5F6}"/>
          </ac:picMkLst>
        </pc:picChg>
        <pc:picChg chg="del mod">
          <ac:chgData name="Dhylan Patel" userId="2d9c155795365591" providerId="LiveId" clId="{464A979B-AD46-42D9-8122-AE419C9CF97F}" dt="2024-04-12T21:08:20.395" v="2828" actId="478"/>
          <ac:picMkLst>
            <pc:docMk/>
            <pc:sldMk cId="647513534" sldId="256"/>
            <ac:picMk id="22" creationId="{815B0085-418C-1E62-6CCA-9A8A91290515}"/>
          </ac:picMkLst>
        </pc:picChg>
        <pc:picChg chg="del mod">
          <ac:chgData name="Dhylan Patel" userId="2d9c155795365591" providerId="LiveId" clId="{464A979B-AD46-42D9-8122-AE419C9CF97F}" dt="2024-04-12T21:09:17.421" v="2836" actId="478"/>
          <ac:picMkLst>
            <pc:docMk/>
            <pc:sldMk cId="647513534" sldId="256"/>
            <ac:picMk id="23" creationId="{24067935-2B6C-D4CC-0B3C-DA4955F9F0CA}"/>
          </ac:picMkLst>
        </pc:picChg>
        <pc:picChg chg="add del mod">
          <ac:chgData name="Dhylan Patel" userId="2d9c155795365591" providerId="LiveId" clId="{464A979B-AD46-42D9-8122-AE419C9CF97F}" dt="2024-04-15T12:43:07.942" v="3813" actId="478"/>
          <ac:picMkLst>
            <pc:docMk/>
            <pc:sldMk cId="647513534" sldId="256"/>
            <ac:picMk id="23" creationId="{D4E61E46-8264-37BD-4928-907320F375C6}"/>
          </ac:picMkLst>
        </pc:picChg>
        <pc:picChg chg="del mod">
          <ac:chgData name="Dhylan Patel" userId="2d9c155795365591" providerId="LiveId" clId="{464A979B-AD46-42D9-8122-AE419C9CF97F}" dt="2024-04-12T21:09:39.023" v="2840" actId="478"/>
          <ac:picMkLst>
            <pc:docMk/>
            <pc:sldMk cId="647513534" sldId="256"/>
            <ac:picMk id="24" creationId="{FE135BA2-D0A4-D7AE-4628-FB4F71B52955}"/>
          </ac:picMkLst>
        </pc:picChg>
        <pc:picChg chg="add mod modCrop">
          <ac:chgData name="Dhylan Patel" userId="2d9c155795365591" providerId="LiveId" clId="{464A979B-AD46-42D9-8122-AE419C9CF97F}" dt="2024-04-28T19:49:00.311" v="8487" actId="14100"/>
          <ac:picMkLst>
            <pc:docMk/>
            <pc:sldMk cId="647513534" sldId="256"/>
            <ac:picMk id="25" creationId="{502F07E8-A7C2-54EA-F6B5-80CFA4398CEB}"/>
          </ac:picMkLst>
        </pc:picChg>
        <pc:picChg chg="del mod topLvl">
          <ac:chgData name="Dhylan Patel" userId="2d9c155795365591" providerId="LiveId" clId="{464A979B-AD46-42D9-8122-AE419C9CF97F}" dt="2024-04-12T21:10:37.473" v="2847" actId="478"/>
          <ac:picMkLst>
            <pc:docMk/>
            <pc:sldMk cId="647513534" sldId="256"/>
            <ac:picMk id="25" creationId="{72C6E689-638B-50DD-A95A-4AEA4323B51A}"/>
          </ac:picMkLst>
        </pc:picChg>
        <pc:picChg chg="add del mod">
          <ac:chgData name="Dhylan Patel" userId="2d9c155795365591" providerId="LiveId" clId="{464A979B-AD46-42D9-8122-AE419C9CF97F}" dt="2024-04-15T12:42:32.441" v="3804" actId="478"/>
          <ac:picMkLst>
            <pc:docMk/>
            <pc:sldMk cId="647513534" sldId="256"/>
            <ac:picMk id="27" creationId="{B86C0476-9332-59F6-CA6C-429D61803713}"/>
          </ac:picMkLst>
        </pc:picChg>
        <pc:picChg chg="add del mod">
          <ac:chgData name="Dhylan Patel" userId="2d9c155795365591" providerId="LiveId" clId="{464A979B-AD46-42D9-8122-AE419C9CF97F}" dt="2024-04-15T12:59:41.344" v="4232" actId="478"/>
          <ac:picMkLst>
            <pc:docMk/>
            <pc:sldMk cId="647513534" sldId="256"/>
            <ac:picMk id="28" creationId="{4C7BA081-B4E7-E593-37B2-93EB119D4175}"/>
          </ac:picMkLst>
        </pc:picChg>
        <pc:picChg chg="add del mod">
          <ac:chgData name="Dhylan Patel" userId="2d9c155795365591" providerId="LiveId" clId="{464A979B-AD46-42D9-8122-AE419C9CF97F}" dt="2024-04-15T12:42:33.081" v="3805" actId="478"/>
          <ac:picMkLst>
            <pc:docMk/>
            <pc:sldMk cId="647513534" sldId="256"/>
            <ac:picMk id="29" creationId="{793EC34A-874F-A1AB-C205-EB73EBABB78C}"/>
          </ac:picMkLst>
        </pc:picChg>
        <pc:picChg chg="add del mod">
          <ac:chgData name="Dhylan Patel" userId="2d9c155795365591" providerId="LiveId" clId="{464A979B-AD46-42D9-8122-AE419C9CF97F}" dt="2024-04-15T12:43:09.045" v="3814" actId="478"/>
          <ac:picMkLst>
            <pc:docMk/>
            <pc:sldMk cId="647513534" sldId="256"/>
            <ac:picMk id="31" creationId="{9C256B03-CD85-4CFE-16F9-ABBC30CD38B5}"/>
          </ac:picMkLst>
        </pc:picChg>
        <pc:picChg chg="add del mod">
          <ac:chgData name="Dhylan Patel" userId="2d9c155795365591" providerId="LiveId" clId="{464A979B-AD46-42D9-8122-AE419C9CF97F}" dt="2024-04-15T13:04:48.750" v="4246" actId="478"/>
          <ac:picMkLst>
            <pc:docMk/>
            <pc:sldMk cId="647513534" sldId="256"/>
            <ac:picMk id="32" creationId="{A41CB66D-EB75-D61D-D263-061F30B1E0A6}"/>
          </ac:picMkLst>
        </pc:picChg>
        <pc:picChg chg="add del mod">
          <ac:chgData name="Dhylan Patel" userId="2d9c155795365591" providerId="LiveId" clId="{464A979B-AD46-42D9-8122-AE419C9CF97F}" dt="2024-04-15T12:42:33.690" v="3807" actId="478"/>
          <ac:picMkLst>
            <pc:docMk/>
            <pc:sldMk cId="647513534" sldId="256"/>
            <ac:picMk id="33" creationId="{EFF0D529-3540-59F6-9FBD-AA74DA7B2250}"/>
          </ac:picMkLst>
        </pc:picChg>
        <pc:picChg chg="add del mod topLvl modCrop">
          <ac:chgData name="Dhylan Patel" userId="2d9c155795365591" providerId="LiveId" clId="{464A979B-AD46-42D9-8122-AE419C9CF97F}" dt="2024-04-22T12:12:19.690" v="6836" actId="478"/>
          <ac:picMkLst>
            <pc:docMk/>
            <pc:sldMk cId="647513534" sldId="256"/>
            <ac:picMk id="35" creationId="{89F2BD13-C05F-0779-F133-B586E5A20B8F}"/>
          </ac:picMkLst>
        </pc:picChg>
      </pc:sldChg>
    </pc:docChg>
  </pc:docChgLst>
  <pc:docChgLst>
    <pc:chgData name="Dhylan Patel" userId="2d9c155795365591" providerId="LiveId" clId="{DFC925DF-BDE2-4DE2-8A2B-1932CB35AC38}"/>
    <pc:docChg chg="undo custSel modSld">
      <pc:chgData name="Dhylan Patel" userId="2d9c155795365591" providerId="LiveId" clId="{DFC925DF-BDE2-4DE2-8A2B-1932CB35AC38}" dt="2024-04-08T22:02:21.783" v="6656" actId="1076"/>
      <pc:docMkLst>
        <pc:docMk/>
      </pc:docMkLst>
      <pc:sldChg chg="addSp delSp modSp mod setBg">
        <pc:chgData name="Dhylan Patel" userId="2d9c155795365591" providerId="LiveId" clId="{DFC925DF-BDE2-4DE2-8A2B-1932CB35AC38}" dt="2024-04-08T22:02:21.783" v="6656" actId="1076"/>
        <pc:sldMkLst>
          <pc:docMk/>
          <pc:sldMk cId="647513534" sldId="256"/>
        </pc:sldMkLst>
        <pc:spChg chg="mod">
          <ac:chgData name="Dhylan Patel" userId="2d9c155795365591" providerId="LiveId" clId="{DFC925DF-BDE2-4DE2-8A2B-1932CB35AC38}" dt="2024-04-08T21:13:49.401" v="4980" actId="20577"/>
          <ac:spMkLst>
            <pc:docMk/>
            <pc:sldMk cId="647513534" sldId="256"/>
            <ac:spMk id="2" creationId="{A6E3D874-598F-8140-AF69-2C250E08E717}"/>
          </ac:spMkLst>
        </pc:spChg>
        <pc:spChg chg="add mod ord">
          <ac:chgData name="Dhylan Patel" userId="2d9c155795365591" providerId="LiveId" clId="{DFC925DF-BDE2-4DE2-8A2B-1932CB35AC38}" dt="2024-04-08T21:15:57.708" v="5156" actId="14100"/>
          <ac:spMkLst>
            <pc:docMk/>
            <pc:sldMk cId="647513534" sldId="256"/>
            <ac:spMk id="4" creationId="{0281CF35-2A0B-2BDD-C1B9-79CC247C4714}"/>
          </ac:spMkLst>
        </pc:spChg>
        <pc:spChg chg="mod ord">
          <ac:chgData name="Dhylan Patel" userId="2d9c155795365591" providerId="LiveId" clId="{DFC925DF-BDE2-4DE2-8A2B-1932CB35AC38}" dt="2024-04-08T21:17:16.927" v="5162" actId="207"/>
          <ac:spMkLst>
            <pc:docMk/>
            <pc:sldMk cId="647513534" sldId="256"/>
            <ac:spMk id="6" creationId="{5CA948F5-A938-7D89-9C23-6D516286384E}"/>
          </ac:spMkLst>
        </pc:spChg>
        <pc:spChg chg="mod">
          <ac:chgData name="Dhylan Patel" userId="2d9c155795365591" providerId="LiveId" clId="{DFC925DF-BDE2-4DE2-8A2B-1932CB35AC38}" dt="2024-04-08T21:22:16.729" v="5331" actId="20577"/>
          <ac:spMkLst>
            <pc:docMk/>
            <pc:sldMk cId="647513534" sldId="256"/>
            <ac:spMk id="7" creationId="{03FDB653-F285-C750-87F4-9101899AB6D2}"/>
          </ac:spMkLst>
        </pc:spChg>
        <pc:spChg chg="del mod">
          <ac:chgData name="Dhylan Patel" userId="2d9c155795365591" providerId="LiveId" clId="{DFC925DF-BDE2-4DE2-8A2B-1932CB35AC38}" dt="2024-04-08T21:10:24.755" v="4629" actId="478"/>
          <ac:spMkLst>
            <pc:docMk/>
            <pc:sldMk cId="647513534" sldId="256"/>
            <ac:spMk id="8" creationId="{153DCB83-C967-161A-09FC-6313DF58C4BA}"/>
          </ac:spMkLst>
        </pc:spChg>
        <pc:spChg chg="del mod">
          <ac:chgData name="Dhylan Patel" userId="2d9c155795365591" providerId="LiveId" clId="{DFC925DF-BDE2-4DE2-8A2B-1932CB35AC38}" dt="2024-04-08T21:11:20.761" v="4645" actId="478"/>
          <ac:spMkLst>
            <pc:docMk/>
            <pc:sldMk cId="647513534" sldId="256"/>
            <ac:spMk id="9" creationId="{E0A02A4C-A34A-6F45-BD84-0D88F6287E53}"/>
          </ac:spMkLst>
        </pc:spChg>
        <pc:spChg chg="mod">
          <ac:chgData name="Dhylan Patel" userId="2d9c155795365591" providerId="LiveId" clId="{DFC925DF-BDE2-4DE2-8A2B-1932CB35AC38}" dt="2024-04-08T21:18:39.573" v="5171" actId="1076"/>
          <ac:spMkLst>
            <pc:docMk/>
            <pc:sldMk cId="647513534" sldId="256"/>
            <ac:spMk id="10" creationId="{FB39D437-47CB-BE42-3EF0-E75AF3DB367E}"/>
          </ac:spMkLst>
        </pc:spChg>
        <pc:spChg chg="mod">
          <ac:chgData name="Dhylan Patel" userId="2d9c155795365591" providerId="LiveId" clId="{DFC925DF-BDE2-4DE2-8A2B-1932CB35AC38}" dt="2024-04-08T21:56:10" v="5989" actId="20577"/>
          <ac:spMkLst>
            <pc:docMk/>
            <pc:sldMk cId="647513534" sldId="256"/>
            <ac:spMk id="11" creationId="{EA1328B4-447C-1ABF-0B59-3993A2DA8E32}"/>
          </ac:spMkLst>
        </pc:spChg>
        <pc:spChg chg="add del">
          <ac:chgData name="Dhylan Patel" userId="2d9c155795365591" providerId="LiveId" clId="{DFC925DF-BDE2-4DE2-8A2B-1932CB35AC38}" dt="2024-04-08T21:56:33.173" v="6016" actId="478"/>
          <ac:spMkLst>
            <pc:docMk/>
            <pc:sldMk cId="647513534" sldId="256"/>
            <ac:spMk id="12" creationId="{23675B71-E865-ACC2-8254-CFA5BBB22A1A}"/>
          </ac:spMkLst>
        </pc:spChg>
        <pc:spChg chg="del mod">
          <ac:chgData name="Dhylan Patel" userId="2d9c155795365591" providerId="LiveId" clId="{DFC925DF-BDE2-4DE2-8A2B-1932CB35AC38}" dt="2024-04-08T21:59:15.617" v="6639" actId="478"/>
          <ac:spMkLst>
            <pc:docMk/>
            <pc:sldMk cId="647513534" sldId="256"/>
            <ac:spMk id="13" creationId="{6C505861-308D-6547-F068-C2FFDCEB066D}"/>
          </ac:spMkLst>
        </pc:spChg>
        <pc:spChg chg="add mod">
          <ac:chgData name="Dhylan Patel" userId="2d9c155795365591" providerId="LiveId" clId="{DFC925DF-BDE2-4DE2-8A2B-1932CB35AC38}" dt="2024-04-08T21:16:59.195" v="5160" actId="207"/>
          <ac:spMkLst>
            <pc:docMk/>
            <pc:sldMk cId="647513534" sldId="256"/>
            <ac:spMk id="14" creationId="{BCECEC66-0F1F-5A8B-AA55-9667C689A244}"/>
          </ac:spMkLst>
        </pc:spChg>
        <pc:spChg chg="add mod">
          <ac:chgData name="Dhylan Patel" userId="2d9c155795365591" providerId="LiveId" clId="{DFC925DF-BDE2-4DE2-8A2B-1932CB35AC38}" dt="2024-04-08T21:17:37.348" v="5163" actId="1076"/>
          <ac:spMkLst>
            <pc:docMk/>
            <pc:sldMk cId="647513534" sldId="256"/>
            <ac:spMk id="16" creationId="{37C4FAB3-94A0-2454-DE78-A5FB2D3752A8}"/>
          </ac:spMkLst>
        </pc:spChg>
        <pc:spChg chg="add mod">
          <ac:chgData name="Dhylan Patel" userId="2d9c155795365591" providerId="LiveId" clId="{DFC925DF-BDE2-4DE2-8A2B-1932CB35AC38}" dt="2024-04-08T22:02:17.823" v="6655" actId="1076"/>
          <ac:spMkLst>
            <pc:docMk/>
            <pc:sldMk cId="647513534" sldId="256"/>
            <ac:spMk id="18" creationId="{F811B2ED-0E5D-6E3A-CD63-7F399B244A6E}"/>
          </ac:spMkLst>
        </pc:spChg>
        <pc:spChg chg="add mod">
          <ac:chgData name="Dhylan Patel" userId="2d9c155795365591" providerId="LiveId" clId="{DFC925DF-BDE2-4DE2-8A2B-1932CB35AC38}" dt="2024-04-08T22:02:21.783" v="6656" actId="1076"/>
          <ac:spMkLst>
            <pc:docMk/>
            <pc:sldMk cId="647513534" sldId="256"/>
            <ac:spMk id="20" creationId="{CDDC8753-4CB8-9B52-6E14-F1817F8D8320}"/>
          </ac:spMkLst>
        </pc:spChg>
        <pc:picChg chg="ord">
          <ac:chgData name="Dhylan Patel" userId="2d9c155795365591" providerId="LiveId" clId="{DFC925DF-BDE2-4DE2-8A2B-1932CB35AC38}" dt="2024-03-28T17:43:29.699" v="624" actId="167"/>
          <ac:picMkLst>
            <pc:docMk/>
            <pc:sldMk cId="647513534" sldId="256"/>
            <ac:picMk id="5" creationId="{11BC2727-DFFD-BB4C-E7C6-9E64A69B1D31}"/>
          </ac:picMkLst>
        </pc:picChg>
        <pc:picChg chg="add del mod">
          <ac:chgData name="Dhylan Patel" userId="2d9c155795365591" providerId="LiveId" clId="{DFC925DF-BDE2-4DE2-8A2B-1932CB35AC38}" dt="2024-04-05T17:12:30.018" v="3590" actId="478"/>
          <ac:picMkLst>
            <pc:docMk/>
            <pc:sldMk cId="647513534" sldId="256"/>
            <ac:picMk id="14" creationId="{C2399594-BD72-A5AF-B562-B65EF8B62865}"/>
          </ac:picMkLst>
        </pc:picChg>
        <pc:picChg chg="add mod">
          <ac:chgData name="Dhylan Patel" userId="2d9c155795365591" providerId="LiveId" clId="{DFC925DF-BDE2-4DE2-8A2B-1932CB35AC38}" dt="2024-04-08T21:02:31.214" v="3925" actId="1076"/>
          <ac:picMkLst>
            <pc:docMk/>
            <pc:sldMk cId="647513534" sldId="256"/>
            <ac:picMk id="15" creationId="{FE9893FB-666F-C42F-261C-6F9DC247BBC3}"/>
          </ac:picMkLst>
        </pc:picChg>
        <pc:picChg chg="add mod">
          <ac:chgData name="Dhylan Patel" userId="2d9c155795365591" providerId="LiveId" clId="{DFC925DF-BDE2-4DE2-8A2B-1932CB35AC38}" dt="2024-04-08T21:02:34.046" v="3926" actId="1076"/>
          <ac:picMkLst>
            <pc:docMk/>
            <pc:sldMk cId="647513534" sldId="256"/>
            <ac:picMk id="17" creationId="{9477EBB3-A836-A575-D37B-F655130B6C1F}"/>
          </ac:picMkLst>
        </pc:picChg>
        <pc:picChg chg="add mod">
          <ac:chgData name="Dhylan Patel" userId="2d9c155795365591" providerId="LiveId" clId="{DFC925DF-BDE2-4DE2-8A2B-1932CB35AC38}" dt="2024-04-08T21:02:14.337" v="3917" actId="1076"/>
          <ac:picMkLst>
            <pc:docMk/>
            <pc:sldMk cId="647513534" sldId="256"/>
            <ac:picMk id="19" creationId="{A0D8C800-F206-2809-5C60-2DC75D29724A}"/>
          </ac:picMkLst>
        </pc:picChg>
        <pc:picChg chg="add mod">
          <ac:chgData name="Dhylan Patel" userId="2d9c155795365591" providerId="LiveId" clId="{DFC925DF-BDE2-4DE2-8A2B-1932CB35AC38}" dt="2024-04-08T21:02:16.618" v="3918" actId="1076"/>
          <ac:picMkLst>
            <pc:docMk/>
            <pc:sldMk cId="647513534" sldId="256"/>
            <ac:picMk id="21" creationId="{B03BBBE6-5933-990B-C99B-F38EDD28B5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64BD-847F-4161-9CAC-315EA96FF3BC}" type="datetimeFigureOut">
              <a:rPr lang="en-GB" smtClean="0"/>
              <a:t>03/05/2024</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D2566-5E0C-4346-829A-39E53B9D6550}" type="slidenum">
              <a:rPr lang="en-GB" smtClean="0"/>
              <a:t>‹#›</a:t>
            </a:fld>
            <a:endParaRPr lang="en-GB"/>
          </a:p>
        </p:txBody>
      </p:sp>
    </p:spTree>
    <p:extLst>
      <p:ext uri="{BB962C8B-B14F-4D97-AF65-F5344CB8AC3E}">
        <p14:creationId xmlns:p14="http://schemas.microsoft.com/office/powerpoint/2010/main" val="2258139852"/>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Background ( 1 min)</a:t>
            </a:r>
            <a:endParaRPr lang="en-US" b="0" dirty="0">
              <a:effectLst/>
            </a:endParaRPr>
          </a:p>
          <a:p>
            <a:pPr marL="457200" rtl="0">
              <a:spcBef>
                <a:spcPts val="0"/>
              </a:spcBef>
              <a:spcAft>
                <a:spcPts val="0"/>
              </a:spcAft>
            </a:pPr>
            <a:r>
              <a:rPr lang="en-US" sz="1800" b="1" i="0" u="none" strike="noStrike" dirty="0">
                <a:solidFill>
                  <a:srgbClr val="000000"/>
                </a:solidFill>
                <a:effectLst/>
                <a:latin typeface="Arial" panose="020B0604020202020204" pitchFamily="34" charset="0"/>
              </a:rPr>
              <a:t>My poster is focused on quantifying the prokaryotic niche. To achieve, this we must first examine the concept of a niche.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Niche = Function of an organism in its habitat.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There are two further categories within this.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Fundamental = Intrinsic characteristics of an organism encoded in the genome such as organism complexity.  </a:t>
            </a:r>
            <a:endParaRPr lang="en-US" b="0" dirty="0">
              <a:effectLst/>
            </a:endParaRPr>
          </a:p>
          <a:p>
            <a:pPr marL="457200" rtl="0">
              <a:spcBef>
                <a:spcPts val="0"/>
              </a:spcBef>
              <a:spcAft>
                <a:spcPts val="0"/>
              </a:spcAft>
            </a:pPr>
            <a:r>
              <a:rPr lang="en-US" sz="1800" b="0" i="0" u="none" strike="noStrike" dirty="0" err="1">
                <a:solidFill>
                  <a:srgbClr val="000000"/>
                </a:solidFill>
                <a:effectLst/>
                <a:latin typeface="Arial" panose="020B0604020202020204" pitchFamily="34" charset="0"/>
              </a:rPr>
              <a:t>Realised</a:t>
            </a:r>
            <a:r>
              <a:rPr lang="en-US" sz="1800" b="0" i="0" u="none" strike="noStrike" dirty="0">
                <a:solidFill>
                  <a:srgbClr val="000000"/>
                </a:solidFill>
                <a:effectLst/>
                <a:latin typeface="Arial" panose="020B0604020202020204" pitchFamily="34" charset="0"/>
              </a:rPr>
              <a:t> = Actual function and expression of genome. Can be represented by growth medium preference and resource requirements.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Figure 1 demonstrates it. This depicts how different species may have different niche widths depending on how many resources they may grow on. Niche overlap occurs where certain resources are shared between multiple species.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The broad goals of this study are to improve the process of designing media recipes for individual prokaryotes, improving prebiotic design for whole microbiomes and understanding the different resource metabolism strategies. </a:t>
            </a:r>
            <a:endParaRPr lang="en-US" b="0" dirty="0">
              <a:effectLst/>
            </a:endParaRPr>
          </a:p>
          <a:p>
            <a:pPr rtl="0">
              <a:spcBef>
                <a:spcPts val="0"/>
              </a:spcBef>
              <a:spcAft>
                <a:spcPts val="0"/>
              </a:spcAft>
            </a:pPr>
            <a:br>
              <a:rPr lang="en-US" b="0" dirty="0">
                <a:effectLst/>
              </a:rPr>
            </a:br>
            <a:br>
              <a:rPr lang="en-US" b="0" dirty="0">
                <a:effectLst/>
              </a:rPr>
            </a:br>
            <a:r>
              <a:rPr lang="en-US" sz="1800" b="1" i="0" u="none" strike="noStrike" dirty="0">
                <a:solidFill>
                  <a:srgbClr val="000000"/>
                </a:solidFill>
                <a:effectLst/>
                <a:latin typeface="Arial" panose="020B0604020202020204" pitchFamily="34" charset="0"/>
              </a:rPr>
              <a:t>Hypothesis (30 secs)</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It is expected that the fundamental niche will influence the </a:t>
            </a:r>
            <a:r>
              <a:rPr lang="en-US" sz="1800" b="0" i="0" u="none" strike="noStrike" dirty="0" err="1">
                <a:solidFill>
                  <a:srgbClr val="000000"/>
                </a:solidFill>
                <a:effectLst/>
                <a:latin typeface="Arial" panose="020B0604020202020204" pitchFamily="34" charset="0"/>
              </a:rPr>
              <a:t>realised</a:t>
            </a:r>
            <a:r>
              <a:rPr lang="en-US" sz="1800" b="0" i="0" u="none" strike="noStrike" dirty="0">
                <a:solidFill>
                  <a:srgbClr val="000000"/>
                </a:solidFill>
                <a:effectLst/>
                <a:latin typeface="Arial" panose="020B0604020202020204" pitchFamily="34" charset="0"/>
              </a:rPr>
              <a:t> niche by imposing resource requirements due to complexity.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A larger genome requires more nitrogen and phosphorus during DNA replication and may therefore have a greater resource abundance requirement. However, this limits the number of </a:t>
            </a:r>
            <a:r>
              <a:rPr lang="en-US" sz="1800" b="0" i="0" u="none" strike="noStrike" dirty="0" err="1">
                <a:solidFill>
                  <a:srgbClr val="000000"/>
                </a:solidFill>
                <a:effectLst/>
                <a:latin typeface="Arial" panose="020B0604020202020204" pitchFamily="34" charset="0"/>
              </a:rPr>
              <a:t>recognised</a:t>
            </a:r>
            <a:r>
              <a:rPr lang="en-US" sz="1800" b="0" i="0" u="none" strike="noStrike" dirty="0">
                <a:solidFill>
                  <a:srgbClr val="000000"/>
                </a:solidFill>
                <a:effectLst/>
                <a:latin typeface="Arial" panose="020B0604020202020204" pitchFamily="34" charset="0"/>
              </a:rPr>
              <a:t> laboratory media available to support growth.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On the other end of this scale, smaller genomes have a limited enzymatic repertoire. This may limit the organism’s ability to </a:t>
            </a:r>
            <a:r>
              <a:rPr lang="en-US" sz="1800" b="0" i="0" u="none" strike="noStrike" dirty="0" err="1">
                <a:solidFill>
                  <a:srgbClr val="000000"/>
                </a:solidFill>
                <a:effectLst/>
                <a:latin typeface="Arial" panose="020B0604020202020204" pitchFamily="34" charset="0"/>
              </a:rPr>
              <a:t>metabolise</a:t>
            </a:r>
            <a:r>
              <a:rPr lang="en-US" sz="1800" b="0" i="0" u="none" strike="noStrike" dirty="0">
                <a:solidFill>
                  <a:srgbClr val="000000"/>
                </a:solidFill>
                <a:effectLst/>
                <a:latin typeface="Arial" panose="020B0604020202020204" pitchFamily="34" charset="0"/>
              </a:rPr>
              <a:t> certain environmental substrates.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Due to these reasons, highly complex and highly simple organisms will have more limited resource niche widths (with reference to figure 1). </a:t>
            </a:r>
            <a:endParaRPr lang="en-US" b="0" dirty="0">
              <a:effectLst/>
            </a:endParaRPr>
          </a:p>
          <a:p>
            <a:pPr rtl="0">
              <a:spcBef>
                <a:spcPts val="0"/>
              </a:spcBef>
              <a:spcAft>
                <a:spcPts val="0"/>
              </a:spcAft>
            </a:pPr>
            <a:br>
              <a:rPr lang="en-US" b="0" dirty="0">
                <a:effectLst/>
              </a:rPr>
            </a:br>
            <a:br>
              <a:rPr lang="en-US" b="0" dirty="0">
                <a:effectLst/>
              </a:rPr>
            </a:br>
            <a:r>
              <a:rPr lang="en-US" sz="1800" b="1" i="0" u="none" strike="noStrike" dirty="0">
                <a:solidFill>
                  <a:srgbClr val="000000"/>
                </a:solidFill>
                <a:effectLst/>
                <a:latin typeface="Arial" panose="020B0604020202020204" pitchFamily="34" charset="0"/>
              </a:rPr>
              <a:t>Objectives (30 secs)</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study aims to delineate how the </a:t>
            </a:r>
            <a:r>
              <a:rPr lang="en-US" sz="1800" b="0" i="0" u="none" strike="noStrike" dirty="0" err="1">
                <a:solidFill>
                  <a:srgbClr val="000000"/>
                </a:solidFill>
                <a:effectLst/>
                <a:latin typeface="Arial" panose="020B0604020202020204" pitchFamily="34" charset="0"/>
              </a:rPr>
              <a:t>realised</a:t>
            </a:r>
            <a:r>
              <a:rPr lang="en-US" sz="1800" b="0" i="0" u="none" strike="noStrike" dirty="0">
                <a:solidFill>
                  <a:srgbClr val="000000"/>
                </a:solidFill>
                <a:effectLst/>
                <a:latin typeface="Arial" panose="020B0604020202020204" pitchFamily="34" charset="0"/>
              </a:rPr>
              <a:t> resource niche is shaped by the fundamental niche (</a:t>
            </a:r>
            <a:r>
              <a:rPr lang="en-US" sz="1800" b="0" i="0" u="none" strike="noStrike" dirty="0" err="1">
                <a:solidFill>
                  <a:srgbClr val="000000"/>
                </a:solidFill>
                <a:effectLst/>
                <a:latin typeface="Arial" panose="020B0604020202020204" pitchFamily="34" charset="0"/>
              </a:rPr>
              <a:t>characterised</a:t>
            </a:r>
            <a:r>
              <a:rPr lang="en-US" sz="1800" b="0" i="0" u="none" strike="noStrike" dirty="0">
                <a:solidFill>
                  <a:srgbClr val="000000"/>
                </a:solidFill>
                <a:effectLst/>
                <a:latin typeface="Arial" panose="020B0604020202020204" pitchFamily="34" charset="0"/>
              </a:rPr>
              <a:t> by prokaryotic complexity). This is measured across gene count, protein encoding genes, and genome size. </a:t>
            </a:r>
            <a:r>
              <a:rPr lang="en-US" sz="1800" b="0" i="1" u="none" strike="noStrike" dirty="0">
                <a:solidFill>
                  <a:srgbClr val="000000"/>
                </a:solidFill>
                <a:effectLst/>
                <a:latin typeface="Arial" panose="020B0604020202020204" pitchFamily="34" charset="0"/>
              </a:rPr>
              <a:t>(and GC content). </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In order to achieve this preliminary objective, a unified database must be created to list each prokaryote, its optimal growth media and subsequent resource requirements.</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Methods ( 1 min)</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To create this database, the DSMZ MediaDive database was accessed online through a python script which made API calls to access growth media recipes as well as the taxa which grew optimally on each medium.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This allowed the collection of a prokaryotic database which catalogued each organism by the different media it could grow on and the maximum resource dependencies.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Following this, niche width analysis was performed (to produce figure 2) and ingredient correlation analysis was performed (to produce figure 3).</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Preliminary Insights (1 min)</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Figure 2 displays each organism’s log scaled gene count against its log scaled resource niche width (indicated by the number of growth media it could grow on).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This resulted in a slight normal distribution as depicted.</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The majority of taxa were only able to be cultured on one growth medium optimally, however, those that could be cultured on more than one tended to be centrally clustered. This indicates that the limitations imposed by genome size may indeed have affected the distribution. </a:t>
            </a:r>
            <a:endParaRPr lang="en-US" b="0" dirty="0">
              <a:effectLst/>
            </a:endParaRPr>
          </a:p>
          <a:p>
            <a:pPr marL="457200" rtl="0">
              <a:spcBef>
                <a:spcPts val="0"/>
              </a:spcBef>
              <a:spcAft>
                <a:spcPts val="0"/>
              </a:spcAft>
            </a:pPr>
            <a:r>
              <a:rPr lang="en-US" sz="1800" b="0" i="1" u="none" strike="noStrike" dirty="0">
                <a:solidFill>
                  <a:srgbClr val="000000"/>
                </a:solidFill>
                <a:effectLst/>
                <a:latin typeface="Arial" panose="020B0604020202020204" pitchFamily="34" charset="0"/>
              </a:rPr>
              <a:t>There does appear to be discrete bands occurring due to the number of different media, however, these are a result of the log scaling effect which makes the distances between small values appear greater than on a linear scale. </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Figure 3 highlights the individual ingredient resource dependencies per organism correlated against gene counts.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Correlation tests were taken and the spearman ranked correlation coefficient between ingredient abundance and gene count, is displayed. </a:t>
            </a: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Evidently, ingredients to the right of the red dotted line are significantly correlated, with the strongest correlations being labelled. </a:t>
            </a:r>
            <a:endParaRPr lang="en-US" b="0" dirty="0">
              <a:effectLst/>
            </a:endParaRPr>
          </a:p>
          <a:p>
            <a:pPr rtl="0">
              <a:spcBef>
                <a:spcPts val="0"/>
              </a:spcBef>
              <a:spcAft>
                <a:spcPts val="0"/>
              </a:spcAft>
            </a:pPr>
            <a:br>
              <a:rPr lang="en-US" b="0" dirty="0">
                <a:effectLst/>
              </a:rPr>
            </a:br>
            <a:br>
              <a:rPr lang="en-US" b="0" dirty="0">
                <a:effectLst/>
              </a:rPr>
            </a:br>
            <a:r>
              <a:rPr lang="en-US" sz="1800" b="1" i="0" u="none" strike="noStrike" dirty="0">
                <a:solidFill>
                  <a:srgbClr val="000000"/>
                </a:solidFill>
                <a:effectLst/>
                <a:latin typeface="Arial" panose="020B0604020202020204" pitchFamily="34" charset="0"/>
              </a:rPr>
              <a:t>Next Steps (1 min)</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US" b="0" dirty="0">
              <a:effectLst/>
            </a:endParaRP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A clear next step, would be to distinguish if there are any commonalities between the ingredients which were extremely positively correlated with organism complexity (versus the ingredients which were extremely negatively correlated). </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Due to the many ingredients </a:t>
            </a:r>
            <a:r>
              <a:rPr lang="en-US" sz="1800" b="0" i="0" u="none" strike="noStrike" dirty="0" err="1">
                <a:solidFill>
                  <a:srgbClr val="000000"/>
                </a:solidFill>
                <a:effectLst/>
                <a:latin typeface="Arial" panose="020B0604020202020204" pitchFamily="34" charset="0"/>
              </a:rPr>
              <a:t>categorised</a:t>
            </a:r>
            <a:r>
              <a:rPr lang="en-US" sz="1800" b="0" i="0" u="none" strike="noStrike" dirty="0">
                <a:solidFill>
                  <a:srgbClr val="000000"/>
                </a:solidFill>
                <a:effectLst/>
                <a:latin typeface="Arial" panose="020B0604020202020204" pitchFamily="34" charset="0"/>
              </a:rPr>
              <a:t> in the </a:t>
            </a:r>
            <a:r>
              <a:rPr lang="en-US" sz="1800" b="0" i="0" u="none" strike="noStrike" dirty="0" err="1">
                <a:solidFill>
                  <a:srgbClr val="000000"/>
                </a:solidFill>
                <a:effectLst/>
                <a:latin typeface="Arial" panose="020B0604020202020204" pitchFamily="34" charset="0"/>
              </a:rPr>
              <a:t>dataframe</a:t>
            </a:r>
            <a:r>
              <a:rPr lang="en-US" sz="1800" b="0" i="0" u="none" strike="noStrike" dirty="0">
                <a:solidFill>
                  <a:srgbClr val="000000"/>
                </a:solidFill>
                <a:effectLst/>
                <a:latin typeface="Arial" panose="020B0604020202020204" pitchFamily="34" charset="0"/>
              </a:rPr>
              <a:t>, there is an opportunity to reduce the dimensionality of the data through PCA analysis. This marks a next step in the procedure where I hope to expand the scope of the study to observing the clustering patterns of the resource niche.</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From this, there may be opportunities to determine whether clustering is based on phylogenetic relationships or life-history strategies of prokaryotes (</a:t>
            </a:r>
            <a:r>
              <a:rPr lang="en-US" sz="1800" b="0" i="0" u="none" strike="noStrike" dirty="0" err="1">
                <a:solidFill>
                  <a:srgbClr val="000000"/>
                </a:solidFill>
                <a:effectLst/>
                <a:latin typeface="Arial" panose="020B0604020202020204" pitchFamily="34" charset="0"/>
              </a:rPr>
              <a:t>ie</a:t>
            </a:r>
            <a:r>
              <a:rPr lang="en-US" sz="1800" b="0" i="0" u="none" strike="noStrike" dirty="0">
                <a:solidFill>
                  <a:srgbClr val="000000"/>
                </a:solidFill>
                <a:effectLst/>
                <a:latin typeface="Arial" panose="020B0604020202020204" pitchFamily="34" charset="0"/>
              </a:rPr>
              <a:t>: the specific roles prokaryotes play in their ecosystems - for instance </a:t>
            </a:r>
            <a:r>
              <a:rPr lang="en-US" sz="1800" b="0" i="0" u="none" strike="noStrike" dirty="0" err="1">
                <a:solidFill>
                  <a:srgbClr val="000000"/>
                </a:solidFill>
                <a:effectLst/>
                <a:latin typeface="Arial" panose="020B0604020202020204" pitchFamily="34" charset="0"/>
              </a:rPr>
              <a:t>optimisation</a:t>
            </a:r>
            <a:r>
              <a:rPr lang="en-US" sz="1800" b="0" i="0" u="none" strike="noStrike" dirty="0">
                <a:solidFill>
                  <a:srgbClr val="000000"/>
                </a:solidFill>
                <a:effectLst/>
                <a:latin typeface="Arial" panose="020B0604020202020204" pitchFamily="34" charset="0"/>
              </a:rPr>
              <a:t> for rapid growth, motility </a:t>
            </a:r>
            <a:r>
              <a:rPr lang="en-US" sz="1800" b="0" i="0" u="none" strike="noStrike" dirty="0" err="1">
                <a:solidFill>
                  <a:srgbClr val="000000"/>
                </a:solidFill>
                <a:effectLst/>
                <a:latin typeface="Arial" panose="020B0604020202020204" pitchFamily="34" charset="0"/>
              </a:rPr>
              <a:t>optimisation</a:t>
            </a:r>
            <a:r>
              <a:rPr lang="en-US" sz="1800" b="0" i="0" u="none" strike="noStrike" dirty="0">
                <a:solidFill>
                  <a:srgbClr val="000000"/>
                </a:solidFill>
                <a:effectLst/>
                <a:latin typeface="Arial" panose="020B0604020202020204" pitchFamily="34" charset="0"/>
              </a:rPr>
              <a:t> for scavenging). </a:t>
            </a:r>
            <a:endParaRPr lang="en-US" b="0" dirty="0">
              <a:effectLst/>
            </a:endParaRPr>
          </a:p>
          <a:p>
            <a:pPr marL="457200"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Thank you for listening and I welcome any questions. </a:t>
            </a:r>
            <a:endParaRPr lang="en-US" b="0" dirty="0">
              <a:effectLst/>
            </a:endParaRPr>
          </a:p>
          <a:p>
            <a:br>
              <a:rPr lang="en-US" dirty="0"/>
            </a:br>
            <a:endParaRPr lang="en-GB" dirty="0"/>
          </a:p>
        </p:txBody>
      </p:sp>
      <p:sp>
        <p:nvSpPr>
          <p:cNvPr id="4" name="Slide Number Placeholder 3"/>
          <p:cNvSpPr>
            <a:spLocks noGrp="1"/>
          </p:cNvSpPr>
          <p:nvPr>
            <p:ph type="sldNum" sz="quarter" idx="5"/>
          </p:nvPr>
        </p:nvSpPr>
        <p:spPr/>
        <p:txBody>
          <a:bodyPr/>
          <a:lstStyle/>
          <a:p>
            <a:fld id="{002D2566-5E0C-4346-829A-39E53B9D6550}" type="slidenum">
              <a:rPr lang="en-GB" smtClean="0"/>
              <a:t>1</a:t>
            </a:fld>
            <a:endParaRPr lang="en-GB"/>
          </a:p>
        </p:txBody>
      </p:sp>
    </p:spTree>
    <p:extLst>
      <p:ext uri="{BB962C8B-B14F-4D97-AF65-F5344CB8AC3E}">
        <p14:creationId xmlns:p14="http://schemas.microsoft.com/office/powerpoint/2010/main" val="28868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565A3-A494-411C-B697-6F0A178FB2C7}"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162028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565A3-A494-411C-B697-6F0A178FB2C7}"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341088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565A3-A494-411C-B697-6F0A178FB2C7}"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240407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565A3-A494-411C-B697-6F0A178FB2C7}"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59448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tint val="82000"/>
                  </a:schemeClr>
                </a:solidFill>
              </a:defRPr>
            </a:lvl1pPr>
            <a:lvl2pPr marL="1007943" indent="0">
              <a:buNone/>
              <a:defRPr sz="4409">
                <a:solidFill>
                  <a:schemeClr val="tx1">
                    <a:tint val="82000"/>
                  </a:schemeClr>
                </a:solidFill>
              </a:defRPr>
            </a:lvl2pPr>
            <a:lvl3pPr marL="2015886" indent="0">
              <a:buNone/>
              <a:defRPr sz="3968">
                <a:solidFill>
                  <a:schemeClr val="tx1">
                    <a:tint val="82000"/>
                  </a:schemeClr>
                </a:solidFill>
              </a:defRPr>
            </a:lvl3pPr>
            <a:lvl4pPr marL="3023829" indent="0">
              <a:buNone/>
              <a:defRPr sz="3527">
                <a:solidFill>
                  <a:schemeClr val="tx1">
                    <a:tint val="82000"/>
                  </a:schemeClr>
                </a:solidFill>
              </a:defRPr>
            </a:lvl4pPr>
            <a:lvl5pPr marL="4031772" indent="0">
              <a:buNone/>
              <a:defRPr sz="3527">
                <a:solidFill>
                  <a:schemeClr val="tx1">
                    <a:tint val="82000"/>
                  </a:schemeClr>
                </a:solidFill>
              </a:defRPr>
            </a:lvl5pPr>
            <a:lvl6pPr marL="5039716" indent="0">
              <a:buNone/>
              <a:defRPr sz="3527">
                <a:solidFill>
                  <a:schemeClr val="tx1">
                    <a:tint val="82000"/>
                  </a:schemeClr>
                </a:solidFill>
              </a:defRPr>
            </a:lvl6pPr>
            <a:lvl7pPr marL="6047659" indent="0">
              <a:buNone/>
              <a:defRPr sz="3527">
                <a:solidFill>
                  <a:schemeClr val="tx1">
                    <a:tint val="82000"/>
                  </a:schemeClr>
                </a:solidFill>
              </a:defRPr>
            </a:lvl7pPr>
            <a:lvl8pPr marL="7055602" indent="0">
              <a:buNone/>
              <a:defRPr sz="3527">
                <a:solidFill>
                  <a:schemeClr val="tx1">
                    <a:tint val="82000"/>
                  </a:schemeClr>
                </a:solidFill>
              </a:defRPr>
            </a:lvl8pPr>
            <a:lvl9pPr marL="8063545" indent="0">
              <a:buNone/>
              <a:defRPr sz="352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565A3-A494-411C-B697-6F0A178FB2C7}" type="datetimeFigureOut">
              <a:rPr lang="en-GB" smtClean="0"/>
              <a:t>03/05/2024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258589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565A3-A494-411C-B697-6F0A178FB2C7}"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317248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565A3-A494-411C-B697-6F0A178FB2C7}" type="datetimeFigureOut">
              <a:rPr lang="en-GB" smtClean="0"/>
              <a:t>03/05/2024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231479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565A3-A494-411C-B697-6F0A178FB2C7}" type="datetimeFigureOut">
              <a:rPr lang="en-GB" smtClean="0"/>
              <a:t>03/05/2024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60736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565A3-A494-411C-B697-6F0A178FB2C7}" type="datetimeFigureOut">
              <a:rPr lang="en-GB" smtClean="0"/>
              <a:t>03/05/2024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391941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116565A3-A494-411C-B697-6F0A178FB2C7}"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81065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116565A3-A494-411C-B697-6F0A178FB2C7}" type="datetimeFigureOut">
              <a:rPr lang="en-GB" smtClean="0"/>
              <a:t>03/05/2024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F1ED4C-BCEC-491F-BCF7-852EA48C635F}" type="slidenum">
              <a:rPr lang="en-GB" smtClean="0"/>
              <a:t>‹#›</a:t>
            </a:fld>
            <a:endParaRPr lang="en-GB"/>
          </a:p>
        </p:txBody>
      </p:sp>
    </p:spTree>
    <p:extLst>
      <p:ext uri="{BB962C8B-B14F-4D97-AF65-F5344CB8AC3E}">
        <p14:creationId xmlns:p14="http://schemas.microsoft.com/office/powerpoint/2010/main" val="183102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82000"/>
                  </a:schemeClr>
                </a:solidFill>
              </a:defRPr>
            </a:lvl1pPr>
          </a:lstStyle>
          <a:p>
            <a:fld id="{116565A3-A494-411C-B697-6F0A178FB2C7}" type="datetimeFigureOut">
              <a:rPr lang="en-GB" smtClean="0"/>
              <a:t>03/05/2024</a:t>
            </a:fld>
            <a:endParaRPr lang="en-GB"/>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82000"/>
                  </a:schemeClr>
                </a:solidFill>
              </a:defRPr>
            </a:lvl1pPr>
          </a:lstStyle>
          <a:p>
            <a:fld id="{2AF1ED4C-BCEC-491F-BCF7-852EA48C635F}" type="slidenum">
              <a:rPr lang="en-GB" smtClean="0"/>
              <a:t>‹#›</a:t>
            </a:fld>
            <a:endParaRPr lang="en-GB"/>
          </a:p>
        </p:txBody>
      </p:sp>
    </p:spTree>
    <p:extLst>
      <p:ext uri="{BB962C8B-B14F-4D97-AF65-F5344CB8AC3E}">
        <p14:creationId xmlns:p14="http://schemas.microsoft.com/office/powerpoint/2010/main" val="1132249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038/s41396-019-0510-0" TargetMode="External"/><Relationship Id="rId5" Type="http://schemas.openxmlformats.org/officeDocument/2006/relationships/hyperlink" Target="https://doi.org/10.1093/nar/gkac803" TargetMode="External"/><Relationship Id="rId4" Type="http://schemas.openxmlformats.org/officeDocument/2006/relationships/hyperlink" Target="https://doi.org/10.1038/ncomms9493"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81CF35-2A0B-2BDD-C1B9-79CC247C4714}"/>
              </a:ext>
            </a:extLst>
          </p:cNvPr>
          <p:cNvSpPr/>
          <p:nvPr/>
        </p:nvSpPr>
        <p:spPr>
          <a:xfrm>
            <a:off x="0" y="923064"/>
            <a:ext cx="21383625" cy="14196285"/>
          </a:xfrm>
          <a:prstGeom prst="rect">
            <a:avLst/>
          </a:prstGeom>
          <a:solidFill>
            <a:srgbClr val="C1E5F5">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1BC2727-DFFD-BB4C-E7C6-9E64A69B1D31}"/>
              </a:ext>
            </a:extLst>
          </p:cNvPr>
          <p:cNvPicPr>
            <a:picLocks noChangeAspect="1"/>
          </p:cNvPicPr>
          <p:nvPr/>
        </p:nvPicPr>
        <p:blipFill>
          <a:blip r:embed="rId3"/>
          <a:stretch>
            <a:fillRect/>
          </a:stretch>
        </p:blipFill>
        <p:spPr>
          <a:xfrm>
            <a:off x="0" y="0"/>
            <a:ext cx="3541663" cy="894271"/>
          </a:xfrm>
          <a:prstGeom prst="rect">
            <a:avLst/>
          </a:prstGeom>
        </p:spPr>
      </p:pic>
      <p:sp>
        <p:nvSpPr>
          <p:cNvPr id="6" name="Rectangle 5">
            <a:extLst>
              <a:ext uri="{FF2B5EF4-FFF2-40B4-BE49-F238E27FC236}">
                <a16:creationId xmlns:a16="http://schemas.microsoft.com/office/drawing/2014/main" id="{5CA948F5-A938-7D89-9C23-6D516286384E}"/>
              </a:ext>
            </a:extLst>
          </p:cNvPr>
          <p:cNvSpPr/>
          <p:nvPr/>
        </p:nvSpPr>
        <p:spPr>
          <a:xfrm>
            <a:off x="-1" y="-35814"/>
            <a:ext cx="21383626" cy="958879"/>
          </a:xfrm>
          <a:prstGeom prst="rect">
            <a:avLst/>
          </a:prstGeom>
          <a:solidFill>
            <a:srgbClr val="C1E5F5">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A6E3D874-598F-8140-AF69-2C250E08E717}"/>
              </a:ext>
            </a:extLst>
          </p:cNvPr>
          <p:cNvSpPr>
            <a:spLocks noGrp="1"/>
          </p:cNvSpPr>
          <p:nvPr>
            <p:ph type="ctrTitle"/>
          </p:nvPr>
        </p:nvSpPr>
        <p:spPr>
          <a:xfrm>
            <a:off x="3750488" y="359680"/>
            <a:ext cx="12771703" cy="534591"/>
          </a:xfrm>
        </p:spPr>
        <p:txBody>
          <a:bodyPr>
            <a:noAutofit/>
          </a:bodyPr>
          <a:lstStyle/>
          <a:p>
            <a:r>
              <a:rPr lang="en-US" sz="5612" dirty="0"/>
              <a:t>Quantifying the prokaryotic resource niche </a:t>
            </a:r>
            <a:endParaRPr lang="en-GB" sz="5612" dirty="0"/>
          </a:p>
        </p:txBody>
      </p:sp>
      <p:sp>
        <p:nvSpPr>
          <p:cNvPr id="3" name="Subtitle 2">
            <a:extLst>
              <a:ext uri="{FF2B5EF4-FFF2-40B4-BE49-F238E27FC236}">
                <a16:creationId xmlns:a16="http://schemas.microsoft.com/office/drawing/2014/main" id="{126C6A5F-B819-007C-8E34-503CC21D10C8}"/>
              </a:ext>
            </a:extLst>
          </p:cNvPr>
          <p:cNvSpPr>
            <a:spLocks noGrp="1"/>
          </p:cNvSpPr>
          <p:nvPr>
            <p:ph type="subTitle" idx="1"/>
          </p:nvPr>
        </p:nvSpPr>
        <p:spPr>
          <a:xfrm>
            <a:off x="16522191" y="34351"/>
            <a:ext cx="4978375" cy="825567"/>
          </a:xfrm>
        </p:spPr>
        <p:txBody>
          <a:bodyPr>
            <a:normAutofit fontScale="55000" lnSpcReduction="20000"/>
          </a:bodyPr>
          <a:lstStyle/>
          <a:p>
            <a:r>
              <a:rPr lang="en-US" dirty="0"/>
              <a:t>Department of Life Sciences, Imperial College London, UK</a:t>
            </a:r>
            <a:endParaRPr lang="en-GB" dirty="0"/>
          </a:p>
        </p:txBody>
      </p:sp>
      <p:sp>
        <p:nvSpPr>
          <p:cNvPr id="7" name="TextBox 6">
            <a:extLst>
              <a:ext uri="{FF2B5EF4-FFF2-40B4-BE49-F238E27FC236}">
                <a16:creationId xmlns:a16="http://schemas.microsoft.com/office/drawing/2014/main" id="{03FDB653-F285-C750-87F4-9101899AB6D2}"/>
              </a:ext>
            </a:extLst>
          </p:cNvPr>
          <p:cNvSpPr txBox="1"/>
          <p:nvPr/>
        </p:nvSpPr>
        <p:spPr>
          <a:xfrm>
            <a:off x="260324" y="6626270"/>
            <a:ext cx="5017692" cy="5509200"/>
          </a:xfrm>
          <a:prstGeom prst="rect">
            <a:avLst/>
          </a:prstGeom>
          <a:solidFill>
            <a:schemeClr val="accent1">
              <a:lumMod val="20000"/>
              <a:lumOff val="80000"/>
            </a:schemeClr>
          </a:solidFill>
        </p:spPr>
        <p:txBody>
          <a:bodyPr wrap="square" rtlCol="0">
            <a:spAutoFit/>
          </a:bodyPr>
          <a:lstStyle/>
          <a:p>
            <a:pPr marL="342900" indent="-342900">
              <a:buFont typeface="Arial" panose="020B0604020202020204" pitchFamily="34" charset="0"/>
              <a:buChar char="•"/>
            </a:pPr>
            <a:r>
              <a:rPr lang="en-GB" sz="2200" dirty="0"/>
              <a:t>The ecological resource niche is the </a:t>
            </a:r>
            <a:r>
              <a:rPr lang="en-GB" sz="2200" b="1" dirty="0"/>
              <a:t>set of resources an organism requires for growth within its environment</a:t>
            </a:r>
            <a:r>
              <a:rPr lang="en-GB" sz="2200" dirty="0"/>
              <a:t> (fig 1). It can be observed by studying media recipes used to culture prokaryotes for optimal growth.</a:t>
            </a:r>
          </a:p>
          <a:p>
            <a:pPr marL="285750" indent="-285750">
              <a:buFont typeface="Arial" panose="020B0604020202020204" pitchFamily="34" charset="0"/>
              <a:buChar char="•"/>
            </a:pPr>
            <a:r>
              <a:rPr lang="en-GB" sz="2200" dirty="0"/>
              <a:t>Expanding on KOMODO¹, the </a:t>
            </a:r>
            <a:r>
              <a:rPr lang="en-GB" sz="2200" b="1" dirty="0"/>
              <a:t>MediaDive</a:t>
            </a:r>
            <a:r>
              <a:rPr lang="en-GB" sz="2200" dirty="0"/>
              <a:t> database² from DSMZ standardizes media recipes with the microbes able to grow on them. </a:t>
            </a:r>
          </a:p>
          <a:p>
            <a:pPr marL="285750" indent="-285750">
              <a:buFont typeface="Arial" panose="020B0604020202020204" pitchFamily="34" charset="0"/>
              <a:buChar char="•"/>
            </a:pPr>
            <a:r>
              <a:rPr lang="en-GB" sz="2200" dirty="0"/>
              <a:t>There is a limited understanding of how the fundamental niche (comprising intrinsic characteristics) effects the realised prokaryotic resource niche. </a:t>
            </a:r>
          </a:p>
        </p:txBody>
      </p:sp>
      <p:sp>
        <p:nvSpPr>
          <p:cNvPr id="11" name="TextBox 10">
            <a:extLst>
              <a:ext uri="{FF2B5EF4-FFF2-40B4-BE49-F238E27FC236}">
                <a16:creationId xmlns:a16="http://schemas.microsoft.com/office/drawing/2014/main" id="{EA1328B4-447C-1ABF-0B59-3993A2DA8E32}"/>
              </a:ext>
            </a:extLst>
          </p:cNvPr>
          <p:cNvSpPr txBox="1"/>
          <p:nvPr/>
        </p:nvSpPr>
        <p:spPr>
          <a:xfrm>
            <a:off x="16658417" y="8462820"/>
            <a:ext cx="4361516" cy="3493264"/>
          </a:xfrm>
          <a:prstGeom prst="rect">
            <a:avLst/>
          </a:prstGeom>
          <a:solidFill>
            <a:srgbClr val="C1E5F5">
              <a:alpha val="89804"/>
            </a:srgbClr>
          </a:solidFill>
        </p:spPr>
        <p:txBody>
          <a:bodyPr wrap="square" rtlCol="0">
            <a:spAutoFit/>
          </a:bodyPr>
          <a:lstStyle/>
          <a:p>
            <a:endParaRPr lang="en-GB" sz="2300" dirty="0"/>
          </a:p>
          <a:p>
            <a:pPr marL="285750" indent="-285750">
              <a:buFont typeface="Arial" panose="020B0604020202020204" pitchFamily="34" charset="0"/>
              <a:buChar char="•"/>
            </a:pPr>
            <a:r>
              <a:rPr lang="en-GB" sz="2200" dirty="0"/>
              <a:t>Microbes will fall into set life history strategies due to evolutionary trade-offs⁴. </a:t>
            </a:r>
          </a:p>
          <a:p>
            <a:pPr marL="285750" indent="-285750">
              <a:buFont typeface="Arial" panose="020B0604020202020204" pitchFamily="34" charset="0"/>
              <a:buChar char="•"/>
            </a:pPr>
            <a:r>
              <a:rPr lang="en-GB" sz="2200" dirty="0"/>
              <a:t>Investigate whether resource niche clustering occurs based on life-history strategies using PCA. </a:t>
            </a:r>
          </a:p>
          <a:p>
            <a:pPr marL="285750" indent="-285750">
              <a:buFont typeface="Arial" panose="020B0604020202020204" pitchFamily="34" charset="0"/>
              <a:buChar char="•"/>
            </a:pPr>
            <a:r>
              <a:rPr lang="en-GB" sz="2200" dirty="0"/>
              <a:t>Determine phylogenetic causes for the relationships involved.</a:t>
            </a:r>
          </a:p>
        </p:txBody>
      </p:sp>
      <p:sp>
        <p:nvSpPr>
          <p:cNvPr id="14" name="TextBox 13">
            <a:extLst>
              <a:ext uri="{FF2B5EF4-FFF2-40B4-BE49-F238E27FC236}">
                <a16:creationId xmlns:a16="http://schemas.microsoft.com/office/drawing/2014/main" id="{BCECEC66-0F1F-5A8B-AA55-9667C689A244}"/>
              </a:ext>
            </a:extLst>
          </p:cNvPr>
          <p:cNvSpPr txBox="1"/>
          <p:nvPr/>
        </p:nvSpPr>
        <p:spPr>
          <a:xfrm>
            <a:off x="245441" y="13122491"/>
            <a:ext cx="8733793" cy="1785104"/>
          </a:xfrm>
          <a:prstGeom prst="rect">
            <a:avLst/>
          </a:prstGeom>
          <a:solidFill>
            <a:srgbClr val="C1E5F5"/>
          </a:solidFill>
        </p:spPr>
        <p:txBody>
          <a:bodyPr wrap="square" rtlCol="0">
            <a:spAutoFit/>
          </a:bodyPr>
          <a:lstStyle/>
          <a:p>
            <a:pPr marL="342900" indent="-342900">
              <a:buFont typeface="+mj-lt"/>
              <a:buAutoNum type="arabicPeriod"/>
            </a:pPr>
            <a:r>
              <a:rPr lang="en-GB" sz="2200" dirty="0"/>
              <a:t>Create a unified framework linking species to their optimal resource media and constituent ingredient requirements.</a:t>
            </a:r>
          </a:p>
          <a:p>
            <a:pPr marL="342900" indent="-342900">
              <a:buFont typeface="+mj-lt"/>
              <a:buAutoNum type="arabicPeriod"/>
            </a:pPr>
            <a:r>
              <a:rPr lang="en-GB" sz="2200" dirty="0"/>
              <a:t>For </a:t>
            </a:r>
            <a:r>
              <a:rPr lang="en-GB" sz="2200" b="1" dirty="0"/>
              <a:t>intrinsic characteristics</a:t>
            </a:r>
            <a:r>
              <a:rPr lang="en-GB" sz="2200" dirty="0"/>
              <a:t>: organism genome size, organism GC content, number of genes and number of protein coding genes, are there correlations with niche width and ingredient requirements?</a:t>
            </a:r>
          </a:p>
        </p:txBody>
      </p:sp>
      <p:sp>
        <p:nvSpPr>
          <p:cNvPr id="16" name="TextBox 15">
            <a:extLst>
              <a:ext uri="{FF2B5EF4-FFF2-40B4-BE49-F238E27FC236}">
                <a16:creationId xmlns:a16="http://schemas.microsoft.com/office/drawing/2014/main" id="{37C4FAB3-94A0-2454-DE78-A5FB2D3752A8}"/>
              </a:ext>
            </a:extLst>
          </p:cNvPr>
          <p:cNvSpPr txBox="1"/>
          <p:nvPr/>
        </p:nvSpPr>
        <p:spPr>
          <a:xfrm>
            <a:off x="9323942" y="2148788"/>
            <a:ext cx="4266178" cy="5509200"/>
          </a:xfrm>
          <a:prstGeom prst="rect">
            <a:avLst/>
          </a:prstGeom>
          <a:solidFill>
            <a:srgbClr val="C1E5F5"/>
          </a:solidFill>
        </p:spPr>
        <p:txBody>
          <a:bodyPr wrap="square" rtlCol="0">
            <a:spAutoFit/>
          </a:bodyPr>
          <a:lstStyle/>
          <a:p>
            <a:pPr marL="342900" indent="-342900">
              <a:buAutoNum type="arabicPeriod"/>
            </a:pPr>
            <a:r>
              <a:rPr lang="en-US" sz="2200" dirty="0"/>
              <a:t>Create a combined dataset of prokaryotes and their a) optimal growth media (b) optimal ingredient requirements (c) Intrinsic characteristics, via REST API calls to the NCBI and DSMZ.</a:t>
            </a:r>
          </a:p>
          <a:p>
            <a:pPr marL="342900" indent="-342900">
              <a:buAutoNum type="arabicPeriod"/>
            </a:pPr>
            <a:r>
              <a:rPr lang="en-US" sz="2200" dirty="0"/>
              <a:t>Perform niche width analysis using the number of optimal media against the four intrinsic characteristics. </a:t>
            </a:r>
          </a:p>
          <a:p>
            <a:pPr marL="342900" indent="-342900">
              <a:buAutoNum type="arabicPeriod"/>
            </a:pPr>
            <a:r>
              <a:rPr lang="en-US" sz="2200" dirty="0"/>
              <a:t>Analyze correlations for intrinsic characteristics and ingredient requirements using spearman’s ranked correlation coefficient </a:t>
            </a:r>
          </a:p>
        </p:txBody>
      </p:sp>
      <p:sp>
        <p:nvSpPr>
          <p:cNvPr id="20" name="TextBox 19">
            <a:extLst>
              <a:ext uri="{FF2B5EF4-FFF2-40B4-BE49-F238E27FC236}">
                <a16:creationId xmlns:a16="http://schemas.microsoft.com/office/drawing/2014/main" id="{CDDC8753-4CB8-9B52-6E14-F1817F8D8320}"/>
              </a:ext>
            </a:extLst>
          </p:cNvPr>
          <p:cNvSpPr txBox="1"/>
          <p:nvPr/>
        </p:nvSpPr>
        <p:spPr>
          <a:xfrm>
            <a:off x="16679367" y="12773480"/>
            <a:ext cx="4319616" cy="2031325"/>
          </a:xfrm>
          <a:prstGeom prst="rect">
            <a:avLst/>
          </a:prstGeom>
          <a:solidFill>
            <a:srgbClr val="C1E5F5">
              <a:alpha val="89804"/>
            </a:srgbClr>
          </a:solidFill>
        </p:spPr>
        <p:txBody>
          <a:bodyPr wrap="square" rtlCol="0">
            <a:spAutoFit/>
          </a:bodyPr>
          <a:lstStyle/>
          <a:p>
            <a:endParaRPr lang="en-US" sz="1600" dirty="0"/>
          </a:p>
          <a:p>
            <a:pPr marL="342900" indent="-342900">
              <a:buAutoNum type="arabicPeriod"/>
            </a:pPr>
            <a:r>
              <a:rPr lang="en-GB" sz="1000" b="0" i="0" dirty="0" err="1">
                <a:solidFill>
                  <a:srgbClr val="000000"/>
                </a:solidFill>
                <a:effectLst/>
              </a:rPr>
              <a:t>Oberhardt</a:t>
            </a:r>
            <a:r>
              <a:rPr lang="en-GB" sz="1000" b="0" i="0" dirty="0">
                <a:solidFill>
                  <a:srgbClr val="000000"/>
                </a:solidFill>
                <a:effectLst/>
              </a:rPr>
              <a:t>, M.A et al. 2015. Harnessing the landscape of microbial culture media to predict new organism–media pairings. Nat </a:t>
            </a:r>
            <a:r>
              <a:rPr lang="en-GB" sz="1000" b="0" i="0" dirty="0" err="1">
                <a:solidFill>
                  <a:srgbClr val="000000"/>
                </a:solidFill>
                <a:effectLst/>
              </a:rPr>
              <a:t>Commun</a:t>
            </a:r>
            <a:r>
              <a:rPr lang="en-GB" sz="1000" b="0" i="0" dirty="0">
                <a:solidFill>
                  <a:srgbClr val="000000"/>
                </a:solidFill>
                <a:effectLst/>
              </a:rPr>
              <a:t> 6, 8493. </a:t>
            </a:r>
            <a:r>
              <a:rPr lang="en-GB" sz="1000" b="0" i="0" dirty="0">
                <a:effectLst/>
                <a:hlinkClick r:id="rId4"/>
              </a:rPr>
              <a:t>https://doi.org/10.1038/ncomms9493</a:t>
            </a:r>
            <a:endParaRPr lang="en-GB" sz="1000" b="0" i="0" dirty="0">
              <a:effectLst/>
            </a:endParaRPr>
          </a:p>
          <a:p>
            <a:pPr marL="342900" indent="-342900">
              <a:buAutoNum type="arabicPeriod"/>
            </a:pPr>
            <a:r>
              <a:rPr lang="en-GB" sz="1000" b="0" i="0" dirty="0" err="1">
                <a:solidFill>
                  <a:srgbClr val="000000"/>
                </a:solidFill>
                <a:effectLst/>
              </a:rPr>
              <a:t>Koblitz</a:t>
            </a:r>
            <a:r>
              <a:rPr lang="en-GB" sz="1000" b="0" i="0" dirty="0">
                <a:solidFill>
                  <a:srgbClr val="000000"/>
                </a:solidFill>
                <a:effectLst/>
              </a:rPr>
              <a:t>, J., </a:t>
            </a:r>
            <a:r>
              <a:rPr lang="en-GB" sz="1000" b="0" i="0" dirty="0" err="1">
                <a:solidFill>
                  <a:srgbClr val="000000"/>
                </a:solidFill>
                <a:effectLst/>
              </a:rPr>
              <a:t>Halama</a:t>
            </a:r>
            <a:r>
              <a:rPr lang="en-GB" sz="1000" b="0" i="0" dirty="0">
                <a:solidFill>
                  <a:srgbClr val="000000"/>
                </a:solidFill>
                <a:effectLst/>
              </a:rPr>
              <a:t>, et al. 2023. MediaDive: the expert-curated cultivation media database. Nucleic Acids Res 51, D1531–D1538. </a:t>
            </a:r>
            <a:r>
              <a:rPr lang="en-GB" sz="1000" b="0" i="0" dirty="0">
                <a:effectLst/>
                <a:hlinkClick r:id="rId5"/>
              </a:rPr>
              <a:t>https://doi.org/10.1093/nar/gkac803</a:t>
            </a:r>
            <a:endParaRPr lang="en-GB" sz="1000" b="0" i="0" dirty="0">
              <a:effectLst/>
            </a:endParaRPr>
          </a:p>
          <a:p>
            <a:pPr marL="342900" indent="-342900">
              <a:buAutoNum type="arabicPeriod"/>
            </a:pPr>
            <a:r>
              <a:rPr lang="en-GB" sz="1000" b="0" i="0" dirty="0">
                <a:solidFill>
                  <a:srgbClr val="000000"/>
                </a:solidFill>
                <a:effectLst/>
              </a:rPr>
              <a:t>Li, J., Mau, et al. 2019. Predictive genomic traits for bacterial growth in culture versus actual growth in soil. ISME J 13, 2162–2172.</a:t>
            </a:r>
          </a:p>
          <a:p>
            <a:pPr marL="342900" indent="-342900">
              <a:buAutoNum type="arabicPeriod"/>
            </a:pPr>
            <a:r>
              <a:rPr lang="en-GB" sz="1000" b="0" i="0" dirty="0">
                <a:solidFill>
                  <a:srgbClr val="000000"/>
                </a:solidFill>
                <a:effectLst/>
              </a:rPr>
              <a:t>Malik, A.A et al. 2020. Defining trait-based microbial strategies with consequences for soil carbon cycling under climate change. The ISME Journal 14, 1–9. </a:t>
            </a:r>
            <a:r>
              <a:rPr lang="en-GB" sz="1000" b="0" i="0" dirty="0">
                <a:effectLst/>
                <a:hlinkClick r:id="rId6"/>
              </a:rPr>
              <a:t>https://doi.org/10.1038/s41396-019-0510-0</a:t>
            </a:r>
            <a:endParaRPr lang="en-GB" sz="1000" dirty="0"/>
          </a:p>
        </p:txBody>
      </p:sp>
      <p:grpSp>
        <p:nvGrpSpPr>
          <p:cNvPr id="9" name="Group 8">
            <a:extLst>
              <a:ext uri="{FF2B5EF4-FFF2-40B4-BE49-F238E27FC236}">
                <a16:creationId xmlns:a16="http://schemas.microsoft.com/office/drawing/2014/main" id="{DB9512F4-9109-72DC-CBE7-A7BAC316AD41}"/>
              </a:ext>
            </a:extLst>
          </p:cNvPr>
          <p:cNvGrpSpPr/>
          <p:nvPr/>
        </p:nvGrpSpPr>
        <p:grpSpPr>
          <a:xfrm>
            <a:off x="9336108" y="8218387"/>
            <a:ext cx="7019081" cy="6586418"/>
            <a:chOff x="8553743" y="1188192"/>
            <a:chExt cx="7360255" cy="6586418"/>
          </a:xfrm>
        </p:grpSpPr>
        <p:sp>
          <p:nvSpPr>
            <p:cNvPr id="10" name="TextBox 9">
              <a:extLst>
                <a:ext uri="{FF2B5EF4-FFF2-40B4-BE49-F238E27FC236}">
                  <a16:creationId xmlns:a16="http://schemas.microsoft.com/office/drawing/2014/main" id="{FB39D437-47CB-BE42-3EF0-E75AF3DB367E}"/>
                </a:ext>
              </a:extLst>
            </p:cNvPr>
            <p:cNvSpPr txBox="1"/>
            <p:nvPr/>
          </p:nvSpPr>
          <p:spPr>
            <a:xfrm>
              <a:off x="8553743" y="1188192"/>
              <a:ext cx="7360255" cy="6586418"/>
            </a:xfrm>
            <a:prstGeom prst="rect">
              <a:avLst/>
            </a:prstGeom>
            <a:solidFill>
              <a:srgbClr val="83CBEB">
                <a:alpha val="76078"/>
              </a:srgbClr>
            </a:solidFill>
          </p:spPr>
          <p:txBody>
            <a:bodyPr wrap="square" rtlCol="0">
              <a:spAutoFit/>
            </a:bodyPr>
            <a:lstStyle/>
            <a:p>
              <a:endParaRPr lang="en-US" sz="32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1600" dirty="0"/>
                <a:t>Fig 2: Relationship between log10 scaled genome size and log scaled niche width (denoted by number of different media). Discrete values on the y-axis are caused by log scaling for lower values.</a:t>
              </a:r>
            </a:p>
          </p:txBody>
        </p:sp>
        <p:pic>
          <p:nvPicPr>
            <p:cNvPr id="25" name="Picture 24" descr="A graph of red dots&#10;&#10;Description automatically generated">
              <a:extLst>
                <a:ext uri="{FF2B5EF4-FFF2-40B4-BE49-F238E27FC236}">
                  <a16:creationId xmlns:a16="http://schemas.microsoft.com/office/drawing/2014/main" id="{502F07E8-A7C2-54EA-F6B5-80CFA4398CEB}"/>
                </a:ext>
              </a:extLst>
            </p:cNvPr>
            <p:cNvPicPr>
              <a:picLocks noChangeAspect="1"/>
            </p:cNvPicPr>
            <p:nvPr/>
          </p:nvPicPr>
          <p:blipFill rotWithShape="1">
            <a:blip r:embed="rId7">
              <a:extLst>
                <a:ext uri="{28A0092B-C50C-407E-A947-70E740481C1C}">
                  <a14:useLocalDpi xmlns:a14="http://schemas.microsoft.com/office/drawing/2010/main" val="0"/>
                </a:ext>
              </a:extLst>
            </a:blip>
            <a:srcRect t="10248" r="7643"/>
            <a:stretch/>
          </p:blipFill>
          <p:spPr>
            <a:xfrm>
              <a:off x="8754754" y="1729587"/>
              <a:ext cx="7007285" cy="5107236"/>
            </a:xfrm>
            <a:prstGeom prst="rect">
              <a:avLst/>
            </a:prstGeom>
          </p:spPr>
        </p:pic>
      </p:grpSp>
      <p:sp>
        <p:nvSpPr>
          <p:cNvPr id="13" name="TextBox 12">
            <a:extLst>
              <a:ext uri="{FF2B5EF4-FFF2-40B4-BE49-F238E27FC236}">
                <a16:creationId xmlns:a16="http://schemas.microsoft.com/office/drawing/2014/main" id="{ADE4BA79-665C-087F-51D4-B94794D2B313}"/>
              </a:ext>
            </a:extLst>
          </p:cNvPr>
          <p:cNvSpPr txBox="1"/>
          <p:nvPr/>
        </p:nvSpPr>
        <p:spPr>
          <a:xfrm>
            <a:off x="14085410" y="1040792"/>
            <a:ext cx="6913574" cy="6617196"/>
          </a:xfrm>
          <a:prstGeom prst="rect">
            <a:avLst/>
          </a:prstGeom>
          <a:solidFill>
            <a:srgbClr val="83CBEB">
              <a:alpha val="76078"/>
            </a:srgbClr>
          </a:solidFill>
        </p:spPr>
        <p:txBody>
          <a:bodyPr wrap="square" rtlCol="0">
            <a:sp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1600" dirty="0"/>
              <a:t>Fig 3: Relationship between log10(1/significance) and correlation coefficient for ingredient per gene count. Labels = Highly significant correlations, dotted red line = 5% significance level, solid black line  = no correlation.</a:t>
            </a:r>
          </a:p>
        </p:txBody>
      </p:sp>
      <p:sp>
        <p:nvSpPr>
          <p:cNvPr id="8" name="TextBox 7">
            <a:extLst>
              <a:ext uri="{FF2B5EF4-FFF2-40B4-BE49-F238E27FC236}">
                <a16:creationId xmlns:a16="http://schemas.microsoft.com/office/drawing/2014/main" id="{F08D8CB7-9FF1-509F-DC5B-006F9F33EF3A}"/>
              </a:ext>
            </a:extLst>
          </p:cNvPr>
          <p:cNvSpPr txBox="1"/>
          <p:nvPr/>
        </p:nvSpPr>
        <p:spPr>
          <a:xfrm>
            <a:off x="5707490" y="5339456"/>
            <a:ext cx="3186977" cy="6863417"/>
          </a:xfrm>
          <a:prstGeom prst="rect">
            <a:avLst/>
          </a:prstGeom>
          <a:solidFill>
            <a:srgbClr val="C1E5F5"/>
          </a:solidFill>
        </p:spPr>
        <p:txBody>
          <a:bodyPr wrap="square" rtlCol="0">
            <a:spAutoFit/>
          </a:bodyPr>
          <a:lstStyle/>
          <a:p>
            <a:pPr marL="342900" indent="-342900">
              <a:buFont typeface="Arial" panose="020B0604020202020204" pitchFamily="34" charset="0"/>
              <a:buChar char="•"/>
            </a:pPr>
            <a:r>
              <a:rPr lang="en-GB" sz="2200" dirty="0"/>
              <a:t>More genes (larger genomes) need more nitrogen and phosphorus resources³ for DNA replication, reducing the number of suitable growth media (</a:t>
            </a:r>
            <a:r>
              <a:rPr lang="en-GB" sz="2200" b="1" dirty="0"/>
              <a:t>niche width</a:t>
            </a:r>
            <a:r>
              <a:rPr lang="en-GB" sz="2200" dirty="0"/>
              <a:t>).</a:t>
            </a:r>
          </a:p>
          <a:p>
            <a:pPr marL="285750" indent="-285750">
              <a:buFont typeface="Arial" panose="020B0604020202020204" pitchFamily="34" charset="0"/>
              <a:buChar char="•"/>
            </a:pPr>
            <a:r>
              <a:rPr lang="en-GB" sz="2200" dirty="0"/>
              <a:t>Fewer genes limit the enzyme repertoire for resource conversion, reducing the number of suitable growth media.</a:t>
            </a:r>
          </a:p>
          <a:p>
            <a:pPr marL="285750" indent="-285750">
              <a:buFont typeface="Arial" panose="020B0604020202020204" pitchFamily="34" charset="0"/>
              <a:buChar char="•"/>
            </a:pPr>
            <a:r>
              <a:rPr lang="en-GB" sz="2200" dirty="0"/>
              <a:t>Species relatedness dictates patterns of resource niche overlap in prokaryotes.</a:t>
            </a:r>
          </a:p>
        </p:txBody>
      </p:sp>
      <p:sp>
        <p:nvSpPr>
          <p:cNvPr id="19" name="TextBox 18">
            <a:extLst>
              <a:ext uri="{FF2B5EF4-FFF2-40B4-BE49-F238E27FC236}">
                <a16:creationId xmlns:a16="http://schemas.microsoft.com/office/drawing/2014/main" id="{8E076C90-FAD4-A08C-13EA-E3A0FC565210}"/>
              </a:ext>
            </a:extLst>
          </p:cNvPr>
          <p:cNvSpPr txBox="1"/>
          <p:nvPr/>
        </p:nvSpPr>
        <p:spPr>
          <a:xfrm>
            <a:off x="248716" y="6067005"/>
            <a:ext cx="5017692" cy="584775"/>
          </a:xfrm>
          <a:prstGeom prst="rect">
            <a:avLst/>
          </a:prstGeom>
          <a:solidFill>
            <a:srgbClr val="46B1E1"/>
          </a:solidFill>
        </p:spPr>
        <p:txBody>
          <a:bodyPr wrap="square" rtlCol="0">
            <a:spAutoFit/>
          </a:bodyPr>
          <a:lstStyle/>
          <a:p>
            <a:pPr algn="ctr"/>
            <a:r>
              <a:rPr lang="en-US" sz="3200" dirty="0"/>
              <a:t>Background</a:t>
            </a:r>
            <a:endParaRPr lang="en-GB" sz="3200" dirty="0"/>
          </a:p>
        </p:txBody>
      </p:sp>
      <p:sp>
        <p:nvSpPr>
          <p:cNvPr id="21" name="TextBox 20">
            <a:extLst>
              <a:ext uri="{FF2B5EF4-FFF2-40B4-BE49-F238E27FC236}">
                <a16:creationId xmlns:a16="http://schemas.microsoft.com/office/drawing/2014/main" id="{6985D802-5F2F-6F33-3DF5-1036D956459A}"/>
              </a:ext>
            </a:extLst>
          </p:cNvPr>
          <p:cNvSpPr txBox="1"/>
          <p:nvPr/>
        </p:nvSpPr>
        <p:spPr>
          <a:xfrm>
            <a:off x="5726034" y="4789595"/>
            <a:ext cx="3168433" cy="584775"/>
          </a:xfrm>
          <a:prstGeom prst="rect">
            <a:avLst/>
          </a:prstGeom>
          <a:solidFill>
            <a:srgbClr val="46B1E1"/>
          </a:solidFill>
        </p:spPr>
        <p:txBody>
          <a:bodyPr wrap="square" rtlCol="0">
            <a:spAutoFit/>
          </a:bodyPr>
          <a:lstStyle/>
          <a:p>
            <a:pPr algn="ctr"/>
            <a:r>
              <a:rPr lang="en-US" sz="3200" dirty="0"/>
              <a:t>Hypothesis</a:t>
            </a:r>
            <a:endParaRPr lang="en-GB" sz="3200" dirty="0"/>
          </a:p>
        </p:txBody>
      </p:sp>
      <p:sp>
        <p:nvSpPr>
          <p:cNvPr id="22" name="TextBox 21">
            <a:extLst>
              <a:ext uri="{FF2B5EF4-FFF2-40B4-BE49-F238E27FC236}">
                <a16:creationId xmlns:a16="http://schemas.microsoft.com/office/drawing/2014/main" id="{6A42A45E-40A8-1750-8389-26F41DD583A3}"/>
              </a:ext>
            </a:extLst>
          </p:cNvPr>
          <p:cNvSpPr txBox="1"/>
          <p:nvPr/>
        </p:nvSpPr>
        <p:spPr>
          <a:xfrm>
            <a:off x="260324" y="12548932"/>
            <a:ext cx="8728362" cy="584775"/>
          </a:xfrm>
          <a:prstGeom prst="rect">
            <a:avLst/>
          </a:prstGeom>
          <a:solidFill>
            <a:srgbClr val="46B1E1"/>
          </a:solidFill>
        </p:spPr>
        <p:txBody>
          <a:bodyPr wrap="square" rtlCol="0">
            <a:spAutoFit/>
          </a:bodyPr>
          <a:lstStyle/>
          <a:p>
            <a:pPr algn="ctr"/>
            <a:r>
              <a:rPr lang="en-US" sz="3200" dirty="0"/>
              <a:t>Objectives</a:t>
            </a:r>
            <a:endParaRPr lang="en-GB" sz="3200" dirty="0"/>
          </a:p>
        </p:txBody>
      </p:sp>
      <p:sp>
        <p:nvSpPr>
          <p:cNvPr id="23" name="TextBox 22">
            <a:extLst>
              <a:ext uri="{FF2B5EF4-FFF2-40B4-BE49-F238E27FC236}">
                <a16:creationId xmlns:a16="http://schemas.microsoft.com/office/drawing/2014/main" id="{2E15712B-4DCE-CC09-F082-60D6F4AE9061}"/>
              </a:ext>
            </a:extLst>
          </p:cNvPr>
          <p:cNvSpPr txBox="1"/>
          <p:nvPr/>
        </p:nvSpPr>
        <p:spPr>
          <a:xfrm>
            <a:off x="9335872" y="1618719"/>
            <a:ext cx="4266178" cy="584775"/>
          </a:xfrm>
          <a:prstGeom prst="rect">
            <a:avLst/>
          </a:prstGeom>
          <a:solidFill>
            <a:srgbClr val="46B1E1"/>
          </a:solidFill>
        </p:spPr>
        <p:txBody>
          <a:bodyPr wrap="square" rtlCol="0">
            <a:spAutoFit/>
          </a:bodyPr>
          <a:lstStyle/>
          <a:p>
            <a:pPr algn="ctr"/>
            <a:r>
              <a:rPr lang="en-US" sz="3200" dirty="0"/>
              <a:t>Methods</a:t>
            </a:r>
            <a:endParaRPr lang="en-GB" sz="3200" dirty="0"/>
          </a:p>
        </p:txBody>
      </p:sp>
      <p:sp>
        <p:nvSpPr>
          <p:cNvPr id="24" name="TextBox 23">
            <a:extLst>
              <a:ext uri="{FF2B5EF4-FFF2-40B4-BE49-F238E27FC236}">
                <a16:creationId xmlns:a16="http://schemas.microsoft.com/office/drawing/2014/main" id="{C06DFFD4-5194-2508-AB6F-3FA44BD60FF4}"/>
              </a:ext>
            </a:extLst>
          </p:cNvPr>
          <p:cNvSpPr txBox="1"/>
          <p:nvPr/>
        </p:nvSpPr>
        <p:spPr>
          <a:xfrm>
            <a:off x="9345548" y="8047401"/>
            <a:ext cx="7019080" cy="584775"/>
          </a:xfrm>
          <a:prstGeom prst="rect">
            <a:avLst/>
          </a:prstGeom>
          <a:solidFill>
            <a:srgbClr val="46B1E1"/>
          </a:solidFill>
        </p:spPr>
        <p:txBody>
          <a:bodyPr wrap="square" rtlCol="0">
            <a:spAutoFit/>
          </a:bodyPr>
          <a:lstStyle/>
          <a:p>
            <a:pPr algn="ctr"/>
            <a:r>
              <a:rPr lang="en-US" sz="3200" dirty="0"/>
              <a:t>Preliminary Insights</a:t>
            </a:r>
            <a:endParaRPr lang="en-GB" sz="3200" dirty="0"/>
          </a:p>
        </p:txBody>
      </p:sp>
      <p:sp>
        <p:nvSpPr>
          <p:cNvPr id="26" name="TextBox 25">
            <a:extLst>
              <a:ext uri="{FF2B5EF4-FFF2-40B4-BE49-F238E27FC236}">
                <a16:creationId xmlns:a16="http://schemas.microsoft.com/office/drawing/2014/main" id="{4CD0A2A1-25F1-9A1B-69D0-6FDE7A3FE1A8}"/>
              </a:ext>
            </a:extLst>
          </p:cNvPr>
          <p:cNvSpPr txBox="1"/>
          <p:nvPr/>
        </p:nvSpPr>
        <p:spPr>
          <a:xfrm>
            <a:off x="16679367" y="8049238"/>
            <a:ext cx="4351839" cy="584775"/>
          </a:xfrm>
          <a:prstGeom prst="rect">
            <a:avLst/>
          </a:prstGeom>
          <a:solidFill>
            <a:srgbClr val="46B1E1"/>
          </a:solidFill>
        </p:spPr>
        <p:txBody>
          <a:bodyPr wrap="square" rtlCol="0">
            <a:spAutoFit/>
          </a:bodyPr>
          <a:lstStyle/>
          <a:p>
            <a:pPr algn="ctr"/>
            <a:r>
              <a:rPr lang="en-US" sz="3200" dirty="0"/>
              <a:t>Next Steps</a:t>
            </a:r>
            <a:endParaRPr lang="en-GB" sz="3200" dirty="0"/>
          </a:p>
        </p:txBody>
      </p:sp>
      <p:sp>
        <p:nvSpPr>
          <p:cNvPr id="27" name="TextBox 26">
            <a:extLst>
              <a:ext uri="{FF2B5EF4-FFF2-40B4-BE49-F238E27FC236}">
                <a16:creationId xmlns:a16="http://schemas.microsoft.com/office/drawing/2014/main" id="{3FDACBC0-B47C-558E-4829-CB552775B91E}"/>
              </a:ext>
            </a:extLst>
          </p:cNvPr>
          <p:cNvSpPr txBox="1"/>
          <p:nvPr/>
        </p:nvSpPr>
        <p:spPr>
          <a:xfrm>
            <a:off x="16679367" y="12303197"/>
            <a:ext cx="4319616" cy="584775"/>
          </a:xfrm>
          <a:prstGeom prst="rect">
            <a:avLst/>
          </a:prstGeom>
          <a:solidFill>
            <a:srgbClr val="46B1E1"/>
          </a:solidFill>
        </p:spPr>
        <p:txBody>
          <a:bodyPr wrap="square" rtlCol="0">
            <a:spAutoFit/>
          </a:bodyPr>
          <a:lstStyle/>
          <a:p>
            <a:pPr algn="ctr"/>
            <a:r>
              <a:rPr lang="en-US" sz="3200" dirty="0"/>
              <a:t>References</a:t>
            </a:r>
            <a:endParaRPr lang="en-GB" sz="3200" dirty="0"/>
          </a:p>
        </p:txBody>
      </p:sp>
      <p:pic>
        <p:nvPicPr>
          <p:cNvPr id="18" name="Picture 17" descr="A graph of a gene&#10;&#10;Description automatically generated with medium confidence">
            <a:extLst>
              <a:ext uri="{FF2B5EF4-FFF2-40B4-BE49-F238E27FC236}">
                <a16:creationId xmlns:a16="http://schemas.microsoft.com/office/drawing/2014/main" id="{598F29CF-9483-6A69-1A4C-08B52A8022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83609" y="1172959"/>
            <a:ext cx="6576233" cy="5241316"/>
          </a:xfrm>
          <a:prstGeom prst="rect">
            <a:avLst/>
          </a:prstGeom>
        </p:spPr>
      </p:pic>
      <p:sp>
        <p:nvSpPr>
          <p:cNvPr id="29" name="Arrow: Right 28">
            <a:extLst>
              <a:ext uri="{FF2B5EF4-FFF2-40B4-BE49-F238E27FC236}">
                <a16:creationId xmlns:a16="http://schemas.microsoft.com/office/drawing/2014/main" id="{1945941A-B705-6660-53B3-BED7ECBB32BD}"/>
              </a:ext>
            </a:extLst>
          </p:cNvPr>
          <p:cNvSpPr/>
          <p:nvPr/>
        </p:nvSpPr>
        <p:spPr>
          <a:xfrm rot="5400000">
            <a:off x="7075047" y="12087032"/>
            <a:ext cx="373166" cy="573065"/>
          </a:xfrm>
          <a:prstGeom prst="rightArrow">
            <a:avLst/>
          </a:prstGeom>
          <a:gradFill flip="none" rotWithShape="1">
            <a:gsLst>
              <a:gs pos="13000">
                <a:srgbClr val="C1E5F5"/>
              </a:gs>
              <a:gs pos="72000">
                <a:srgbClr val="46B1E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5815F2C-C7A4-A801-7A70-8E6CC3C3A440}"/>
              </a:ext>
            </a:extLst>
          </p:cNvPr>
          <p:cNvSpPr/>
          <p:nvPr/>
        </p:nvSpPr>
        <p:spPr>
          <a:xfrm>
            <a:off x="8871416" y="4789594"/>
            <a:ext cx="452525" cy="584775"/>
          </a:xfrm>
          <a:prstGeom prst="rightArrow">
            <a:avLst/>
          </a:prstGeom>
          <a:gradFill flip="none" rotWithShape="1">
            <a:gsLst>
              <a:gs pos="17000">
                <a:srgbClr val="C1E5F5"/>
              </a:gs>
              <a:gs pos="72000">
                <a:srgbClr val="46B1E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5F677832-B41B-4733-9D04-4AAE943A67B1}"/>
              </a:ext>
            </a:extLst>
          </p:cNvPr>
          <p:cNvSpPr/>
          <p:nvPr/>
        </p:nvSpPr>
        <p:spPr>
          <a:xfrm rot="5400000">
            <a:off x="11240381" y="7545895"/>
            <a:ext cx="381366" cy="573065"/>
          </a:xfrm>
          <a:prstGeom prst="rightArrow">
            <a:avLst/>
          </a:prstGeom>
          <a:gradFill flip="none" rotWithShape="1">
            <a:gsLst>
              <a:gs pos="24000">
                <a:srgbClr val="C1E5F5"/>
              </a:gs>
              <a:gs pos="72000">
                <a:srgbClr val="46B1E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7B5E4BFE-67D0-7C14-220E-5FA67EA52B31}"/>
              </a:ext>
            </a:extLst>
          </p:cNvPr>
          <p:cNvSpPr/>
          <p:nvPr/>
        </p:nvSpPr>
        <p:spPr>
          <a:xfrm rot="16200000">
            <a:off x="14645080" y="7576576"/>
            <a:ext cx="358770" cy="573065"/>
          </a:xfrm>
          <a:prstGeom prst="rightArrow">
            <a:avLst/>
          </a:prstGeom>
          <a:gradFill flip="none" rotWithShape="1">
            <a:gsLst>
              <a:gs pos="0">
                <a:srgbClr val="83CBEB"/>
              </a:gs>
              <a:gs pos="72000">
                <a:srgbClr val="46B1E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AE297294-90A5-1C86-AAD5-86ECFD2EF477}"/>
              </a:ext>
            </a:extLst>
          </p:cNvPr>
          <p:cNvSpPr/>
          <p:nvPr/>
        </p:nvSpPr>
        <p:spPr>
          <a:xfrm rot="5400000">
            <a:off x="18462104" y="7556842"/>
            <a:ext cx="397689" cy="573065"/>
          </a:xfrm>
          <a:prstGeom prst="rightArrow">
            <a:avLst/>
          </a:prstGeom>
          <a:gradFill flip="none" rotWithShape="1">
            <a:gsLst>
              <a:gs pos="17000">
                <a:srgbClr val="83CBEB"/>
              </a:gs>
              <a:gs pos="72000">
                <a:srgbClr val="46B1E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Right 33">
            <a:extLst>
              <a:ext uri="{FF2B5EF4-FFF2-40B4-BE49-F238E27FC236}">
                <a16:creationId xmlns:a16="http://schemas.microsoft.com/office/drawing/2014/main" id="{B4CBF04E-E724-D0B1-59CD-0780463EE634}"/>
              </a:ext>
            </a:extLst>
          </p:cNvPr>
          <p:cNvSpPr/>
          <p:nvPr/>
        </p:nvSpPr>
        <p:spPr>
          <a:xfrm rot="5400000">
            <a:off x="18545460" y="11848938"/>
            <a:ext cx="358770" cy="573065"/>
          </a:xfrm>
          <a:prstGeom prst="rightArrow">
            <a:avLst/>
          </a:prstGeom>
          <a:gradFill flip="none" rotWithShape="1">
            <a:gsLst>
              <a:gs pos="24000">
                <a:srgbClr val="C1E5F5"/>
              </a:gs>
              <a:gs pos="72000">
                <a:srgbClr val="46B1E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descr="A diagram of different species&#10;&#10;Description automatically generated">
            <a:extLst>
              <a:ext uri="{FF2B5EF4-FFF2-40B4-BE49-F238E27FC236}">
                <a16:creationId xmlns:a16="http://schemas.microsoft.com/office/drawing/2014/main" id="{EB04293F-EC74-9ED1-9312-ACF67718AB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327" y="1091812"/>
            <a:ext cx="7366418" cy="4780566"/>
          </a:xfrm>
          <a:prstGeom prst="rect">
            <a:avLst/>
          </a:prstGeom>
        </p:spPr>
      </p:pic>
      <p:sp>
        <p:nvSpPr>
          <p:cNvPr id="35" name="TextBox 34">
            <a:extLst>
              <a:ext uri="{FF2B5EF4-FFF2-40B4-BE49-F238E27FC236}">
                <a16:creationId xmlns:a16="http://schemas.microsoft.com/office/drawing/2014/main" id="{E6BF8793-5E16-BF19-E930-51A06A058EA2}"/>
              </a:ext>
            </a:extLst>
          </p:cNvPr>
          <p:cNvSpPr txBox="1"/>
          <p:nvPr/>
        </p:nvSpPr>
        <p:spPr>
          <a:xfrm>
            <a:off x="7684817" y="1683035"/>
            <a:ext cx="1499983" cy="2585323"/>
          </a:xfrm>
          <a:prstGeom prst="rect">
            <a:avLst/>
          </a:prstGeom>
          <a:noFill/>
        </p:spPr>
        <p:txBody>
          <a:bodyPr wrap="square" rtlCol="0">
            <a:spAutoFit/>
          </a:bodyPr>
          <a:lstStyle/>
          <a:p>
            <a:r>
              <a:rPr lang="en-GB" sz="1600" dirty="0"/>
              <a:t>Fig 1: Illustration of niche width (coloured circles) and niche overlap for resource requirements (x). </a:t>
            </a:r>
          </a:p>
          <a:p>
            <a:endParaRPr lang="en-GB" dirty="0"/>
          </a:p>
        </p:txBody>
      </p:sp>
      <p:sp>
        <p:nvSpPr>
          <p:cNvPr id="12" name="TextBox 11">
            <a:extLst>
              <a:ext uri="{FF2B5EF4-FFF2-40B4-BE49-F238E27FC236}">
                <a16:creationId xmlns:a16="http://schemas.microsoft.com/office/drawing/2014/main" id="{5E8DBD9D-C6A4-86A0-D8CB-546F85B6A1D3}"/>
              </a:ext>
            </a:extLst>
          </p:cNvPr>
          <p:cNvSpPr txBox="1"/>
          <p:nvPr/>
        </p:nvSpPr>
        <p:spPr>
          <a:xfrm>
            <a:off x="8306561" y="900334"/>
            <a:ext cx="5237271" cy="461665"/>
          </a:xfrm>
          <a:prstGeom prst="rect">
            <a:avLst/>
          </a:prstGeom>
          <a:solidFill>
            <a:srgbClr val="C1E5F5">
              <a:alpha val="23922"/>
            </a:srgbClr>
          </a:solidFill>
        </p:spPr>
        <p:txBody>
          <a:bodyPr wrap="square" rtlCol="0">
            <a:spAutoFit/>
          </a:bodyPr>
          <a:lstStyle/>
          <a:p>
            <a:pPr algn="ctr"/>
            <a:r>
              <a:rPr lang="en-US" sz="2400" dirty="0"/>
              <a:t>Author: Dhylan Patel</a:t>
            </a:r>
            <a:endParaRPr lang="en-GB" sz="2400" dirty="0"/>
          </a:p>
        </p:txBody>
      </p:sp>
      <p:sp>
        <p:nvSpPr>
          <p:cNvPr id="17" name="Arrow: Right 16">
            <a:extLst>
              <a:ext uri="{FF2B5EF4-FFF2-40B4-BE49-F238E27FC236}">
                <a16:creationId xmlns:a16="http://schemas.microsoft.com/office/drawing/2014/main" id="{DDFD2106-4BAE-408F-348A-20D4059206BB}"/>
              </a:ext>
            </a:extLst>
          </p:cNvPr>
          <p:cNvSpPr/>
          <p:nvPr/>
        </p:nvSpPr>
        <p:spPr>
          <a:xfrm>
            <a:off x="5228461" y="6041126"/>
            <a:ext cx="452525" cy="584775"/>
          </a:xfrm>
          <a:prstGeom prst="rightArrow">
            <a:avLst/>
          </a:prstGeom>
          <a:gradFill flip="none" rotWithShape="1">
            <a:gsLst>
              <a:gs pos="17000">
                <a:srgbClr val="C1E5F5"/>
              </a:gs>
              <a:gs pos="72000">
                <a:srgbClr val="46B1E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751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6597</TotalTime>
  <Words>1355</Words>
  <Application>Microsoft Office PowerPoint</Application>
  <PresentationFormat>Custom</PresentationFormat>
  <Paragraphs>108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Quantifying the prokaryotic resource niche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bacterial ecological niche </dc:title>
  <dc:creator>Patel, Dhylan</dc:creator>
  <cp:lastModifiedBy>Patel, Dhylan</cp:lastModifiedBy>
  <cp:revision>1</cp:revision>
  <dcterms:created xsi:type="dcterms:W3CDTF">2024-03-28T17:18:43Z</dcterms:created>
  <dcterms:modified xsi:type="dcterms:W3CDTF">2024-05-03T08:50:40Z</dcterms:modified>
</cp:coreProperties>
</file>