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9" r:id="rId4"/>
    <p:sldId id="274" r:id="rId5"/>
    <p:sldId id="297" r:id="rId6"/>
    <p:sldId id="264" r:id="rId7"/>
    <p:sldId id="268" r:id="rId8"/>
    <p:sldId id="295" r:id="rId9"/>
    <p:sldId id="296" r:id="rId10"/>
    <p:sldId id="260" r:id="rId11"/>
    <p:sldId id="276" r:id="rId12"/>
    <p:sldId id="278" r:id="rId13"/>
    <p:sldId id="261" r:id="rId14"/>
    <p:sldId id="282" r:id="rId15"/>
    <p:sldId id="285" r:id="rId16"/>
    <p:sldId id="298" r:id="rId17"/>
    <p:sldId id="262" r:id="rId18"/>
    <p:sldId id="290" r:id="rId19"/>
    <p:sldId id="293" r:id="rId2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7">
          <p15:clr>
            <a:srgbClr val="A4A3A4"/>
          </p15:clr>
        </p15:guide>
        <p15:guide id="2" pos="28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81" autoAdjust="0"/>
    <p:restoredTop sz="94660"/>
  </p:normalViewPr>
  <p:slideViewPr>
    <p:cSldViewPr showGuides="1">
      <p:cViewPr varScale="1">
        <p:scale>
          <a:sx n="90" d="100"/>
          <a:sy n="90" d="100"/>
        </p:scale>
        <p:origin x="576" y="78"/>
      </p:cViewPr>
      <p:guideLst>
        <p:guide orient="horz" pos="1587"/>
        <p:guide pos="2895"/>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1F81C2-FAB1-4618-B116-6B9186536CB4}" type="datetimeFigureOut">
              <a:rPr lang="zh-CN" altLang="en-US" smtClean="0"/>
              <a:t>2019/10/16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647F7C-9778-4EF1-8115-9E1A807FE7B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647F7C-9778-4EF1-8115-9E1A807FE7BF}" type="slidenum">
              <a:rPr lang="zh-CN" altLang="en-US" smtClean="0"/>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26EB0D8-D049-4A31-8F2D-814DBCEBC8C0}" type="datetimeFigureOut">
              <a:rPr lang="zh-CN" altLang="en-US" smtClean="0"/>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7D73C6-6C2F-48CB-8888-B8D11C5DB613}" type="slidenum">
              <a:rPr lang="zh-CN" altLang="en-US" smtClean="0"/>
              <a:t>‹#›</a:t>
            </a:fld>
            <a:endParaRPr lang="zh-CN" altLang="en-US"/>
          </a:p>
        </p:txBody>
      </p:sp>
      <p:pic>
        <p:nvPicPr>
          <p:cNvPr id="7" name="图片 6"/>
          <p:cNvPicPr>
            <a:picLocks noChangeAspect="1"/>
          </p:cNvPicPr>
          <p:nvPr userDrawn="1"/>
        </p:nvPicPr>
        <p:blipFill>
          <a:blip r:embed="rId2" cstate="screen"/>
          <a:stretch>
            <a:fillRect/>
          </a:stretch>
        </p:blipFill>
        <p:spPr>
          <a:xfrm>
            <a:off x="0" y="0"/>
            <a:ext cx="9144000" cy="5143500"/>
          </a:xfrm>
          <a:prstGeom prst="rect">
            <a:avLst/>
          </a:prstGeom>
          <a:ln>
            <a:noFill/>
          </a:ln>
          <a:effectLst>
            <a:softEdge rad="112500"/>
          </a:effectLst>
        </p:spPr>
      </p:pic>
      <p:sp>
        <p:nvSpPr>
          <p:cNvPr id="3" name="矩形 2"/>
          <p:cNvSpPr/>
          <p:nvPr userDrawn="1"/>
        </p:nvSpPr>
        <p:spPr>
          <a:xfrm>
            <a:off x="57000" y="51470"/>
            <a:ext cx="9025000" cy="4967014"/>
          </a:xfrm>
          <a:prstGeom prst="rect">
            <a:avLst/>
          </a:prstGeom>
          <a:solidFill>
            <a:schemeClr val="bg1">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26EB0D8-D049-4A31-8F2D-814DBCEBC8C0}" type="datetimeFigureOut">
              <a:rPr lang="zh-CN" altLang="en-US" smtClean="0"/>
              <a:t>2019/10/16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7D73C6-6C2F-48CB-8888-B8D11C5DB6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26EB0D8-D049-4A31-8F2D-814DBCEBC8C0}" type="datetimeFigureOut">
              <a:rPr lang="zh-CN" altLang="en-US" smtClean="0"/>
              <a:t>2019/10/16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7D73C6-6C2F-48CB-8888-B8D11C5DB6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26EB0D8-D049-4A31-8F2D-814DBCEBC8C0}" type="datetimeFigureOut">
              <a:rPr lang="zh-CN" altLang="en-US" smtClean="0"/>
              <a:t>2019/10/16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7D73C6-6C2F-48CB-8888-B8D11C5DB6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26EB0D8-D049-4A31-8F2D-814DBCEBC8C0}" type="datetimeFigureOut">
              <a:rPr lang="zh-CN" altLang="en-US" smtClean="0"/>
              <a:t>2019/10/16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7D73C6-6C2F-48CB-8888-B8D11C5DB613}" type="slidenum">
              <a:rPr lang="zh-CN" altLang="en-US" smtClean="0"/>
              <a:t>‹#›</a:t>
            </a:fld>
            <a:endParaRPr lang="zh-CN" altLang="en-US"/>
          </a:p>
        </p:txBody>
      </p:sp>
      <p:sp>
        <p:nvSpPr>
          <p:cNvPr id="7" name="矩形 6"/>
          <p:cNvSpPr/>
          <p:nvPr userDrawn="1"/>
        </p:nvSpPr>
        <p:spPr>
          <a:xfrm>
            <a:off x="7236296" y="4803998"/>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26EB0D8-D049-4A31-8F2D-814DBCEBC8C0}" type="datetimeFigureOut">
              <a:rPr lang="zh-CN" altLang="en-US" smtClean="0"/>
              <a:t>2019/10/16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7D73C6-6C2F-48CB-8888-B8D11C5DB6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26EB0D8-D049-4A31-8F2D-814DBCEBC8C0}" type="datetimeFigureOut">
              <a:rPr lang="zh-CN" altLang="en-US" smtClean="0"/>
              <a:t>2019/10/16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7D73C6-6C2F-48CB-8888-B8D11C5DB61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26EB0D8-D049-4A31-8F2D-814DBCEBC8C0}" type="datetimeFigureOut">
              <a:rPr lang="zh-CN" altLang="en-US" smtClean="0"/>
              <a:t>2019/10/16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77D73C6-6C2F-48CB-8888-B8D11C5DB61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screen"/>
          <a:stretch>
            <a:fillRect/>
          </a:stretch>
        </p:blipFill>
        <p:spPr>
          <a:xfrm>
            <a:off x="0" y="0"/>
            <a:ext cx="9144000" cy="5143500"/>
          </a:xfrm>
          <a:prstGeom prst="rect">
            <a:avLst/>
          </a:prstGeom>
        </p:spPr>
      </p:pic>
      <p:sp>
        <p:nvSpPr>
          <p:cNvPr id="5" name="TextBox 4"/>
          <p:cNvSpPr txBox="1"/>
          <p:nvPr/>
        </p:nvSpPr>
        <p:spPr>
          <a:xfrm>
            <a:off x="1431925" y="1970405"/>
            <a:ext cx="5543550" cy="706755"/>
          </a:xfrm>
          <a:prstGeom prst="rect">
            <a:avLst/>
          </a:prstGeom>
          <a:noFill/>
        </p:spPr>
        <p:txBody>
          <a:bodyPr wrap="square" lIns="0" rIns="0" rtlCol="0">
            <a:spAutoFit/>
          </a:bodyPr>
          <a:lstStyle/>
          <a:p>
            <a:pPr algn="dist"/>
            <a:r>
              <a:rPr lang="en-US" sz="4000" dirty="0">
                <a:ln w="6350">
                  <a:noFill/>
                </a:ln>
                <a:latin typeface="微软雅黑 Light" panose="020B0502040204020203" pitchFamily="34" charset="-122"/>
                <a:ea typeface="微软雅黑 Light" panose="020B0502040204020203" pitchFamily="34" charset="-122"/>
              </a:rPr>
              <a:t>CTRL-iKUN</a:t>
            </a:r>
            <a:r>
              <a:rPr lang="zh-CN" altLang="en-US" sz="4000" dirty="0">
                <a:ln w="6350">
                  <a:noFill/>
                </a:ln>
                <a:latin typeface="微软雅黑 Light" panose="020B0502040204020203" pitchFamily="34" charset="-122"/>
                <a:ea typeface="微软雅黑 Light" panose="020B0502040204020203" pitchFamily="34" charset="-122"/>
              </a:rPr>
              <a:t>作业汇报</a:t>
            </a:r>
          </a:p>
        </p:txBody>
      </p:sp>
      <p:sp>
        <p:nvSpPr>
          <p:cNvPr id="8" name="矩形 7"/>
          <p:cNvSpPr/>
          <p:nvPr/>
        </p:nvSpPr>
        <p:spPr>
          <a:xfrm>
            <a:off x="1675130" y="2816860"/>
            <a:ext cx="2335530" cy="337185"/>
          </a:xfrm>
          <a:prstGeom prst="rect">
            <a:avLst/>
          </a:prstGeom>
          <a:ln w="6350">
            <a:solidFill>
              <a:schemeClr val="bg1">
                <a:lumMod val="50000"/>
              </a:schemeClr>
            </a:solidFill>
          </a:ln>
        </p:spPr>
        <p:txBody>
          <a:bodyPr wrap="square">
            <a:spAutoFit/>
          </a:bodyPr>
          <a:lstStyle/>
          <a:p>
            <a:pPr algn="ctr"/>
            <a:r>
              <a:rPr lang="zh-CN" altLang="en-US" sz="1600" dirty="0">
                <a:solidFill>
                  <a:schemeClr val="bg1">
                    <a:lumMod val="50000"/>
                  </a:schemeClr>
                </a:solidFill>
                <a:latin typeface="微软雅黑 Light" panose="020B0502040204020203" pitchFamily="34" charset="-122"/>
                <a:ea typeface="微软雅黑 Light" panose="020B0502040204020203" pitchFamily="34" charset="-122"/>
              </a:rPr>
              <a:t>系统设计</a:t>
            </a:r>
          </a:p>
        </p:txBody>
      </p:sp>
    </p:spTree>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p:transition spd="med">
        <p:dissolv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par>
                              <p:cTn id="7" fill="hold">
                                <p:stCondLst>
                                  <p:cond delay="500"/>
                                </p:stCondLst>
                                <p:childTnLst>
                                  <p:par>
                                    <p:cTn id="8" presetID="2" presetClass="entr" presetSubtype="4" fill="hold" grpId="0" nodeType="afterEffect" p14:presetBounceEnd="80000">
                                      <p:stCondLst>
                                        <p:cond delay="0"/>
                                      </p:stCondLst>
                                      <p:iterate type="lt">
                                        <p:tmPct val="10000"/>
                                      </p:iterate>
                                      <p:childTnLst>
                                        <p:set>
                                          <p:cBhvr>
                                            <p:cTn id="9" dur="1" fill="hold">
                                              <p:stCondLst>
                                                <p:cond delay="0"/>
                                              </p:stCondLst>
                                            </p:cTn>
                                            <p:tgtEl>
                                              <p:spTgt spid="5"/>
                                            </p:tgtEl>
                                            <p:attrNameLst>
                                              <p:attrName>style.visibility</p:attrName>
                                            </p:attrNameLst>
                                          </p:cBhvr>
                                          <p:to>
                                            <p:strVal val="visible"/>
                                          </p:to>
                                        </p:set>
                                        <p:anim calcmode="lin" valueType="num" p14:bounceEnd="80000">
                                          <p:cBhvr additive="base">
                                            <p:cTn id="10" dur="500" fill="hold"/>
                                            <p:tgtEl>
                                              <p:spTgt spid="5"/>
                                            </p:tgtEl>
                                            <p:attrNameLst>
                                              <p:attrName>ppt_x</p:attrName>
                                            </p:attrNameLst>
                                          </p:cBhvr>
                                          <p:tavLst>
                                            <p:tav tm="0">
                                              <p:val>
                                                <p:strVal val="#ppt_x"/>
                                              </p:val>
                                            </p:tav>
                                            <p:tav tm="100000">
                                              <p:val>
                                                <p:strVal val="#ppt_x"/>
                                              </p:val>
                                            </p:tav>
                                          </p:tavLst>
                                        </p:anim>
                                        <p:anim calcmode="lin" valueType="num" p14:bounceEnd="80000">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par>
                              <p:cTn id="12" fill="hold">
                                <p:stCondLst>
                                  <p:cond delay="1600"/>
                                </p:stCondLst>
                                <p:childTnLst>
                                  <p:par>
                                    <p:cTn id="13" presetID="2" presetClass="entr" presetSubtype="4" fill="hold" grpId="0" nodeType="afterEffect" p14:presetBounceEnd="80000">
                                      <p:stCondLst>
                                        <p:cond delay="0"/>
                                      </p:stCondLst>
                                      <p:iterate type="lt">
                                        <p:tmPct val="10000"/>
                                      </p:iterate>
                                      <p:childTnLst>
                                        <p:set>
                                          <p:cBhvr>
                                            <p:cTn id="14" dur="1" fill="hold">
                                              <p:stCondLst>
                                                <p:cond delay="0"/>
                                              </p:stCondLst>
                                            </p:cTn>
                                            <p:tgtEl>
                                              <p:spTgt spid="8"/>
                                            </p:tgtEl>
                                            <p:attrNameLst>
                                              <p:attrName>style.visibility</p:attrName>
                                            </p:attrNameLst>
                                          </p:cBhvr>
                                          <p:to>
                                            <p:strVal val="visible"/>
                                          </p:to>
                                        </p:set>
                                        <p:anim calcmode="lin" valueType="num" p14:bounceEnd="80000">
                                          <p:cBhvr additive="base">
                                            <p:cTn id="15" dur="500" fill="hold"/>
                                            <p:tgtEl>
                                              <p:spTgt spid="8"/>
                                            </p:tgtEl>
                                            <p:attrNameLst>
                                              <p:attrName>ppt_x</p:attrName>
                                            </p:attrNameLst>
                                          </p:cBhvr>
                                          <p:tavLst>
                                            <p:tav tm="0">
                                              <p:val>
                                                <p:strVal val="#ppt_x"/>
                                              </p:val>
                                            </p:tav>
                                            <p:tav tm="100000">
                                              <p:val>
                                                <p:strVal val="#ppt_x"/>
                                              </p:val>
                                            </p:tav>
                                          </p:tavLst>
                                        </p:anim>
                                        <p:anim calcmode="lin" valueType="num" p14:bounceEnd="80000">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par>
                              <p:cTn id="7" fill="hold">
                                <p:stCondLst>
                                  <p:cond delay="500"/>
                                </p:stCondLst>
                                <p:childTnLst>
                                  <p:par>
                                    <p:cTn id="8" presetID="2" presetClass="entr" presetSubtype="4" fill="hold" grpId="0" nodeType="afterEffect">
                                      <p:stCondLst>
                                        <p:cond delay="0"/>
                                      </p:stCondLst>
                                      <p:iterate type="lt">
                                        <p:tmPct val="10000"/>
                                      </p:iterate>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par>
                              <p:cTn id="12" fill="hold">
                                <p:stCondLst>
                                  <p:cond delay="1600"/>
                                </p:stCondLst>
                                <p:childTnLst>
                                  <p:par>
                                    <p:cTn id="13" presetID="2" presetClass="entr" presetSubtype="4" fill="hold" grpId="0" nodeType="afterEffect">
                                      <p:stCondLst>
                                        <p:cond delay="0"/>
                                      </p:stCondLst>
                                      <p:iterate type="lt">
                                        <p:tmPct val="10000"/>
                                      </p:iterate>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ldLvl="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48505" y="782955"/>
            <a:ext cx="664210" cy="2861310"/>
          </a:xfrm>
          <a:prstGeom prst="rect">
            <a:avLst/>
          </a:prstGeom>
          <a:noFill/>
        </p:spPr>
        <p:txBody>
          <a:bodyPr wrap="square" rtlCol="0">
            <a:spAutoFit/>
          </a:bodyPr>
          <a:lstStyle>
            <a:defPPr>
              <a:defRPr lang="zh-CN"/>
            </a:defPPr>
            <a:lvl1pPr>
              <a:defRPr sz="2400">
                <a:solidFill>
                  <a:schemeClr val="accent1"/>
                </a:solidFill>
                <a:latin typeface="微软雅黑 Light" panose="020B0502040204020203" pitchFamily="34" charset="-122"/>
                <a:ea typeface="微软雅黑 Light" panose="020B0502040204020203" pitchFamily="34" charset="-122"/>
              </a:defRPr>
            </a:lvl1pPr>
          </a:lstStyle>
          <a:p>
            <a:pPr algn="l"/>
            <a:r>
              <a:rPr lang="zh-CN" altLang="en-US" sz="3600" b="1" dirty="0">
                <a:solidFill>
                  <a:schemeClr val="accent1"/>
                </a:solidFill>
                <a:effectLst>
                  <a:outerShdw blurRad="38100" dist="25400" dir="5400000" algn="ctr" rotWithShape="0">
                    <a:srgbClr val="6E747A">
                      <a:alpha val="43000"/>
                    </a:srgbClr>
                  </a:outerShdw>
                </a:effectLst>
              </a:rPr>
              <a:t>数据库设计</a:t>
            </a:r>
          </a:p>
        </p:txBody>
      </p:sp>
      <p:sp>
        <p:nvSpPr>
          <p:cNvPr id="4" name="TextBox 3"/>
          <p:cNvSpPr txBox="1"/>
          <p:nvPr/>
        </p:nvSpPr>
        <p:spPr>
          <a:xfrm>
            <a:off x="2669881" y="1851670"/>
            <a:ext cx="1694258" cy="1628954"/>
          </a:xfrm>
          <a:prstGeom prst="rect">
            <a:avLst/>
          </a:prstGeom>
          <a:noFill/>
          <a:ln w="6350">
            <a:solidFill>
              <a:schemeClr val="bg1">
                <a:lumMod val="50000"/>
              </a:schemeClr>
            </a:solidFill>
          </a:ln>
        </p:spPr>
        <p:txBody>
          <a:bodyPr wrap="square" lIns="0" tIns="0" rIns="0" bIns="0" rtlCol="0" anchor="ctr" anchorCtr="0">
            <a:noAutofit/>
          </a:bodyPr>
          <a:lstStyle/>
          <a:p>
            <a:pPr algn="ctr"/>
            <a:r>
              <a:rPr lang="en-US" altLang="zh-CN" sz="8800" dirty="0">
                <a:solidFill>
                  <a:schemeClr val="bg1">
                    <a:lumMod val="50000"/>
                  </a:schemeClr>
                </a:solidFill>
                <a:latin typeface="微软雅黑 Light" panose="020B0502040204020203" pitchFamily="34" charset="-122"/>
                <a:ea typeface="微软雅黑 Light" panose="020B0502040204020203" pitchFamily="34" charset="-122"/>
              </a:rPr>
              <a:t>03</a:t>
            </a:r>
            <a:endParaRPr lang="zh-CN" altLang="en-US" sz="8800" dirty="0">
              <a:solidFill>
                <a:schemeClr val="bg1">
                  <a:lumMod val="50000"/>
                </a:schemeClr>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9"/>
          <p:cNvSpPr>
            <a:spLocks noChangeArrowheads="1"/>
          </p:cNvSpPr>
          <p:nvPr/>
        </p:nvSpPr>
        <p:spPr bwMode="auto">
          <a:xfrm>
            <a:off x="191770" y="145415"/>
            <a:ext cx="387731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400" dirty="0">
                <a:solidFill>
                  <a:srgbClr val="7030A0"/>
                </a:solidFill>
                <a:latin typeface="微软雅黑" panose="020B0503020204020204" pitchFamily="34" charset="-122"/>
                <a:ea typeface="微软雅黑" panose="020B0503020204020204" pitchFamily="34" charset="-122"/>
              </a:rPr>
              <a:t>一、概念模型（</a:t>
            </a:r>
            <a:r>
              <a:rPr lang="en-US" altLang="zh-CN" sz="2400" dirty="0">
                <a:solidFill>
                  <a:srgbClr val="7030A0"/>
                </a:solidFill>
                <a:latin typeface="微软雅黑" panose="020B0503020204020204" pitchFamily="34" charset="-122"/>
                <a:ea typeface="微软雅黑" panose="020B0503020204020204" pitchFamily="34" charset="-122"/>
              </a:rPr>
              <a:t>ER</a:t>
            </a:r>
            <a:r>
              <a:rPr lang="zh-CN" altLang="en-US" sz="2400" dirty="0">
                <a:solidFill>
                  <a:srgbClr val="7030A0"/>
                </a:solidFill>
                <a:latin typeface="微软雅黑" panose="020B0503020204020204" pitchFamily="34" charset="-122"/>
                <a:ea typeface="微软雅黑" panose="020B0503020204020204" pitchFamily="34" charset="-122"/>
              </a:rPr>
              <a:t>图</a:t>
            </a:r>
            <a:r>
              <a:rPr lang="en-US" altLang="zh-CN" sz="2400" dirty="0">
                <a:solidFill>
                  <a:srgbClr val="7030A0"/>
                </a:solidFill>
                <a:latin typeface="微软雅黑" panose="020B0503020204020204" pitchFamily="34" charset="-122"/>
                <a:ea typeface="微软雅黑" panose="020B0503020204020204" pitchFamily="34" charset="-122"/>
              </a:rPr>
              <a:t>)</a:t>
            </a:r>
          </a:p>
        </p:txBody>
      </p:sp>
      <p:pic>
        <p:nvPicPr>
          <p:cNvPr id="3" name="图片 2">
            <a:extLst>
              <a:ext uri="{FF2B5EF4-FFF2-40B4-BE49-F238E27FC236}">
                <a16:creationId xmlns:a16="http://schemas.microsoft.com/office/drawing/2014/main" id="{D790BD47-D226-41F5-A77E-1A1C2D42C7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1518" y="0"/>
            <a:ext cx="2420963"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a:spLocks noChangeArrowheads="1"/>
          </p:cNvSpPr>
          <p:nvPr/>
        </p:nvSpPr>
        <p:spPr bwMode="auto">
          <a:xfrm>
            <a:off x="180340" y="145415"/>
            <a:ext cx="3949065"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400" dirty="0">
                <a:solidFill>
                  <a:srgbClr val="7030A0"/>
                </a:solidFill>
                <a:latin typeface="微软雅黑" panose="020B0503020204020204" pitchFamily="34" charset="-122"/>
                <a:ea typeface="微软雅黑" panose="020B0503020204020204" pitchFamily="34" charset="-122"/>
                <a:sym typeface="+mn-ea"/>
              </a:rPr>
              <a:t>二、逻辑模型（关系表）</a:t>
            </a:r>
            <a:endParaRPr lang="en-US" altLang="zh-CN" sz="2400" dirty="0">
              <a:solidFill>
                <a:srgbClr val="7030A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F457BFF-4E1E-46B2-99A2-B821EB6E7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285" y="585510"/>
            <a:ext cx="6085091" cy="44752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cstate="screen"/>
          <a:stretch>
            <a:fillRect/>
          </a:stretch>
        </p:blipFill>
        <p:spPr>
          <a:xfrm>
            <a:off x="0" y="0"/>
            <a:ext cx="9144000" cy="5143500"/>
          </a:xfrm>
          <a:prstGeom prst="rect">
            <a:avLst/>
          </a:prstGeom>
        </p:spPr>
      </p:pic>
      <p:sp>
        <p:nvSpPr>
          <p:cNvPr id="3" name="TextBox 2"/>
          <p:cNvSpPr txBox="1"/>
          <p:nvPr/>
        </p:nvSpPr>
        <p:spPr>
          <a:xfrm>
            <a:off x="4478655" y="1173480"/>
            <a:ext cx="683895" cy="2306955"/>
          </a:xfrm>
          <a:prstGeom prst="rect">
            <a:avLst/>
          </a:prstGeom>
          <a:noFill/>
        </p:spPr>
        <p:txBody>
          <a:bodyPr wrap="square" rtlCol="0">
            <a:spAutoFit/>
          </a:bodyPr>
          <a:lstStyle>
            <a:defPPr>
              <a:defRPr lang="zh-CN"/>
            </a:defPPr>
            <a:lvl1pPr>
              <a:defRPr sz="2400">
                <a:solidFill>
                  <a:schemeClr val="accent1"/>
                </a:solidFill>
                <a:latin typeface="微软雅黑 Light" panose="020B0502040204020203" pitchFamily="34" charset="-122"/>
                <a:ea typeface="微软雅黑 Light" panose="020B0502040204020203" pitchFamily="34" charset="-122"/>
              </a:defRPr>
            </a:lvl1pPr>
          </a:lstStyle>
          <a:p>
            <a:pPr algn="l"/>
            <a:r>
              <a:rPr lang="zh-CN" altLang="en-US" sz="3600" b="1" dirty="0"/>
              <a:t>详细设计</a:t>
            </a:r>
          </a:p>
        </p:txBody>
      </p:sp>
      <p:sp>
        <p:nvSpPr>
          <p:cNvPr id="4" name="TextBox 3"/>
          <p:cNvSpPr txBox="1"/>
          <p:nvPr/>
        </p:nvSpPr>
        <p:spPr>
          <a:xfrm>
            <a:off x="2669881" y="1851670"/>
            <a:ext cx="1694258" cy="1628954"/>
          </a:xfrm>
          <a:prstGeom prst="rect">
            <a:avLst/>
          </a:prstGeom>
          <a:noFill/>
          <a:ln w="6350">
            <a:solidFill>
              <a:schemeClr val="bg1">
                <a:lumMod val="50000"/>
              </a:schemeClr>
            </a:solidFill>
          </a:ln>
        </p:spPr>
        <p:txBody>
          <a:bodyPr wrap="square" lIns="0" tIns="0" rIns="0" bIns="0" rtlCol="0" anchor="ctr" anchorCtr="0">
            <a:noAutofit/>
          </a:bodyPr>
          <a:lstStyle/>
          <a:p>
            <a:pPr algn="ctr"/>
            <a:r>
              <a:rPr lang="en-US" altLang="zh-CN" sz="8800" dirty="0">
                <a:solidFill>
                  <a:schemeClr val="bg1">
                    <a:lumMod val="50000"/>
                  </a:schemeClr>
                </a:solidFill>
                <a:latin typeface="微软雅黑 Light" panose="020B0502040204020203" pitchFamily="34" charset="-122"/>
                <a:ea typeface="微软雅黑 Light" panose="020B0502040204020203" pitchFamily="34" charset="-122"/>
              </a:rPr>
              <a:t>04</a:t>
            </a:r>
            <a:endParaRPr lang="zh-CN" altLang="en-US" sz="8800" dirty="0">
              <a:solidFill>
                <a:schemeClr val="bg1">
                  <a:lumMod val="50000"/>
                </a:schemeClr>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9"/>
          <p:cNvSpPr>
            <a:spLocks noChangeArrowheads="1"/>
          </p:cNvSpPr>
          <p:nvPr/>
        </p:nvSpPr>
        <p:spPr bwMode="auto">
          <a:xfrm>
            <a:off x="470844" y="354364"/>
            <a:ext cx="2778059"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sz="2000" dirty="0">
                <a:solidFill>
                  <a:srgbClr val="7030A0"/>
                </a:solidFill>
                <a:latin typeface="微软雅黑" panose="020B0503020204020204" pitchFamily="34" charset="-122"/>
                <a:ea typeface="微软雅黑" panose="020B0503020204020204" pitchFamily="34" charset="-122"/>
              </a:rPr>
              <a:t>一、登录注册模块</a:t>
            </a:r>
          </a:p>
        </p:txBody>
      </p:sp>
      <p:sp>
        <p:nvSpPr>
          <p:cNvPr id="4" name="文本框 3"/>
          <p:cNvSpPr txBox="1"/>
          <p:nvPr/>
        </p:nvSpPr>
        <p:spPr>
          <a:xfrm>
            <a:off x="611560" y="915566"/>
            <a:ext cx="7211695" cy="922020"/>
          </a:xfrm>
          <a:prstGeom prst="rect">
            <a:avLst/>
          </a:prstGeom>
          <a:noFill/>
        </p:spPr>
        <p:txBody>
          <a:bodyPr wrap="square" rtlCol="0">
            <a:spAutoFit/>
          </a:bodyPr>
          <a:lstStyle/>
          <a:p>
            <a:pPr indent="457200" fontAlgn="auto"/>
            <a:r>
              <a:rPr lang="zh-CN" altLang="en-US" dirty="0"/>
              <a:t>登录注册模块主要是通过连接到数据库，先在数据库中建立表，然后通过注册将信息录入表中，登陆的时候就通过代码连接到数据库执行查询语句验证表中是否有登陆的账号和密码。</a:t>
            </a:r>
          </a:p>
        </p:txBody>
      </p:sp>
      <p:graphicFrame>
        <p:nvGraphicFramePr>
          <p:cNvPr id="2" name="表格 1">
            <a:extLst>
              <a:ext uri="{FF2B5EF4-FFF2-40B4-BE49-F238E27FC236}">
                <a16:creationId xmlns:a16="http://schemas.microsoft.com/office/drawing/2014/main" id="{7317CDF0-0EB7-4E91-B500-2EE1BA8D7E4C}"/>
              </a:ext>
            </a:extLst>
          </p:cNvPr>
          <p:cNvGraphicFramePr>
            <a:graphicFrameLocks noGrp="1"/>
          </p:cNvGraphicFramePr>
          <p:nvPr>
            <p:extLst>
              <p:ext uri="{D42A27DB-BD31-4B8C-83A1-F6EECF244321}">
                <p14:modId xmlns:p14="http://schemas.microsoft.com/office/powerpoint/2010/main" val="3387130072"/>
              </p:ext>
            </p:extLst>
          </p:nvPr>
        </p:nvGraphicFramePr>
        <p:xfrm>
          <a:off x="971600" y="1923678"/>
          <a:ext cx="5544616" cy="3096345"/>
        </p:xfrm>
        <a:graphic>
          <a:graphicData uri="http://schemas.openxmlformats.org/drawingml/2006/table">
            <a:tbl>
              <a:tblPr>
                <a:tableStyleId>{5C22544A-7EE6-4342-B048-85BDC9FD1C3A}</a:tableStyleId>
              </a:tblPr>
              <a:tblGrid>
                <a:gridCol w="947498">
                  <a:extLst>
                    <a:ext uri="{9D8B030D-6E8A-4147-A177-3AD203B41FA5}">
                      <a16:colId xmlns:a16="http://schemas.microsoft.com/office/drawing/2014/main" val="2690803445"/>
                    </a:ext>
                  </a:extLst>
                </a:gridCol>
                <a:gridCol w="4597118">
                  <a:extLst>
                    <a:ext uri="{9D8B030D-6E8A-4147-A177-3AD203B41FA5}">
                      <a16:colId xmlns:a16="http://schemas.microsoft.com/office/drawing/2014/main" val="1721418796"/>
                    </a:ext>
                  </a:extLst>
                </a:gridCol>
              </a:tblGrid>
              <a:tr h="281970">
                <a:tc>
                  <a:txBody>
                    <a:bodyPr/>
                    <a:lstStyle/>
                    <a:p>
                      <a:pPr algn="l" fontAlgn="ctr"/>
                      <a:r>
                        <a:rPr lang="zh-CN" altLang="en-US" sz="1100" u="none" strike="noStrike">
                          <a:effectLst/>
                        </a:rPr>
                        <a:t>用例名称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a:effectLst/>
                        </a:rPr>
                        <a:t>注册</a:t>
                      </a:r>
                      <a:r>
                        <a:rPr lang="en-US" altLang="zh-CN" sz="1100" u="none" strike="noStrike">
                          <a:effectLst/>
                        </a:rPr>
                        <a:t>/</a:t>
                      </a:r>
                      <a:r>
                        <a:rPr lang="zh-CN" altLang="en-US" sz="1100" u="none" strike="noStrike">
                          <a:effectLst/>
                        </a:rPr>
                        <a:t>登录模块</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32778234"/>
                  </a:ext>
                </a:extLst>
              </a:tr>
              <a:tr h="281970">
                <a:tc>
                  <a:txBody>
                    <a:bodyPr/>
                    <a:lstStyle/>
                    <a:p>
                      <a:pPr algn="l" fontAlgn="ctr"/>
                      <a:r>
                        <a:rPr lang="zh-CN" altLang="en-US" sz="1100" u="none" strike="noStrike">
                          <a:effectLst/>
                        </a:rPr>
                        <a:t>用例简述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a:effectLst/>
                        </a:rPr>
                        <a:t>教师</a:t>
                      </a:r>
                      <a:r>
                        <a:rPr lang="en-US" altLang="zh-CN" sz="1100" u="none" strike="noStrike">
                          <a:effectLst/>
                        </a:rPr>
                        <a:t>/</a:t>
                      </a:r>
                      <a:r>
                        <a:rPr lang="zh-CN" altLang="en-US" sz="1100" u="none" strike="noStrike">
                          <a:effectLst/>
                        </a:rPr>
                        <a:t>学生用户注册</a:t>
                      </a:r>
                      <a:r>
                        <a:rPr lang="en-US" altLang="zh-CN" sz="1100" u="none" strike="noStrike">
                          <a:effectLst/>
                        </a:rPr>
                        <a:t>/</a:t>
                      </a:r>
                      <a:r>
                        <a:rPr lang="zh-CN" altLang="en-US" sz="1100" u="none" strike="noStrike">
                          <a:effectLst/>
                        </a:rPr>
                        <a:t>登录优课堂</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555859202"/>
                  </a:ext>
                </a:extLst>
              </a:tr>
              <a:tr h="281970">
                <a:tc>
                  <a:txBody>
                    <a:bodyPr/>
                    <a:lstStyle/>
                    <a:p>
                      <a:pPr algn="l" fontAlgn="ctr"/>
                      <a:r>
                        <a:rPr lang="zh-CN" altLang="en-US" sz="1100" u="none" strike="noStrike">
                          <a:effectLst/>
                        </a:rPr>
                        <a:t>用例图</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273811789"/>
                  </a:ext>
                </a:extLst>
              </a:tr>
              <a:tr h="562609">
                <a:tc>
                  <a:txBody>
                    <a:bodyPr/>
                    <a:lstStyle/>
                    <a:p>
                      <a:pPr algn="l" fontAlgn="ctr"/>
                      <a:r>
                        <a:rPr lang="zh-CN" altLang="en-US" sz="1100" u="none" strike="noStrike" dirty="0">
                          <a:effectLst/>
                        </a:rPr>
                        <a:t>主要流程</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dirty="0">
                          <a:effectLst/>
                        </a:rPr>
                        <a:t>（</a:t>
                      </a:r>
                      <a:r>
                        <a:rPr lang="en-US" altLang="zh-CN" sz="1100" u="none" strike="noStrike" dirty="0">
                          <a:effectLst/>
                        </a:rPr>
                        <a:t>1</a:t>
                      </a:r>
                      <a:r>
                        <a:rPr lang="zh-CN" altLang="en-US" sz="1100" u="none" strike="noStrike" dirty="0">
                          <a:effectLst/>
                        </a:rPr>
                        <a:t>）选择用户类型（</a:t>
                      </a:r>
                      <a:r>
                        <a:rPr lang="en-US" altLang="zh-CN" sz="1100" u="none" strike="noStrike" dirty="0">
                          <a:effectLst/>
                        </a:rPr>
                        <a:t>2</a:t>
                      </a:r>
                      <a:r>
                        <a:rPr lang="zh-CN" altLang="en-US" sz="1100" u="none" strike="noStrike" dirty="0">
                          <a:effectLst/>
                        </a:rPr>
                        <a:t>）用户输入用户名和密码（</a:t>
                      </a:r>
                      <a:r>
                        <a:rPr lang="en-US" altLang="zh-CN" sz="1100" u="none" strike="noStrike" dirty="0">
                          <a:effectLst/>
                        </a:rPr>
                        <a:t>3</a:t>
                      </a:r>
                      <a:r>
                        <a:rPr lang="zh-CN" altLang="en-US" sz="1100" u="none" strike="noStrike" dirty="0">
                          <a:effectLst/>
                        </a:rPr>
                        <a:t>）点击登录按钮（第一次登录需要先进行注册）</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673567054"/>
                  </a:ext>
                </a:extLst>
              </a:tr>
              <a:tr h="1687826">
                <a:tc>
                  <a:txBody>
                    <a:bodyPr/>
                    <a:lstStyle/>
                    <a:p>
                      <a:pPr algn="l" fontAlgn="ctr"/>
                      <a:r>
                        <a:rPr lang="zh-CN" altLang="en-US" sz="1100" u="none" strike="noStrike">
                          <a:effectLst/>
                        </a:rPr>
                        <a:t>替代流程</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100" u="none" strike="noStrike" dirty="0">
                          <a:effectLst/>
                        </a:rPr>
                        <a:t>a).“</a:t>
                      </a:r>
                      <a:r>
                        <a:rPr lang="zh-CN" altLang="en-US" sz="1100" u="none" strike="noStrike" dirty="0">
                          <a:effectLst/>
                        </a:rPr>
                        <a:t>用户名或密码错误”，系统出现用户名或密码错误的提示信息，回到流程（</a:t>
                      </a:r>
                      <a:r>
                        <a:rPr lang="en-US" altLang="zh-CN" sz="1100" u="none" strike="noStrike" dirty="0">
                          <a:effectLst/>
                        </a:rPr>
                        <a:t>2</a:t>
                      </a:r>
                      <a:r>
                        <a:rPr lang="zh-CN" altLang="en-US" sz="1100" u="none" strike="noStrike" dirty="0">
                          <a:effectLst/>
                        </a:rPr>
                        <a:t>），用户重新输入</a:t>
                      </a:r>
                      <a:endParaRPr lang="en-US" altLang="zh-CN" sz="1100" u="none" strike="noStrike" dirty="0">
                        <a:effectLst/>
                      </a:endParaRPr>
                    </a:p>
                    <a:p>
                      <a:pPr algn="l" fontAlgn="ctr"/>
                      <a:r>
                        <a:rPr lang="zh-CN" altLang="en-US" sz="1100" u="none" strike="noStrike" dirty="0">
                          <a:effectLst/>
                        </a:rPr>
                        <a:t> </a:t>
                      </a:r>
                      <a:r>
                        <a:rPr lang="en-US" altLang="zh-CN" sz="1100" u="none" strike="noStrike" dirty="0">
                          <a:effectLst/>
                        </a:rPr>
                        <a:t>b).“</a:t>
                      </a:r>
                      <a:r>
                        <a:rPr lang="zh-CN" altLang="en-US" sz="1100" u="none" strike="noStrike" dirty="0">
                          <a:effectLst/>
                        </a:rPr>
                        <a:t>输入的用户名与类型不符合”，系统出现提示信息，回到流程（</a:t>
                      </a:r>
                      <a:r>
                        <a:rPr lang="en-US" altLang="zh-CN" sz="1100" u="none" strike="noStrike" dirty="0">
                          <a:effectLst/>
                        </a:rPr>
                        <a:t>2</a:t>
                      </a:r>
                      <a:r>
                        <a:rPr lang="zh-CN" altLang="en-US" sz="1100" u="none" strike="noStrike" dirty="0">
                          <a:effectLst/>
                        </a:rPr>
                        <a:t>），用户重新输入</a:t>
                      </a:r>
                      <a:endParaRPr lang="en-US" altLang="zh-CN" sz="1100" u="none" strike="noStrike" dirty="0">
                        <a:effectLst/>
                      </a:endParaRPr>
                    </a:p>
                    <a:p>
                      <a:pPr algn="l" fontAlgn="ctr"/>
                      <a:r>
                        <a:rPr lang="zh-CN" altLang="en-US" sz="1100" u="none" strike="noStrike" dirty="0">
                          <a:effectLst/>
                        </a:rPr>
                        <a:t> </a:t>
                      </a:r>
                      <a:r>
                        <a:rPr lang="en-US" altLang="zh-CN" sz="1100" u="none" strike="noStrike" dirty="0">
                          <a:effectLst/>
                        </a:rPr>
                        <a:t>c).</a:t>
                      </a:r>
                      <a:r>
                        <a:rPr lang="zh-CN" altLang="en-US" sz="1100" u="none" strike="noStrike" dirty="0">
                          <a:effectLst/>
                        </a:rPr>
                        <a:t>用户多次（</a:t>
                      </a:r>
                      <a:r>
                        <a:rPr lang="en-US" altLang="zh-CN" sz="1100" u="none" strike="noStrike" dirty="0">
                          <a:effectLst/>
                        </a:rPr>
                        <a:t>5</a:t>
                      </a:r>
                      <a:r>
                        <a:rPr lang="zh-CN" altLang="en-US" sz="1100" u="none" strike="noStrike" dirty="0">
                          <a:effectLst/>
                        </a:rPr>
                        <a:t>次）以上提示登录错误，提示用户是否未进行注册</a:t>
                      </a:r>
                      <a:endParaRPr lang="en-US" altLang="zh-CN" sz="1100" u="none" strike="noStrike" dirty="0">
                        <a:effectLst/>
                      </a:endParaRPr>
                    </a:p>
                    <a:p>
                      <a:pPr algn="l" fontAlgn="ctr"/>
                      <a:r>
                        <a:rPr lang="zh-CN" altLang="en-US" sz="1100" u="none" strike="noStrike" dirty="0">
                          <a:effectLst/>
                        </a:rPr>
                        <a:t> </a:t>
                      </a:r>
                      <a:r>
                        <a:rPr lang="en-US" altLang="zh-CN" sz="1100" u="none" strike="noStrike" dirty="0">
                          <a:effectLst/>
                        </a:rPr>
                        <a:t>d).</a:t>
                      </a:r>
                      <a:r>
                        <a:rPr lang="zh-CN" altLang="en-US" sz="1100" u="none" strike="noStrike" dirty="0">
                          <a:effectLst/>
                        </a:rPr>
                        <a:t>用户点击取消，退出系统</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291226907"/>
                  </a:ext>
                </a:extLst>
              </a:tr>
            </a:tbl>
          </a:graphicData>
        </a:graphic>
      </p:graphicFrame>
      <p:pic>
        <p:nvPicPr>
          <p:cNvPr id="5" name="图片 4">
            <a:extLst>
              <a:ext uri="{FF2B5EF4-FFF2-40B4-BE49-F238E27FC236}">
                <a16:creationId xmlns:a16="http://schemas.microsoft.com/office/drawing/2014/main" id="{F45DDDA8-5354-4AD0-9339-DCF0016E3233}"/>
              </a:ext>
            </a:extLst>
          </p:cNvPr>
          <p:cNvPicPr>
            <a:picLocks noChangeAspect="1"/>
          </p:cNvPicPr>
          <p:nvPr/>
        </p:nvPicPr>
        <p:blipFill>
          <a:blip r:embed="rId2"/>
          <a:stretch>
            <a:fillRect/>
          </a:stretch>
        </p:blipFill>
        <p:spPr>
          <a:xfrm>
            <a:off x="6623684" y="2120774"/>
            <a:ext cx="2520316" cy="23702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P spid="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39"/>
          <p:cNvSpPr>
            <a:spLocks noChangeArrowheads="1"/>
          </p:cNvSpPr>
          <p:nvPr/>
        </p:nvSpPr>
        <p:spPr bwMode="auto">
          <a:xfrm>
            <a:off x="365434" y="389289"/>
            <a:ext cx="2778059"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sz="2000" dirty="0">
                <a:solidFill>
                  <a:srgbClr val="7030A0"/>
                </a:solidFill>
                <a:latin typeface="微软雅黑" panose="020B0503020204020204" pitchFamily="34" charset="-122"/>
                <a:ea typeface="微软雅黑" panose="020B0503020204020204" pitchFamily="34" charset="-122"/>
              </a:rPr>
              <a:t>二、考勤模块</a:t>
            </a:r>
          </a:p>
        </p:txBody>
      </p:sp>
      <p:graphicFrame>
        <p:nvGraphicFramePr>
          <p:cNvPr id="2" name="表格 1">
            <a:extLst>
              <a:ext uri="{FF2B5EF4-FFF2-40B4-BE49-F238E27FC236}">
                <a16:creationId xmlns:a16="http://schemas.microsoft.com/office/drawing/2014/main" id="{827495B8-C9EC-4E28-8867-D6D0C38E8916}"/>
              </a:ext>
            </a:extLst>
          </p:cNvPr>
          <p:cNvGraphicFramePr>
            <a:graphicFrameLocks noGrp="1"/>
          </p:cNvGraphicFramePr>
          <p:nvPr>
            <p:extLst>
              <p:ext uri="{D42A27DB-BD31-4B8C-83A1-F6EECF244321}">
                <p14:modId xmlns:p14="http://schemas.microsoft.com/office/powerpoint/2010/main" val="3509783414"/>
              </p:ext>
            </p:extLst>
          </p:nvPr>
        </p:nvGraphicFramePr>
        <p:xfrm>
          <a:off x="377095" y="1491630"/>
          <a:ext cx="4752528" cy="2558431"/>
        </p:xfrm>
        <a:graphic>
          <a:graphicData uri="http://schemas.openxmlformats.org/drawingml/2006/table">
            <a:tbl>
              <a:tblPr>
                <a:tableStyleId>{5C22544A-7EE6-4342-B048-85BDC9FD1C3A}</a:tableStyleId>
              </a:tblPr>
              <a:tblGrid>
                <a:gridCol w="812141">
                  <a:extLst>
                    <a:ext uri="{9D8B030D-6E8A-4147-A177-3AD203B41FA5}">
                      <a16:colId xmlns:a16="http://schemas.microsoft.com/office/drawing/2014/main" val="1078742704"/>
                    </a:ext>
                  </a:extLst>
                </a:gridCol>
                <a:gridCol w="3940387">
                  <a:extLst>
                    <a:ext uri="{9D8B030D-6E8A-4147-A177-3AD203B41FA5}">
                      <a16:colId xmlns:a16="http://schemas.microsoft.com/office/drawing/2014/main" val="3640329042"/>
                    </a:ext>
                  </a:extLst>
                </a:gridCol>
              </a:tblGrid>
              <a:tr h="255843">
                <a:tc>
                  <a:txBody>
                    <a:bodyPr/>
                    <a:lstStyle/>
                    <a:p>
                      <a:pPr algn="l" fontAlgn="ctr"/>
                      <a:r>
                        <a:rPr lang="zh-CN" altLang="en-US" sz="1100" u="none" strike="noStrike">
                          <a:effectLst/>
                        </a:rPr>
                        <a:t>用例名称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dirty="0">
                          <a:effectLst/>
                        </a:rPr>
                        <a:t>教师用户模块</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54014137"/>
                  </a:ext>
                </a:extLst>
              </a:tr>
              <a:tr h="255843">
                <a:tc>
                  <a:txBody>
                    <a:bodyPr/>
                    <a:lstStyle/>
                    <a:p>
                      <a:pPr algn="l" fontAlgn="ctr"/>
                      <a:r>
                        <a:rPr lang="zh-CN" altLang="en-US" sz="1100" u="none" strike="noStrike">
                          <a:effectLst/>
                        </a:rPr>
                        <a:t>用例简述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a:effectLst/>
                        </a:rPr>
                        <a:t>课堂考勤及考勤信息修改</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96436907"/>
                  </a:ext>
                </a:extLst>
              </a:tr>
              <a:tr h="255843">
                <a:tc>
                  <a:txBody>
                    <a:bodyPr/>
                    <a:lstStyle/>
                    <a:p>
                      <a:pPr algn="l" fontAlgn="ctr"/>
                      <a:r>
                        <a:rPr lang="zh-CN" altLang="en-US" sz="1100" u="none" strike="noStrike">
                          <a:effectLst/>
                        </a:rPr>
                        <a:t>用例图</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04896138"/>
                  </a:ext>
                </a:extLst>
              </a:tr>
              <a:tr h="1023372">
                <a:tc>
                  <a:txBody>
                    <a:bodyPr/>
                    <a:lstStyle/>
                    <a:p>
                      <a:pPr algn="l" fontAlgn="ctr"/>
                      <a:r>
                        <a:rPr lang="zh-CN" altLang="en-US" sz="1100" u="none" strike="noStrike">
                          <a:effectLst/>
                        </a:rPr>
                        <a:t>主要流程</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dirty="0">
                          <a:effectLst/>
                        </a:rPr>
                        <a:t>（</a:t>
                      </a:r>
                      <a:r>
                        <a:rPr lang="en-US" altLang="zh-CN" sz="1100" u="none" strike="noStrike" dirty="0">
                          <a:effectLst/>
                        </a:rPr>
                        <a:t>1</a:t>
                      </a:r>
                      <a:r>
                        <a:rPr lang="zh-CN" altLang="en-US" sz="1100" u="none" strike="noStrike" dirty="0">
                          <a:effectLst/>
                        </a:rPr>
                        <a:t>）教师第一次登录系统需要导入考勤表（</a:t>
                      </a:r>
                      <a:r>
                        <a:rPr lang="en-US" altLang="zh-CN" sz="1100" u="none" strike="noStrike" dirty="0">
                          <a:effectLst/>
                        </a:rPr>
                        <a:t>2</a:t>
                      </a:r>
                      <a:r>
                        <a:rPr lang="zh-CN" altLang="en-US" sz="1100" u="none" strike="noStrike" dirty="0">
                          <a:effectLst/>
                        </a:rPr>
                        <a:t>）选择考勤课程进入考勤界面（</a:t>
                      </a:r>
                      <a:r>
                        <a:rPr lang="en-US" altLang="zh-CN" sz="1100" u="none" strike="noStrike" dirty="0">
                          <a:effectLst/>
                        </a:rPr>
                        <a:t>3</a:t>
                      </a:r>
                      <a:r>
                        <a:rPr lang="zh-CN" altLang="en-US" sz="1100" u="none" strike="noStrike" dirty="0">
                          <a:effectLst/>
                        </a:rPr>
                        <a:t>）选择修改考勤信息，进入修改考勤信息界面 （</a:t>
                      </a:r>
                      <a:r>
                        <a:rPr lang="en-US" altLang="zh-CN" sz="1100" u="none" strike="noStrike" dirty="0">
                          <a:effectLst/>
                        </a:rPr>
                        <a:t>4</a:t>
                      </a:r>
                      <a:r>
                        <a:rPr lang="zh-CN" altLang="en-US" sz="1100" u="none" strike="noStrike" dirty="0">
                          <a:effectLst/>
                        </a:rPr>
                        <a:t>）选择课程，导出考勤信息</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148053218"/>
                  </a:ext>
                </a:extLst>
              </a:tr>
              <a:tr h="767530">
                <a:tc>
                  <a:txBody>
                    <a:bodyPr/>
                    <a:lstStyle/>
                    <a:p>
                      <a:pPr algn="l" fontAlgn="ctr"/>
                      <a:r>
                        <a:rPr lang="zh-CN" altLang="en-US" sz="1100" u="none" strike="noStrike">
                          <a:effectLst/>
                        </a:rPr>
                        <a:t>替代流程</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100" u="none" strike="noStrike" dirty="0">
                          <a:effectLst/>
                        </a:rPr>
                        <a:t>a).</a:t>
                      </a:r>
                      <a:r>
                        <a:rPr lang="zh-CN" altLang="en-US" sz="1100" u="none" strike="noStrike" dirty="0">
                          <a:effectLst/>
                        </a:rPr>
                        <a:t>如果教师未导入课程，用户界面将不会用考勤课程显示，用户点击开始考勤按钮，将提示“请导入课程”的提示。</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62411948"/>
                  </a:ext>
                </a:extLst>
              </a:tr>
            </a:tbl>
          </a:graphicData>
        </a:graphic>
      </p:graphicFrame>
      <p:pic>
        <p:nvPicPr>
          <p:cNvPr id="5" name="图片 4">
            <a:extLst>
              <a:ext uri="{FF2B5EF4-FFF2-40B4-BE49-F238E27FC236}">
                <a16:creationId xmlns:a16="http://schemas.microsoft.com/office/drawing/2014/main" id="{7FF240FE-A59C-4D4D-B42B-4F72AFA4358A}"/>
              </a:ext>
            </a:extLst>
          </p:cNvPr>
          <p:cNvPicPr>
            <a:picLocks noChangeAspect="1"/>
          </p:cNvPicPr>
          <p:nvPr/>
        </p:nvPicPr>
        <p:blipFill>
          <a:blip r:embed="rId2"/>
          <a:stretch>
            <a:fillRect/>
          </a:stretch>
        </p:blipFill>
        <p:spPr>
          <a:xfrm>
            <a:off x="5436096" y="267494"/>
            <a:ext cx="3463169" cy="41434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39"/>
          <p:cNvSpPr>
            <a:spLocks noChangeArrowheads="1"/>
          </p:cNvSpPr>
          <p:nvPr/>
        </p:nvSpPr>
        <p:spPr bwMode="auto">
          <a:xfrm>
            <a:off x="365434" y="389289"/>
            <a:ext cx="2778059"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sz="2000" dirty="0">
                <a:solidFill>
                  <a:srgbClr val="7030A0"/>
                </a:solidFill>
                <a:latin typeface="微软雅黑" panose="020B0503020204020204" pitchFamily="34" charset="-122"/>
                <a:ea typeface="微软雅黑" panose="020B0503020204020204" pitchFamily="34" charset="-122"/>
              </a:rPr>
              <a:t>二、考勤模块</a:t>
            </a:r>
          </a:p>
        </p:txBody>
      </p:sp>
      <p:sp>
        <p:nvSpPr>
          <p:cNvPr id="3" name="Rectangle 2">
            <a:extLst>
              <a:ext uri="{FF2B5EF4-FFF2-40B4-BE49-F238E27FC236}">
                <a16:creationId xmlns:a16="http://schemas.microsoft.com/office/drawing/2014/main" id="{D5385A56-1FDC-4D55-BA84-12E41A69AD5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26443CC4-608B-4527-B4B6-EB05F301FC09}"/>
              </a:ext>
            </a:extLst>
          </p:cNvPr>
          <p:cNvGraphicFramePr>
            <a:graphicFrameLocks noChangeAspect="1"/>
          </p:cNvGraphicFramePr>
          <p:nvPr>
            <p:extLst>
              <p:ext uri="{D42A27DB-BD31-4B8C-83A1-F6EECF244321}">
                <p14:modId xmlns:p14="http://schemas.microsoft.com/office/powerpoint/2010/main" val="1167893356"/>
              </p:ext>
            </p:extLst>
          </p:nvPr>
        </p:nvGraphicFramePr>
        <p:xfrm>
          <a:off x="1475656" y="1115661"/>
          <a:ext cx="5276850" cy="3638550"/>
        </p:xfrm>
        <a:graphic>
          <a:graphicData uri="http://schemas.openxmlformats.org/presentationml/2006/ole">
            <mc:AlternateContent xmlns:mc="http://schemas.openxmlformats.org/markup-compatibility/2006">
              <mc:Choice xmlns:v="urn:schemas-microsoft-com:vml" Requires="v">
                <p:oleObj spid="_x0000_s3076" name="Visio" r:id="rId3" imgW="6220389" imgH="4294743" progId="Visio.Drawing.11">
                  <p:embed/>
                </p:oleObj>
              </mc:Choice>
              <mc:Fallback>
                <p:oleObj name="Visio" r:id="rId3" imgW="6220389" imgH="429474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115661"/>
                        <a:ext cx="5276850" cy="363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81170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cstate="screen"/>
          <a:stretch>
            <a:fillRect/>
          </a:stretch>
        </p:blipFill>
        <p:spPr>
          <a:xfrm>
            <a:off x="0" y="0"/>
            <a:ext cx="9144000" cy="5143500"/>
          </a:xfrm>
          <a:prstGeom prst="rect">
            <a:avLst/>
          </a:prstGeom>
        </p:spPr>
      </p:pic>
      <p:sp>
        <p:nvSpPr>
          <p:cNvPr id="3" name="TextBox 2"/>
          <p:cNvSpPr txBox="1"/>
          <p:nvPr/>
        </p:nvSpPr>
        <p:spPr>
          <a:xfrm>
            <a:off x="4364355" y="1972310"/>
            <a:ext cx="3100070" cy="1198880"/>
          </a:xfrm>
          <a:prstGeom prst="rect">
            <a:avLst/>
          </a:prstGeom>
          <a:noFill/>
        </p:spPr>
        <p:txBody>
          <a:bodyPr wrap="square" rtlCol="0">
            <a:spAutoFit/>
          </a:bodyPr>
          <a:lstStyle>
            <a:defPPr>
              <a:defRPr lang="zh-CN"/>
            </a:defPPr>
            <a:lvl1pPr>
              <a:defRPr sz="2400">
                <a:solidFill>
                  <a:schemeClr val="accent1"/>
                </a:solidFill>
                <a:latin typeface="微软雅黑 Light" panose="020B0502040204020203" pitchFamily="34" charset="-122"/>
                <a:ea typeface="微软雅黑 Light" panose="020B0502040204020203" pitchFamily="34" charset="-122"/>
              </a:defRPr>
            </a:lvl1pPr>
          </a:lstStyle>
          <a:p>
            <a:pPr algn="l"/>
            <a:r>
              <a:rPr lang="zh-CN" altLang="en-US" sz="3600" b="1" dirty="0"/>
              <a:t>实现阶段的</a:t>
            </a:r>
          </a:p>
          <a:p>
            <a:pPr algn="l"/>
            <a:r>
              <a:rPr lang="zh-CN" altLang="en-US" sz="3600" b="1" dirty="0"/>
              <a:t>详细计划安排</a:t>
            </a:r>
          </a:p>
        </p:txBody>
      </p:sp>
      <p:sp>
        <p:nvSpPr>
          <p:cNvPr id="4" name="TextBox 3"/>
          <p:cNvSpPr txBox="1"/>
          <p:nvPr/>
        </p:nvSpPr>
        <p:spPr>
          <a:xfrm>
            <a:off x="2669881" y="1851670"/>
            <a:ext cx="1694258" cy="1628954"/>
          </a:xfrm>
          <a:prstGeom prst="rect">
            <a:avLst/>
          </a:prstGeom>
          <a:noFill/>
          <a:ln w="6350">
            <a:solidFill>
              <a:schemeClr val="bg1">
                <a:lumMod val="50000"/>
              </a:schemeClr>
            </a:solidFill>
          </a:ln>
        </p:spPr>
        <p:txBody>
          <a:bodyPr wrap="square" lIns="0" tIns="0" rIns="0" bIns="0" rtlCol="0" anchor="ctr" anchorCtr="0">
            <a:noAutofit/>
          </a:bodyPr>
          <a:lstStyle/>
          <a:p>
            <a:pPr algn="ctr"/>
            <a:r>
              <a:rPr lang="en-US" altLang="zh-CN" sz="8800" dirty="0">
                <a:solidFill>
                  <a:schemeClr val="bg1">
                    <a:lumMod val="50000"/>
                  </a:schemeClr>
                </a:solidFill>
                <a:latin typeface="微软雅黑 Light" panose="020B0502040204020203" pitchFamily="34" charset="-122"/>
                <a:ea typeface="微软雅黑 Light" panose="020B0502040204020203" pitchFamily="34" charset="-122"/>
              </a:rPr>
              <a:t>05</a:t>
            </a:r>
            <a:endParaRPr lang="zh-CN" altLang="en-US" sz="8800" dirty="0">
              <a:solidFill>
                <a:schemeClr val="bg1">
                  <a:lumMod val="50000"/>
                </a:schemeClr>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59230" y="1070610"/>
            <a:ext cx="5045710" cy="1477328"/>
          </a:xfrm>
          <a:prstGeom prst="rect">
            <a:avLst/>
          </a:prstGeom>
          <a:noFill/>
        </p:spPr>
        <p:txBody>
          <a:bodyPr wrap="square" rtlCol="0">
            <a:spAutoFit/>
          </a:bodyPr>
          <a:lstStyle/>
          <a:p>
            <a:r>
              <a:rPr lang="zh-CN" altLang="en-US" dirty="0"/>
              <a:t>廖志丹进行数据库创建王川辅助进行测试，张微玖、江天宇讨论并制定代码命名规范。宋杰、王川负责登录</a:t>
            </a:r>
            <a:r>
              <a:rPr lang="en-US" altLang="zh-CN" dirty="0"/>
              <a:t>/</a:t>
            </a:r>
            <a:r>
              <a:rPr lang="zh-CN" altLang="en-US" dirty="0"/>
              <a:t>注册模块编码，张微玖、江天宇负责学生用户模块编码，廖志丹负责教师用户模块编码。宋杰优课堂界面设计优化。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screen"/>
          <a:stretch>
            <a:fillRect/>
          </a:stretch>
        </p:blipFill>
        <p:spPr>
          <a:xfrm>
            <a:off x="0" y="0"/>
            <a:ext cx="9144000" cy="5143500"/>
          </a:xfrm>
          <a:prstGeom prst="rect">
            <a:avLst/>
          </a:prstGeom>
        </p:spPr>
      </p:pic>
      <p:sp>
        <p:nvSpPr>
          <p:cNvPr id="5" name="TextBox 4"/>
          <p:cNvSpPr txBox="1"/>
          <p:nvPr/>
        </p:nvSpPr>
        <p:spPr>
          <a:xfrm>
            <a:off x="1382946" y="1815594"/>
            <a:ext cx="5904656" cy="829945"/>
          </a:xfrm>
          <a:prstGeom prst="rect">
            <a:avLst/>
          </a:prstGeom>
          <a:noFill/>
        </p:spPr>
        <p:txBody>
          <a:bodyPr wrap="square" lIns="0" rIns="0" rtlCol="0">
            <a:spAutoFit/>
          </a:bodyPr>
          <a:lstStyle/>
          <a:p>
            <a:pPr algn="ctr"/>
            <a:r>
              <a:rPr lang="zh-CN" altLang="en-US" sz="4800" b="1" dirty="0">
                <a:ln w="6350">
                  <a:noFill/>
                </a:ln>
                <a:solidFill>
                  <a:schemeClr val="bg1">
                    <a:lumMod val="50000"/>
                  </a:schemeClr>
                </a:solidFill>
                <a:latin typeface="微软雅黑 Light" panose="020B0502040204020203" pitchFamily="34" charset="-122"/>
                <a:ea typeface="微软雅黑 Light" panose="020B0502040204020203" pitchFamily="34" charset="-122"/>
              </a:rPr>
              <a:t>谢谢</a:t>
            </a:r>
            <a:r>
              <a:rPr lang="zh-CN" altLang="en-US" sz="4800" b="1" dirty="0">
                <a:ln w="6350">
                  <a:noFill/>
                </a:ln>
                <a:solidFill>
                  <a:schemeClr val="accent3"/>
                </a:solidFill>
                <a:latin typeface="微软雅黑 Light" panose="020B0502040204020203" pitchFamily="34" charset="-122"/>
                <a:ea typeface="微软雅黑 Light" panose="020B0502040204020203" pitchFamily="34" charset="-122"/>
              </a:rPr>
              <a:t>观看！</a:t>
            </a:r>
          </a:p>
        </p:txBody>
      </p:sp>
      <p:sp>
        <p:nvSpPr>
          <p:cNvPr id="8" name="矩形 7"/>
          <p:cNvSpPr/>
          <p:nvPr/>
        </p:nvSpPr>
        <p:spPr>
          <a:xfrm>
            <a:off x="1382946" y="2772276"/>
            <a:ext cx="5904656" cy="246221"/>
          </a:xfrm>
          <a:prstGeom prst="rect">
            <a:avLst/>
          </a:prstGeom>
          <a:ln w="6350">
            <a:solidFill>
              <a:schemeClr val="bg1">
                <a:lumMod val="50000"/>
              </a:schemeClr>
            </a:solidFill>
          </a:ln>
        </p:spPr>
        <p:txBody>
          <a:bodyPr wrap="square">
            <a:spAutoFit/>
          </a:bodyPr>
          <a:lstStyle/>
          <a:p>
            <a:pPr algn="ctr"/>
            <a:r>
              <a:rPr lang="en-US" altLang="zh-CN" sz="1000" dirty="0">
                <a:solidFill>
                  <a:schemeClr val="bg1">
                    <a:lumMod val="50000"/>
                  </a:schemeClr>
                </a:solidFill>
                <a:latin typeface="微软雅黑 Light" panose="020B0502040204020203" pitchFamily="34" charset="-122"/>
                <a:ea typeface="微软雅黑 Light" panose="020B0502040204020203" pitchFamily="34" charset="-122"/>
              </a:rPr>
              <a:t>THESIS DEFENSE POWERPOINT TEMPLATE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2" cstate="screen"/>
          <a:stretch>
            <a:fillRect/>
          </a:stretch>
        </p:blipFill>
        <p:spPr>
          <a:xfrm>
            <a:off x="0" y="0"/>
            <a:ext cx="9144000" cy="5143500"/>
          </a:xfrm>
          <a:prstGeom prst="rect">
            <a:avLst/>
          </a:prstGeom>
        </p:spPr>
      </p:pic>
      <p:grpSp>
        <p:nvGrpSpPr>
          <p:cNvPr id="4" name="组合 3"/>
          <p:cNvGrpSpPr/>
          <p:nvPr/>
        </p:nvGrpSpPr>
        <p:grpSpPr>
          <a:xfrm>
            <a:off x="2089914" y="1887674"/>
            <a:ext cx="958883" cy="1368153"/>
            <a:chOff x="2089914" y="1887674"/>
            <a:chExt cx="958883" cy="1368153"/>
          </a:xfrm>
        </p:grpSpPr>
        <p:sp>
          <p:nvSpPr>
            <p:cNvPr id="2" name="TextBox 1"/>
            <p:cNvSpPr txBox="1"/>
            <p:nvPr/>
          </p:nvSpPr>
          <p:spPr>
            <a:xfrm>
              <a:off x="2089914" y="1887674"/>
              <a:ext cx="800219" cy="1368153"/>
            </a:xfrm>
            <a:prstGeom prst="rect">
              <a:avLst/>
            </a:prstGeom>
            <a:noFill/>
          </p:spPr>
          <p:txBody>
            <a:bodyPr vert="eaVert" wrap="square" rtlCol="0">
              <a:spAutoFit/>
            </a:bodyPr>
            <a:lstStyle/>
            <a:p>
              <a:pPr algn="dist"/>
              <a:r>
                <a:rPr lang="zh-CN" altLang="en-US" sz="4000" dirty="0">
                  <a:solidFill>
                    <a:schemeClr val="accent1"/>
                  </a:solidFill>
                  <a:latin typeface="微软雅黑 Light" panose="020B0502040204020203" pitchFamily="34" charset="-122"/>
                  <a:ea typeface="微软雅黑 Light" panose="020B0502040204020203" pitchFamily="34" charset="-122"/>
                </a:rPr>
                <a:t>目录</a:t>
              </a:r>
            </a:p>
          </p:txBody>
        </p:sp>
        <p:sp>
          <p:nvSpPr>
            <p:cNvPr id="3" name="矩形 2"/>
            <p:cNvSpPr/>
            <p:nvPr/>
          </p:nvSpPr>
          <p:spPr>
            <a:xfrm rot="5400000">
              <a:off x="2300699" y="2433252"/>
              <a:ext cx="1219198" cy="276999"/>
            </a:xfrm>
            <a:prstGeom prst="rect">
              <a:avLst/>
            </a:prstGeom>
            <a:ln w="6350">
              <a:solidFill>
                <a:schemeClr val="bg1">
                  <a:lumMod val="50000"/>
                </a:schemeClr>
              </a:solidFill>
            </a:ln>
          </p:spPr>
          <p:txBody>
            <a:bodyPr wrap="square">
              <a:spAutoFit/>
            </a:bodyPr>
            <a:lstStyle/>
            <a:p>
              <a:pPr algn="dist"/>
              <a:r>
                <a:rPr lang="en-US" altLang="zh-CN" sz="1200" dirty="0">
                  <a:solidFill>
                    <a:schemeClr val="bg1">
                      <a:lumMod val="50000"/>
                    </a:schemeClr>
                  </a:solidFill>
                  <a:latin typeface="微软雅黑 Light" panose="020B0502040204020203" pitchFamily="34" charset="-122"/>
                  <a:ea typeface="微软雅黑 Light" panose="020B0502040204020203" pitchFamily="34" charset="-122"/>
                </a:rPr>
                <a:t>CONTENTS</a:t>
              </a:r>
            </a:p>
          </p:txBody>
        </p:sp>
      </p:grpSp>
      <p:grpSp>
        <p:nvGrpSpPr>
          <p:cNvPr id="11" name="组合 10"/>
          <p:cNvGrpSpPr/>
          <p:nvPr/>
        </p:nvGrpSpPr>
        <p:grpSpPr>
          <a:xfrm>
            <a:off x="4572000" y="717731"/>
            <a:ext cx="1502276" cy="416197"/>
            <a:chOff x="4572000" y="717731"/>
            <a:chExt cx="1502276" cy="416197"/>
          </a:xfrm>
        </p:grpSpPr>
        <p:sp>
          <p:nvSpPr>
            <p:cNvPr id="5" name="TextBox 4"/>
            <p:cNvSpPr txBox="1"/>
            <p:nvPr/>
          </p:nvSpPr>
          <p:spPr>
            <a:xfrm>
              <a:off x="5076056" y="756552"/>
              <a:ext cx="998220" cy="337185"/>
            </a:xfrm>
            <a:prstGeom prst="rect">
              <a:avLst/>
            </a:prstGeom>
            <a:noFill/>
          </p:spPr>
          <p:txBody>
            <a:bodyPr wrap="none" rtlCol="0">
              <a:spAutoFit/>
            </a:bodyPr>
            <a:lstStyle/>
            <a:p>
              <a:r>
                <a:rPr lang="zh-CN" altLang="en-US" sz="1600" b="1" dirty="0">
                  <a:solidFill>
                    <a:schemeClr val="tx1"/>
                  </a:solidFill>
                  <a:latin typeface="微软雅黑 Light" panose="020B0502040204020203" pitchFamily="34" charset="-122"/>
                  <a:ea typeface="微软雅黑 Light" panose="020B0502040204020203" pitchFamily="34" charset="-122"/>
                </a:rPr>
                <a:t>团队介绍</a:t>
              </a:r>
            </a:p>
          </p:txBody>
        </p:sp>
        <p:sp>
          <p:nvSpPr>
            <p:cNvPr id="10" name="TextBox 9"/>
            <p:cNvSpPr txBox="1"/>
            <p:nvPr/>
          </p:nvSpPr>
          <p:spPr>
            <a:xfrm>
              <a:off x="4572000" y="717731"/>
              <a:ext cx="432882" cy="416197"/>
            </a:xfrm>
            <a:prstGeom prst="rect">
              <a:avLst/>
            </a:prstGeom>
            <a:noFill/>
            <a:ln w="6350">
              <a:solidFill>
                <a:schemeClr val="bg1">
                  <a:lumMod val="50000"/>
                </a:schemeClr>
              </a:solidFill>
            </a:ln>
          </p:spPr>
          <p:txBody>
            <a:bodyPr wrap="square" lIns="0" tIns="0" rIns="0" bIns="0" rtlCol="0" anchor="ctr" anchorCtr="0">
              <a:noAutofit/>
            </a:bodyPr>
            <a:lstStyle/>
            <a:p>
              <a:pPr algn="ctr"/>
              <a:r>
                <a:rPr lang="en-US" altLang="zh-CN" sz="2400" b="1" dirty="0">
                  <a:solidFill>
                    <a:schemeClr val="tx1"/>
                  </a:solidFill>
                  <a:latin typeface="微软雅黑 Light" panose="020B0502040204020203" pitchFamily="34" charset="-122"/>
                  <a:ea typeface="微软雅黑 Light" panose="020B0502040204020203" pitchFamily="34" charset="-122"/>
                </a:rPr>
                <a:t>01</a:t>
              </a:r>
            </a:p>
          </p:txBody>
        </p:sp>
      </p:grpSp>
      <p:grpSp>
        <p:nvGrpSpPr>
          <p:cNvPr id="17" name="组合 16"/>
          <p:cNvGrpSpPr/>
          <p:nvPr/>
        </p:nvGrpSpPr>
        <p:grpSpPr>
          <a:xfrm>
            <a:off x="4572000" y="1533071"/>
            <a:ext cx="3744461" cy="416197"/>
            <a:chOff x="4572000" y="1533071"/>
            <a:chExt cx="3744461" cy="416197"/>
          </a:xfrm>
        </p:grpSpPr>
        <p:sp>
          <p:nvSpPr>
            <p:cNvPr id="6" name="TextBox 5"/>
            <p:cNvSpPr txBox="1"/>
            <p:nvPr/>
          </p:nvSpPr>
          <p:spPr>
            <a:xfrm>
              <a:off x="5076056" y="1571892"/>
              <a:ext cx="3240405" cy="337185"/>
            </a:xfrm>
            <a:prstGeom prst="rect">
              <a:avLst/>
            </a:prstGeom>
            <a:noFill/>
          </p:spPr>
          <p:txBody>
            <a:bodyPr wrap="none" rtlCol="0">
              <a:spAutoFit/>
            </a:bodyPr>
            <a:lstStyle/>
            <a:p>
              <a:pPr algn="l"/>
              <a:r>
                <a:rPr lang="zh-CN" altLang="en-US" sz="1600" b="1" dirty="0">
                  <a:solidFill>
                    <a:schemeClr val="tx1"/>
                  </a:solidFill>
                  <a:latin typeface="微软雅黑 Light" panose="020B0502040204020203" pitchFamily="34" charset="-122"/>
                  <a:ea typeface="微软雅黑 Light" panose="020B0502040204020203" pitchFamily="34" charset="-122"/>
                </a:rPr>
                <a:t>软件体系结构及主要业务模块描述</a:t>
              </a:r>
            </a:p>
          </p:txBody>
        </p:sp>
        <p:sp>
          <p:nvSpPr>
            <p:cNvPr id="12" name="TextBox 11"/>
            <p:cNvSpPr txBox="1"/>
            <p:nvPr/>
          </p:nvSpPr>
          <p:spPr>
            <a:xfrm>
              <a:off x="4572000" y="1533071"/>
              <a:ext cx="432882" cy="416197"/>
            </a:xfrm>
            <a:prstGeom prst="rect">
              <a:avLst/>
            </a:prstGeom>
            <a:noFill/>
            <a:ln w="6350">
              <a:solidFill>
                <a:schemeClr val="bg1">
                  <a:lumMod val="50000"/>
                </a:schemeClr>
              </a:solidFill>
            </a:ln>
          </p:spPr>
          <p:txBody>
            <a:bodyPr wrap="square" lIns="0" tIns="0" rIns="0" bIns="0" rtlCol="0" anchor="ctr" anchorCtr="0">
              <a:noAutofit/>
            </a:bodyPr>
            <a:lstStyle/>
            <a:p>
              <a:pPr algn="ctr"/>
              <a:r>
                <a:rPr lang="en-US" altLang="zh-CN" sz="2400" b="1" dirty="0">
                  <a:solidFill>
                    <a:schemeClr val="tx1"/>
                  </a:solidFill>
                  <a:latin typeface="微软雅黑 Light" panose="020B0502040204020203" pitchFamily="34" charset="-122"/>
                  <a:ea typeface="微软雅黑 Light" panose="020B0502040204020203" pitchFamily="34" charset="-122"/>
                </a:rPr>
                <a:t>02</a:t>
              </a:r>
            </a:p>
          </p:txBody>
        </p:sp>
      </p:grpSp>
      <p:grpSp>
        <p:nvGrpSpPr>
          <p:cNvPr id="18" name="组合 17"/>
          <p:cNvGrpSpPr/>
          <p:nvPr/>
        </p:nvGrpSpPr>
        <p:grpSpPr>
          <a:xfrm>
            <a:off x="4572000" y="2364287"/>
            <a:ext cx="1742408" cy="416197"/>
            <a:chOff x="4572000" y="2363652"/>
            <a:chExt cx="1742408" cy="416197"/>
          </a:xfrm>
        </p:grpSpPr>
        <p:sp>
          <p:nvSpPr>
            <p:cNvPr id="7" name="TextBox 6"/>
            <p:cNvSpPr txBox="1"/>
            <p:nvPr/>
          </p:nvSpPr>
          <p:spPr>
            <a:xfrm>
              <a:off x="5076056" y="2402474"/>
              <a:ext cx="1238352" cy="338554"/>
            </a:xfrm>
            <a:prstGeom prst="rect">
              <a:avLst/>
            </a:prstGeom>
            <a:noFill/>
          </p:spPr>
          <p:txBody>
            <a:bodyPr wrap="none" rtlCol="0">
              <a:spAutoFit/>
            </a:bodyPr>
            <a:lstStyle/>
            <a:p>
              <a:pPr algn="l"/>
              <a:r>
                <a:rPr lang="zh-CN" altLang="en-US" sz="1600" b="1" dirty="0">
                  <a:solidFill>
                    <a:schemeClr val="tx1"/>
                  </a:solidFill>
                  <a:latin typeface="微软雅黑 Light" panose="020B0502040204020203" pitchFamily="34" charset="-122"/>
                  <a:ea typeface="微软雅黑 Light" panose="020B0502040204020203" pitchFamily="34" charset="-122"/>
                </a:rPr>
                <a:t>数据库设计</a:t>
              </a:r>
            </a:p>
          </p:txBody>
        </p:sp>
        <p:sp>
          <p:nvSpPr>
            <p:cNvPr id="13" name="TextBox 12"/>
            <p:cNvSpPr txBox="1"/>
            <p:nvPr/>
          </p:nvSpPr>
          <p:spPr>
            <a:xfrm>
              <a:off x="4572000" y="2363652"/>
              <a:ext cx="432882" cy="416197"/>
            </a:xfrm>
            <a:prstGeom prst="rect">
              <a:avLst/>
            </a:prstGeom>
            <a:noFill/>
            <a:ln w="6350">
              <a:solidFill>
                <a:schemeClr val="bg1">
                  <a:lumMod val="50000"/>
                </a:schemeClr>
              </a:solidFill>
            </a:ln>
          </p:spPr>
          <p:txBody>
            <a:bodyPr wrap="square" lIns="0" tIns="0" rIns="0" bIns="0" rtlCol="0" anchor="ctr" anchorCtr="0">
              <a:noAutofit/>
            </a:bodyPr>
            <a:lstStyle/>
            <a:p>
              <a:pPr algn="ctr"/>
              <a:r>
                <a:rPr lang="en-US" altLang="zh-CN" sz="2400" b="1" dirty="0">
                  <a:solidFill>
                    <a:schemeClr val="tx1"/>
                  </a:solidFill>
                  <a:latin typeface="微软雅黑 Light" panose="020B0502040204020203" pitchFamily="34" charset="-122"/>
                  <a:ea typeface="微软雅黑 Light" panose="020B0502040204020203" pitchFamily="34" charset="-122"/>
                </a:rPr>
                <a:t>03</a:t>
              </a:r>
            </a:p>
          </p:txBody>
        </p:sp>
      </p:grpSp>
      <p:grpSp>
        <p:nvGrpSpPr>
          <p:cNvPr id="19" name="组合 18"/>
          <p:cNvGrpSpPr/>
          <p:nvPr/>
        </p:nvGrpSpPr>
        <p:grpSpPr>
          <a:xfrm>
            <a:off x="4572000" y="3178991"/>
            <a:ext cx="2521451" cy="416197"/>
            <a:chOff x="4572000" y="3178991"/>
            <a:chExt cx="2521451" cy="416197"/>
          </a:xfrm>
        </p:grpSpPr>
        <p:sp>
          <p:nvSpPr>
            <p:cNvPr id="8" name="TextBox 7"/>
            <p:cNvSpPr txBox="1"/>
            <p:nvPr/>
          </p:nvSpPr>
          <p:spPr>
            <a:xfrm>
              <a:off x="5076056" y="3217812"/>
              <a:ext cx="2017395" cy="337185"/>
            </a:xfrm>
            <a:prstGeom prst="rect">
              <a:avLst/>
            </a:prstGeom>
            <a:noFill/>
          </p:spPr>
          <p:txBody>
            <a:bodyPr wrap="none" rtlCol="0">
              <a:spAutoFit/>
            </a:bodyPr>
            <a:lstStyle/>
            <a:p>
              <a:pPr algn="l"/>
              <a:r>
                <a:rPr lang="zh-CN" altLang="en-US" sz="1600" b="1" dirty="0">
                  <a:solidFill>
                    <a:schemeClr val="tx1"/>
                  </a:solidFill>
                  <a:latin typeface="微软雅黑 Light" panose="020B0502040204020203" pitchFamily="34" charset="-122"/>
                  <a:ea typeface="微软雅黑 Light" panose="020B0502040204020203" pitchFamily="34" charset="-122"/>
                </a:rPr>
                <a:t>主要模块的详细设计</a:t>
              </a:r>
            </a:p>
          </p:txBody>
        </p:sp>
        <p:sp>
          <p:nvSpPr>
            <p:cNvPr id="14" name="TextBox 13"/>
            <p:cNvSpPr txBox="1"/>
            <p:nvPr/>
          </p:nvSpPr>
          <p:spPr>
            <a:xfrm>
              <a:off x="4572000" y="3178991"/>
              <a:ext cx="432882" cy="416197"/>
            </a:xfrm>
            <a:prstGeom prst="rect">
              <a:avLst/>
            </a:prstGeom>
            <a:noFill/>
            <a:ln w="6350">
              <a:solidFill>
                <a:schemeClr val="bg1">
                  <a:lumMod val="50000"/>
                </a:schemeClr>
              </a:solidFill>
            </a:ln>
          </p:spPr>
          <p:txBody>
            <a:bodyPr wrap="square" lIns="0" tIns="0" rIns="0" bIns="0" rtlCol="0" anchor="ctr" anchorCtr="0">
              <a:noAutofit/>
            </a:bodyPr>
            <a:lstStyle/>
            <a:p>
              <a:pPr algn="ctr"/>
              <a:r>
                <a:rPr lang="en-US" altLang="zh-CN" sz="2400" b="1" dirty="0">
                  <a:solidFill>
                    <a:schemeClr val="tx1"/>
                  </a:solidFill>
                  <a:latin typeface="微软雅黑 Light" panose="020B0502040204020203" pitchFamily="34" charset="-122"/>
                  <a:ea typeface="微软雅黑 Light" panose="020B0502040204020203" pitchFamily="34" charset="-122"/>
                </a:rPr>
                <a:t>04</a:t>
              </a:r>
            </a:p>
          </p:txBody>
        </p:sp>
      </p:grpSp>
      <p:grpSp>
        <p:nvGrpSpPr>
          <p:cNvPr id="20" name="组合 19"/>
          <p:cNvGrpSpPr/>
          <p:nvPr/>
        </p:nvGrpSpPr>
        <p:grpSpPr>
          <a:xfrm>
            <a:off x="4572000" y="3986711"/>
            <a:ext cx="2929121" cy="416197"/>
            <a:chOff x="4572000" y="3986711"/>
            <a:chExt cx="2929121" cy="416197"/>
          </a:xfrm>
        </p:grpSpPr>
        <p:sp>
          <p:nvSpPr>
            <p:cNvPr id="9" name="TextBox 8"/>
            <p:cNvSpPr txBox="1"/>
            <p:nvPr/>
          </p:nvSpPr>
          <p:spPr>
            <a:xfrm>
              <a:off x="5076056" y="4025532"/>
              <a:ext cx="2425065" cy="337185"/>
            </a:xfrm>
            <a:prstGeom prst="rect">
              <a:avLst/>
            </a:prstGeom>
            <a:noFill/>
          </p:spPr>
          <p:txBody>
            <a:bodyPr wrap="none" rtlCol="0">
              <a:spAutoFit/>
            </a:bodyPr>
            <a:lstStyle/>
            <a:p>
              <a:pPr algn="l"/>
              <a:r>
                <a:rPr lang="zh-CN" altLang="en-US" sz="1600" b="1" dirty="0">
                  <a:solidFill>
                    <a:schemeClr val="tx1"/>
                  </a:solidFill>
                  <a:latin typeface="微软雅黑 Light" panose="020B0502040204020203" pitchFamily="34" charset="-122"/>
                  <a:ea typeface="微软雅黑 Light" panose="020B0502040204020203" pitchFamily="34" charset="-122"/>
                </a:rPr>
                <a:t>实现阶段的详细计划安排</a:t>
              </a:r>
            </a:p>
          </p:txBody>
        </p:sp>
        <p:sp>
          <p:nvSpPr>
            <p:cNvPr id="15" name="TextBox 14"/>
            <p:cNvSpPr txBox="1"/>
            <p:nvPr/>
          </p:nvSpPr>
          <p:spPr>
            <a:xfrm>
              <a:off x="4572000" y="3986711"/>
              <a:ext cx="432882" cy="416197"/>
            </a:xfrm>
            <a:prstGeom prst="rect">
              <a:avLst/>
            </a:prstGeom>
            <a:noFill/>
            <a:ln w="6350">
              <a:solidFill>
                <a:schemeClr val="bg1">
                  <a:lumMod val="50000"/>
                </a:schemeClr>
              </a:solidFill>
            </a:ln>
          </p:spPr>
          <p:txBody>
            <a:bodyPr wrap="square" lIns="0" tIns="0" rIns="0" bIns="0" rtlCol="0" anchor="ctr" anchorCtr="0">
              <a:noAutofit/>
            </a:bodyPr>
            <a:lstStyle/>
            <a:p>
              <a:pPr algn="ctr"/>
              <a:r>
                <a:rPr lang="en-US" altLang="zh-CN" sz="2400" b="1" dirty="0">
                  <a:solidFill>
                    <a:schemeClr val="tx1"/>
                  </a:solidFill>
                  <a:latin typeface="微软雅黑 Light" panose="020B0502040204020203" pitchFamily="34" charset="-122"/>
                  <a:ea typeface="微软雅黑 Light" panose="020B0502040204020203" pitchFamily="34" charset="-122"/>
                </a:rPr>
                <a:t>05</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cstate="screen"/>
          <a:stretch>
            <a:fillRect/>
          </a:stretch>
        </p:blipFill>
        <p:spPr>
          <a:xfrm>
            <a:off x="0" y="0"/>
            <a:ext cx="9144000" cy="5143500"/>
          </a:xfrm>
          <a:prstGeom prst="rect">
            <a:avLst/>
          </a:prstGeom>
        </p:spPr>
      </p:pic>
      <p:sp>
        <p:nvSpPr>
          <p:cNvPr id="3" name="TextBox 2"/>
          <p:cNvSpPr txBox="1"/>
          <p:nvPr/>
        </p:nvSpPr>
        <p:spPr>
          <a:xfrm>
            <a:off x="3495675" y="1851660"/>
            <a:ext cx="3672840" cy="953135"/>
          </a:xfrm>
          <a:prstGeom prst="rect">
            <a:avLst/>
          </a:prstGeom>
          <a:noFill/>
        </p:spPr>
        <p:txBody>
          <a:bodyPr wrap="square" rtlCol="0">
            <a:spAutoFit/>
          </a:bodyPr>
          <a:lstStyle>
            <a:defPPr>
              <a:defRPr lang="zh-CN"/>
            </a:defPPr>
            <a:lvl1pPr>
              <a:defRPr sz="2400">
                <a:solidFill>
                  <a:schemeClr val="accent1"/>
                </a:solidFill>
                <a:latin typeface="微软雅黑 Light" panose="020B0502040204020203" pitchFamily="34" charset="-122"/>
                <a:ea typeface="微软雅黑 Light" panose="020B0502040204020203" pitchFamily="34" charset="-122"/>
              </a:defRPr>
            </a:lvl1pPr>
          </a:lstStyle>
          <a:p>
            <a:pPr algn="l"/>
            <a:r>
              <a:rPr lang="zh-CN" altLang="en-US" sz="2800" b="1" dirty="0">
                <a:solidFill>
                  <a:schemeClr val="accent1"/>
                </a:solidFill>
                <a:effectLst>
                  <a:outerShdw blurRad="38100" dist="25400" dir="5400000" algn="ctr" rotWithShape="0">
                    <a:srgbClr val="6E747A">
                      <a:alpha val="43000"/>
                    </a:srgbClr>
                  </a:outerShdw>
                </a:effectLst>
                <a:sym typeface="+mn-ea"/>
              </a:rPr>
              <a:t>软件体系结构及主要业务模块描述</a:t>
            </a:r>
          </a:p>
        </p:txBody>
      </p:sp>
      <p:sp>
        <p:nvSpPr>
          <p:cNvPr id="4" name="TextBox 3"/>
          <p:cNvSpPr txBox="1"/>
          <p:nvPr/>
        </p:nvSpPr>
        <p:spPr>
          <a:xfrm>
            <a:off x="1801201" y="1851670"/>
            <a:ext cx="1694258" cy="1628954"/>
          </a:xfrm>
          <a:prstGeom prst="rect">
            <a:avLst/>
          </a:prstGeom>
          <a:noFill/>
          <a:ln w="6350">
            <a:solidFill>
              <a:schemeClr val="bg1">
                <a:lumMod val="50000"/>
              </a:schemeClr>
            </a:solidFill>
          </a:ln>
        </p:spPr>
        <p:txBody>
          <a:bodyPr wrap="square" lIns="0" tIns="0" rIns="0" bIns="0" rtlCol="0" anchor="ctr" anchorCtr="0">
            <a:noAutofit/>
          </a:bodyPr>
          <a:lstStyle/>
          <a:p>
            <a:pPr algn="ctr"/>
            <a:r>
              <a:rPr lang="en-US" altLang="zh-CN" sz="8800" dirty="0">
                <a:solidFill>
                  <a:schemeClr val="bg1">
                    <a:lumMod val="50000"/>
                  </a:schemeClr>
                </a:solidFill>
                <a:latin typeface="微软雅黑 Light" panose="020B0502040204020203" pitchFamily="34" charset="-122"/>
                <a:ea typeface="微软雅黑 Light" panose="020B0502040204020203" pitchFamily="34" charset="-122"/>
              </a:rPr>
              <a:t>02</a:t>
            </a:r>
            <a:endParaRPr lang="zh-CN" altLang="en-US" sz="8800" dirty="0">
              <a:solidFill>
                <a:schemeClr val="bg1">
                  <a:lumMod val="50000"/>
                </a:schemeClr>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78" name="Rectangle 46"/>
          <p:cNvSpPr>
            <a:spLocks noChangeArrowheads="1"/>
          </p:cNvSpPr>
          <p:nvPr/>
        </p:nvSpPr>
        <p:spPr bwMode="auto">
          <a:xfrm>
            <a:off x="798098" y="4419974"/>
            <a:ext cx="3527425" cy="314422"/>
          </a:xfrm>
          <a:prstGeom prst="rect">
            <a:avLst/>
          </a:prstGeom>
          <a:solidFill>
            <a:schemeClr val="bg1">
              <a:lumMod val="95000"/>
              <a:alpha val="50000"/>
            </a:schemeClr>
          </a:solidFill>
          <a:ln>
            <a:noFill/>
          </a:ln>
        </p:spPr>
        <p:txBody>
          <a:bodyPr/>
          <a:lstStyle/>
          <a:p>
            <a:endParaRPr lang="zh-CN" altLang="en-US">
              <a:solidFill>
                <a:prstClr val="black"/>
              </a:solidFill>
            </a:endParaRPr>
          </a:p>
        </p:txBody>
      </p:sp>
      <p:grpSp>
        <p:nvGrpSpPr>
          <p:cNvPr id="44090" name="Group 58"/>
          <p:cNvGrpSpPr/>
          <p:nvPr/>
        </p:nvGrpSpPr>
        <p:grpSpPr bwMode="auto">
          <a:xfrm>
            <a:off x="3624166" y="3095311"/>
            <a:ext cx="263525" cy="276310"/>
            <a:chOff x="2352" y="1832"/>
            <a:chExt cx="166" cy="174"/>
          </a:xfrm>
        </p:grpSpPr>
        <p:sp>
          <p:nvSpPr>
            <p:cNvPr id="44080" name="Freeform 48"/>
            <p:cNvSpPr/>
            <p:nvPr/>
          </p:nvSpPr>
          <p:spPr bwMode="auto">
            <a:xfrm>
              <a:off x="2352" y="1832"/>
              <a:ext cx="166" cy="14"/>
            </a:xfrm>
            <a:custGeom>
              <a:avLst/>
              <a:gdLst>
                <a:gd name="T0" fmla="*/ 79 w 82"/>
                <a:gd name="T1" fmla="*/ 0 h 7"/>
                <a:gd name="T2" fmla="*/ 3 w 82"/>
                <a:gd name="T3" fmla="*/ 0 h 7"/>
                <a:gd name="T4" fmla="*/ 0 w 82"/>
                <a:gd name="T5" fmla="*/ 4 h 7"/>
                <a:gd name="T6" fmla="*/ 3 w 82"/>
                <a:gd name="T7" fmla="*/ 7 h 7"/>
                <a:gd name="T8" fmla="*/ 79 w 82"/>
                <a:gd name="T9" fmla="*/ 7 h 7"/>
                <a:gd name="T10" fmla="*/ 82 w 82"/>
                <a:gd name="T11" fmla="*/ 4 h 7"/>
                <a:gd name="T12" fmla="*/ 79 w 82"/>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2" h="7">
                  <a:moveTo>
                    <a:pt x="79" y="0"/>
                  </a:moveTo>
                  <a:cubicBezTo>
                    <a:pt x="3" y="0"/>
                    <a:pt x="3" y="0"/>
                    <a:pt x="3" y="0"/>
                  </a:cubicBezTo>
                  <a:cubicBezTo>
                    <a:pt x="1" y="0"/>
                    <a:pt x="0" y="2"/>
                    <a:pt x="0" y="4"/>
                  </a:cubicBezTo>
                  <a:cubicBezTo>
                    <a:pt x="0" y="6"/>
                    <a:pt x="1" y="7"/>
                    <a:pt x="3" y="7"/>
                  </a:cubicBezTo>
                  <a:cubicBezTo>
                    <a:pt x="79" y="7"/>
                    <a:pt x="79" y="7"/>
                    <a:pt x="79" y="7"/>
                  </a:cubicBezTo>
                  <a:cubicBezTo>
                    <a:pt x="81" y="7"/>
                    <a:pt x="82" y="6"/>
                    <a:pt x="82" y="4"/>
                  </a:cubicBezTo>
                  <a:cubicBezTo>
                    <a:pt x="82" y="2"/>
                    <a:pt x="81" y="0"/>
                    <a:pt x="79"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44081" name="Freeform 49"/>
            <p:cNvSpPr/>
            <p:nvPr/>
          </p:nvSpPr>
          <p:spPr bwMode="auto">
            <a:xfrm>
              <a:off x="2368" y="1866"/>
              <a:ext cx="134" cy="87"/>
            </a:xfrm>
            <a:custGeom>
              <a:avLst/>
              <a:gdLst>
                <a:gd name="T0" fmla="*/ 63 w 66"/>
                <a:gd name="T1" fmla="*/ 0 h 43"/>
                <a:gd name="T2" fmla="*/ 59 w 66"/>
                <a:gd name="T3" fmla="*/ 3 h 43"/>
                <a:gd name="T4" fmla="*/ 59 w 66"/>
                <a:gd name="T5" fmla="*/ 32 h 43"/>
                <a:gd name="T6" fmla="*/ 55 w 66"/>
                <a:gd name="T7" fmla="*/ 36 h 43"/>
                <a:gd name="T8" fmla="*/ 11 w 66"/>
                <a:gd name="T9" fmla="*/ 36 h 43"/>
                <a:gd name="T10" fmla="*/ 7 w 66"/>
                <a:gd name="T11" fmla="*/ 32 h 43"/>
                <a:gd name="T12" fmla="*/ 7 w 66"/>
                <a:gd name="T13" fmla="*/ 3 h 43"/>
                <a:gd name="T14" fmla="*/ 3 w 66"/>
                <a:gd name="T15" fmla="*/ 0 h 43"/>
                <a:gd name="T16" fmla="*/ 0 w 66"/>
                <a:gd name="T17" fmla="*/ 3 h 43"/>
                <a:gd name="T18" fmla="*/ 0 w 66"/>
                <a:gd name="T19" fmla="*/ 32 h 43"/>
                <a:gd name="T20" fmla="*/ 11 w 66"/>
                <a:gd name="T21" fmla="*/ 43 h 43"/>
                <a:gd name="T22" fmla="*/ 55 w 66"/>
                <a:gd name="T23" fmla="*/ 43 h 43"/>
                <a:gd name="T24" fmla="*/ 66 w 66"/>
                <a:gd name="T25" fmla="*/ 32 h 43"/>
                <a:gd name="T26" fmla="*/ 66 w 66"/>
                <a:gd name="T27" fmla="*/ 3 h 43"/>
                <a:gd name="T28" fmla="*/ 63 w 66"/>
                <a:gd name="T2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3">
                  <a:moveTo>
                    <a:pt x="63" y="0"/>
                  </a:moveTo>
                  <a:cubicBezTo>
                    <a:pt x="61" y="0"/>
                    <a:pt x="59" y="1"/>
                    <a:pt x="59" y="3"/>
                  </a:cubicBezTo>
                  <a:cubicBezTo>
                    <a:pt x="59" y="32"/>
                    <a:pt x="59" y="32"/>
                    <a:pt x="59" y="32"/>
                  </a:cubicBezTo>
                  <a:cubicBezTo>
                    <a:pt x="59" y="34"/>
                    <a:pt x="57" y="36"/>
                    <a:pt x="55" y="36"/>
                  </a:cubicBezTo>
                  <a:cubicBezTo>
                    <a:pt x="11" y="36"/>
                    <a:pt x="11" y="36"/>
                    <a:pt x="11" y="36"/>
                  </a:cubicBezTo>
                  <a:cubicBezTo>
                    <a:pt x="9" y="36"/>
                    <a:pt x="7" y="34"/>
                    <a:pt x="7" y="32"/>
                  </a:cubicBezTo>
                  <a:cubicBezTo>
                    <a:pt x="7" y="3"/>
                    <a:pt x="7" y="3"/>
                    <a:pt x="7" y="3"/>
                  </a:cubicBezTo>
                  <a:cubicBezTo>
                    <a:pt x="7" y="1"/>
                    <a:pt x="5" y="0"/>
                    <a:pt x="3" y="0"/>
                  </a:cubicBezTo>
                  <a:cubicBezTo>
                    <a:pt x="1" y="0"/>
                    <a:pt x="0" y="1"/>
                    <a:pt x="0" y="3"/>
                  </a:cubicBezTo>
                  <a:cubicBezTo>
                    <a:pt x="0" y="32"/>
                    <a:pt x="0" y="32"/>
                    <a:pt x="0" y="32"/>
                  </a:cubicBezTo>
                  <a:cubicBezTo>
                    <a:pt x="0" y="38"/>
                    <a:pt x="5" y="43"/>
                    <a:pt x="11" y="43"/>
                  </a:cubicBezTo>
                  <a:cubicBezTo>
                    <a:pt x="55" y="43"/>
                    <a:pt x="55" y="43"/>
                    <a:pt x="55" y="43"/>
                  </a:cubicBezTo>
                  <a:cubicBezTo>
                    <a:pt x="61" y="43"/>
                    <a:pt x="66" y="38"/>
                    <a:pt x="66" y="32"/>
                  </a:cubicBezTo>
                  <a:cubicBezTo>
                    <a:pt x="66" y="3"/>
                    <a:pt x="66" y="3"/>
                    <a:pt x="66" y="3"/>
                  </a:cubicBezTo>
                  <a:cubicBezTo>
                    <a:pt x="66" y="1"/>
                    <a:pt x="65" y="0"/>
                    <a:pt x="63"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44082" name="Freeform 50"/>
            <p:cNvSpPr/>
            <p:nvPr/>
          </p:nvSpPr>
          <p:spPr bwMode="auto">
            <a:xfrm>
              <a:off x="2402" y="1895"/>
              <a:ext cx="15" cy="28"/>
            </a:xfrm>
            <a:custGeom>
              <a:avLst/>
              <a:gdLst>
                <a:gd name="T0" fmla="*/ 7 w 7"/>
                <a:gd name="T1" fmla="*/ 10 h 14"/>
                <a:gd name="T2" fmla="*/ 7 w 7"/>
                <a:gd name="T3" fmla="*/ 4 h 14"/>
                <a:gd name="T4" fmla="*/ 3 w 7"/>
                <a:gd name="T5" fmla="*/ 0 h 14"/>
                <a:gd name="T6" fmla="*/ 0 w 7"/>
                <a:gd name="T7" fmla="*/ 4 h 14"/>
                <a:gd name="T8" fmla="*/ 0 w 7"/>
                <a:gd name="T9" fmla="*/ 10 h 14"/>
                <a:gd name="T10" fmla="*/ 3 w 7"/>
                <a:gd name="T11" fmla="*/ 14 h 14"/>
                <a:gd name="T12" fmla="*/ 7 w 7"/>
                <a:gd name="T13" fmla="*/ 1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10"/>
                  </a:moveTo>
                  <a:cubicBezTo>
                    <a:pt x="7" y="4"/>
                    <a:pt x="7" y="4"/>
                    <a:pt x="7" y="4"/>
                  </a:cubicBezTo>
                  <a:cubicBezTo>
                    <a:pt x="7" y="2"/>
                    <a:pt x="5" y="0"/>
                    <a:pt x="3" y="0"/>
                  </a:cubicBezTo>
                  <a:cubicBezTo>
                    <a:pt x="1" y="0"/>
                    <a:pt x="0" y="2"/>
                    <a:pt x="0" y="4"/>
                  </a:cubicBezTo>
                  <a:cubicBezTo>
                    <a:pt x="0" y="10"/>
                    <a:pt x="0" y="10"/>
                    <a:pt x="0" y="10"/>
                  </a:cubicBezTo>
                  <a:cubicBezTo>
                    <a:pt x="0" y="12"/>
                    <a:pt x="1" y="14"/>
                    <a:pt x="3" y="14"/>
                  </a:cubicBezTo>
                  <a:cubicBezTo>
                    <a:pt x="5" y="14"/>
                    <a:pt x="7" y="12"/>
                    <a:pt x="7" y="1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44083" name="Freeform 51"/>
            <p:cNvSpPr/>
            <p:nvPr/>
          </p:nvSpPr>
          <p:spPr bwMode="auto">
            <a:xfrm>
              <a:off x="2427" y="1868"/>
              <a:ext cx="16" cy="55"/>
            </a:xfrm>
            <a:custGeom>
              <a:avLst/>
              <a:gdLst>
                <a:gd name="T0" fmla="*/ 8 w 8"/>
                <a:gd name="T1" fmla="*/ 23 h 27"/>
                <a:gd name="T2" fmla="*/ 8 w 8"/>
                <a:gd name="T3" fmla="*/ 3 h 27"/>
                <a:gd name="T4" fmla="*/ 4 w 8"/>
                <a:gd name="T5" fmla="*/ 0 h 27"/>
                <a:gd name="T6" fmla="*/ 0 w 8"/>
                <a:gd name="T7" fmla="*/ 3 h 27"/>
                <a:gd name="T8" fmla="*/ 0 w 8"/>
                <a:gd name="T9" fmla="*/ 23 h 27"/>
                <a:gd name="T10" fmla="*/ 4 w 8"/>
                <a:gd name="T11" fmla="*/ 27 h 27"/>
                <a:gd name="T12" fmla="*/ 8 w 8"/>
                <a:gd name="T13" fmla="*/ 23 h 27"/>
              </a:gdLst>
              <a:ahLst/>
              <a:cxnLst>
                <a:cxn ang="0">
                  <a:pos x="T0" y="T1"/>
                </a:cxn>
                <a:cxn ang="0">
                  <a:pos x="T2" y="T3"/>
                </a:cxn>
                <a:cxn ang="0">
                  <a:pos x="T4" y="T5"/>
                </a:cxn>
                <a:cxn ang="0">
                  <a:pos x="T6" y="T7"/>
                </a:cxn>
                <a:cxn ang="0">
                  <a:pos x="T8" y="T9"/>
                </a:cxn>
                <a:cxn ang="0">
                  <a:pos x="T10" y="T11"/>
                </a:cxn>
                <a:cxn ang="0">
                  <a:pos x="T12" y="T13"/>
                </a:cxn>
              </a:cxnLst>
              <a:rect l="0" t="0" r="r" b="b"/>
              <a:pathLst>
                <a:path w="8" h="27">
                  <a:moveTo>
                    <a:pt x="8" y="23"/>
                  </a:moveTo>
                  <a:cubicBezTo>
                    <a:pt x="8" y="3"/>
                    <a:pt x="8" y="3"/>
                    <a:pt x="8" y="3"/>
                  </a:cubicBezTo>
                  <a:cubicBezTo>
                    <a:pt x="8" y="1"/>
                    <a:pt x="6" y="0"/>
                    <a:pt x="4" y="0"/>
                  </a:cubicBezTo>
                  <a:cubicBezTo>
                    <a:pt x="2" y="0"/>
                    <a:pt x="0" y="1"/>
                    <a:pt x="0" y="3"/>
                  </a:cubicBezTo>
                  <a:cubicBezTo>
                    <a:pt x="0" y="23"/>
                    <a:pt x="0" y="23"/>
                    <a:pt x="0" y="23"/>
                  </a:cubicBezTo>
                  <a:cubicBezTo>
                    <a:pt x="0" y="25"/>
                    <a:pt x="2" y="27"/>
                    <a:pt x="4" y="27"/>
                  </a:cubicBezTo>
                  <a:cubicBezTo>
                    <a:pt x="6" y="27"/>
                    <a:pt x="8" y="25"/>
                    <a:pt x="8" y="2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44084" name="Freeform 52"/>
            <p:cNvSpPr/>
            <p:nvPr/>
          </p:nvSpPr>
          <p:spPr bwMode="auto">
            <a:xfrm>
              <a:off x="2453" y="1881"/>
              <a:ext cx="14" cy="42"/>
            </a:xfrm>
            <a:custGeom>
              <a:avLst/>
              <a:gdLst>
                <a:gd name="T0" fmla="*/ 7 w 7"/>
                <a:gd name="T1" fmla="*/ 17 h 21"/>
                <a:gd name="T2" fmla="*/ 7 w 7"/>
                <a:gd name="T3" fmla="*/ 4 h 21"/>
                <a:gd name="T4" fmla="*/ 4 w 7"/>
                <a:gd name="T5" fmla="*/ 0 h 21"/>
                <a:gd name="T6" fmla="*/ 0 w 7"/>
                <a:gd name="T7" fmla="*/ 4 h 21"/>
                <a:gd name="T8" fmla="*/ 0 w 7"/>
                <a:gd name="T9" fmla="*/ 17 h 21"/>
                <a:gd name="T10" fmla="*/ 4 w 7"/>
                <a:gd name="T11" fmla="*/ 21 h 21"/>
                <a:gd name="T12" fmla="*/ 7 w 7"/>
                <a:gd name="T13" fmla="*/ 17 h 21"/>
              </a:gdLst>
              <a:ahLst/>
              <a:cxnLst>
                <a:cxn ang="0">
                  <a:pos x="T0" y="T1"/>
                </a:cxn>
                <a:cxn ang="0">
                  <a:pos x="T2" y="T3"/>
                </a:cxn>
                <a:cxn ang="0">
                  <a:pos x="T4" y="T5"/>
                </a:cxn>
                <a:cxn ang="0">
                  <a:pos x="T6" y="T7"/>
                </a:cxn>
                <a:cxn ang="0">
                  <a:pos x="T8" y="T9"/>
                </a:cxn>
                <a:cxn ang="0">
                  <a:pos x="T10" y="T11"/>
                </a:cxn>
                <a:cxn ang="0">
                  <a:pos x="T12" y="T13"/>
                </a:cxn>
              </a:cxnLst>
              <a:rect l="0" t="0" r="r" b="b"/>
              <a:pathLst>
                <a:path w="7" h="21">
                  <a:moveTo>
                    <a:pt x="7" y="17"/>
                  </a:moveTo>
                  <a:cubicBezTo>
                    <a:pt x="7" y="4"/>
                    <a:pt x="7" y="4"/>
                    <a:pt x="7" y="4"/>
                  </a:cubicBezTo>
                  <a:cubicBezTo>
                    <a:pt x="7" y="2"/>
                    <a:pt x="6" y="0"/>
                    <a:pt x="4" y="0"/>
                  </a:cubicBezTo>
                  <a:cubicBezTo>
                    <a:pt x="2" y="0"/>
                    <a:pt x="0" y="2"/>
                    <a:pt x="0" y="4"/>
                  </a:cubicBezTo>
                  <a:cubicBezTo>
                    <a:pt x="0" y="17"/>
                    <a:pt x="0" y="17"/>
                    <a:pt x="0" y="17"/>
                  </a:cubicBezTo>
                  <a:cubicBezTo>
                    <a:pt x="0" y="19"/>
                    <a:pt x="2" y="21"/>
                    <a:pt x="4" y="21"/>
                  </a:cubicBezTo>
                  <a:cubicBezTo>
                    <a:pt x="6" y="21"/>
                    <a:pt x="7" y="19"/>
                    <a:pt x="7"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44085" name="Freeform 53"/>
            <p:cNvSpPr/>
            <p:nvPr/>
          </p:nvSpPr>
          <p:spPr bwMode="auto">
            <a:xfrm>
              <a:off x="2396" y="1965"/>
              <a:ext cx="77" cy="41"/>
            </a:xfrm>
            <a:custGeom>
              <a:avLst/>
              <a:gdLst>
                <a:gd name="T0" fmla="*/ 30 w 38"/>
                <a:gd name="T1" fmla="*/ 2 h 20"/>
                <a:gd name="T2" fmla="*/ 26 w 38"/>
                <a:gd name="T3" fmla="*/ 0 h 20"/>
                <a:gd name="T4" fmla="*/ 12 w 38"/>
                <a:gd name="T5" fmla="*/ 0 h 20"/>
                <a:gd name="T6" fmla="*/ 8 w 38"/>
                <a:gd name="T7" fmla="*/ 2 h 20"/>
                <a:gd name="T8" fmla="*/ 1 w 38"/>
                <a:gd name="T9" fmla="*/ 14 h 20"/>
                <a:gd name="T10" fmla="*/ 2 w 38"/>
                <a:gd name="T11" fmla="*/ 19 h 20"/>
                <a:gd name="T12" fmla="*/ 7 w 38"/>
                <a:gd name="T13" fmla="*/ 18 h 20"/>
                <a:gd name="T14" fmla="*/ 14 w 38"/>
                <a:gd name="T15" fmla="*/ 7 h 20"/>
                <a:gd name="T16" fmla="*/ 24 w 38"/>
                <a:gd name="T17" fmla="*/ 7 h 20"/>
                <a:gd name="T18" fmla="*/ 31 w 38"/>
                <a:gd name="T19" fmla="*/ 18 h 20"/>
                <a:gd name="T20" fmla="*/ 34 w 38"/>
                <a:gd name="T21" fmla="*/ 19 h 20"/>
                <a:gd name="T22" fmla="*/ 36 w 38"/>
                <a:gd name="T23" fmla="*/ 19 h 20"/>
                <a:gd name="T24" fmla="*/ 37 w 38"/>
                <a:gd name="T25" fmla="*/ 14 h 20"/>
                <a:gd name="T26" fmla="*/ 30 w 38"/>
                <a:gd name="T2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
                  <a:moveTo>
                    <a:pt x="30" y="2"/>
                  </a:moveTo>
                  <a:cubicBezTo>
                    <a:pt x="29" y="1"/>
                    <a:pt x="28" y="0"/>
                    <a:pt x="26" y="0"/>
                  </a:cubicBezTo>
                  <a:cubicBezTo>
                    <a:pt x="12" y="0"/>
                    <a:pt x="12" y="0"/>
                    <a:pt x="12" y="0"/>
                  </a:cubicBezTo>
                  <a:cubicBezTo>
                    <a:pt x="10" y="0"/>
                    <a:pt x="9" y="1"/>
                    <a:pt x="8" y="2"/>
                  </a:cubicBezTo>
                  <a:cubicBezTo>
                    <a:pt x="1" y="14"/>
                    <a:pt x="1" y="14"/>
                    <a:pt x="1" y="14"/>
                  </a:cubicBezTo>
                  <a:cubicBezTo>
                    <a:pt x="0" y="16"/>
                    <a:pt x="1" y="18"/>
                    <a:pt x="2" y="19"/>
                  </a:cubicBezTo>
                  <a:cubicBezTo>
                    <a:pt x="4" y="20"/>
                    <a:pt x="6" y="19"/>
                    <a:pt x="7" y="18"/>
                  </a:cubicBezTo>
                  <a:cubicBezTo>
                    <a:pt x="14" y="7"/>
                    <a:pt x="14" y="7"/>
                    <a:pt x="14" y="7"/>
                  </a:cubicBezTo>
                  <a:cubicBezTo>
                    <a:pt x="24" y="7"/>
                    <a:pt x="24" y="7"/>
                    <a:pt x="24" y="7"/>
                  </a:cubicBezTo>
                  <a:cubicBezTo>
                    <a:pt x="31" y="18"/>
                    <a:pt x="31" y="18"/>
                    <a:pt x="31" y="18"/>
                  </a:cubicBezTo>
                  <a:cubicBezTo>
                    <a:pt x="31" y="19"/>
                    <a:pt x="32" y="19"/>
                    <a:pt x="34" y="19"/>
                  </a:cubicBezTo>
                  <a:cubicBezTo>
                    <a:pt x="34" y="19"/>
                    <a:pt x="35" y="19"/>
                    <a:pt x="36" y="19"/>
                  </a:cubicBezTo>
                  <a:cubicBezTo>
                    <a:pt x="37" y="18"/>
                    <a:pt x="38" y="16"/>
                    <a:pt x="37" y="14"/>
                  </a:cubicBezTo>
                  <a:lnTo>
                    <a:pt x="30"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grpSp>
      <p:grpSp>
        <p:nvGrpSpPr>
          <p:cNvPr id="44089" name="Group 57"/>
          <p:cNvGrpSpPr/>
          <p:nvPr/>
        </p:nvGrpSpPr>
        <p:grpSpPr bwMode="auto">
          <a:xfrm>
            <a:off x="1214341" y="3095310"/>
            <a:ext cx="276225" cy="273134"/>
            <a:chOff x="834" y="1832"/>
            <a:chExt cx="174" cy="172"/>
          </a:xfrm>
        </p:grpSpPr>
        <p:sp>
          <p:nvSpPr>
            <p:cNvPr id="44086" name="Freeform 54"/>
            <p:cNvSpPr>
              <a:spLocks noEditPoints="1"/>
            </p:cNvSpPr>
            <p:nvPr/>
          </p:nvSpPr>
          <p:spPr bwMode="auto">
            <a:xfrm>
              <a:off x="834" y="1832"/>
              <a:ext cx="174" cy="172"/>
            </a:xfrm>
            <a:custGeom>
              <a:avLst/>
              <a:gdLst>
                <a:gd name="T0" fmla="*/ 83 w 86"/>
                <a:gd name="T1" fmla="*/ 33 h 85"/>
                <a:gd name="T2" fmla="*/ 75 w 86"/>
                <a:gd name="T3" fmla="*/ 28 h 85"/>
                <a:gd name="T4" fmla="*/ 77 w 86"/>
                <a:gd name="T5" fmla="*/ 17 h 85"/>
                <a:gd name="T6" fmla="*/ 65 w 86"/>
                <a:gd name="T7" fmla="*/ 8 h 85"/>
                <a:gd name="T8" fmla="*/ 55 w 86"/>
                <a:gd name="T9" fmla="*/ 10 h 85"/>
                <a:gd name="T10" fmla="*/ 49 w 86"/>
                <a:gd name="T11" fmla="*/ 0 h 85"/>
                <a:gd name="T12" fmla="*/ 34 w 86"/>
                <a:gd name="T13" fmla="*/ 3 h 85"/>
                <a:gd name="T14" fmla="*/ 28 w 86"/>
                <a:gd name="T15" fmla="*/ 11 h 85"/>
                <a:gd name="T16" fmla="*/ 18 w 86"/>
                <a:gd name="T17" fmla="*/ 8 h 85"/>
                <a:gd name="T18" fmla="*/ 8 w 86"/>
                <a:gd name="T19" fmla="*/ 21 h 85"/>
                <a:gd name="T20" fmla="*/ 10 w 86"/>
                <a:gd name="T21" fmla="*/ 31 h 85"/>
                <a:gd name="T22" fmla="*/ 1 w 86"/>
                <a:gd name="T23" fmla="*/ 36 h 85"/>
                <a:gd name="T24" fmla="*/ 1 w 86"/>
                <a:gd name="T25" fmla="*/ 49 h 85"/>
                <a:gd name="T26" fmla="*/ 10 w 86"/>
                <a:gd name="T27" fmla="*/ 54 h 85"/>
                <a:gd name="T28" fmla="*/ 8 w 86"/>
                <a:gd name="T29" fmla="*/ 64 h 85"/>
                <a:gd name="T30" fmla="*/ 18 w 86"/>
                <a:gd name="T31" fmla="*/ 77 h 85"/>
                <a:gd name="T32" fmla="*/ 28 w 86"/>
                <a:gd name="T33" fmla="*/ 74 h 85"/>
                <a:gd name="T34" fmla="*/ 34 w 86"/>
                <a:gd name="T35" fmla="*/ 82 h 85"/>
                <a:gd name="T36" fmla="*/ 43 w 86"/>
                <a:gd name="T37" fmla="*/ 85 h 85"/>
                <a:gd name="T38" fmla="*/ 52 w 86"/>
                <a:gd name="T39" fmla="*/ 82 h 85"/>
                <a:gd name="T40" fmla="*/ 58 w 86"/>
                <a:gd name="T41" fmla="*/ 74 h 85"/>
                <a:gd name="T42" fmla="*/ 68 w 86"/>
                <a:gd name="T43" fmla="*/ 77 h 85"/>
                <a:gd name="T44" fmla="*/ 78 w 86"/>
                <a:gd name="T45" fmla="*/ 64 h 85"/>
                <a:gd name="T46" fmla="*/ 76 w 86"/>
                <a:gd name="T47" fmla="*/ 54 h 85"/>
                <a:gd name="T48" fmla="*/ 85 w 86"/>
                <a:gd name="T49" fmla="*/ 49 h 85"/>
                <a:gd name="T50" fmla="*/ 85 w 86"/>
                <a:gd name="T51" fmla="*/ 36 h 85"/>
                <a:gd name="T52" fmla="*/ 72 w 86"/>
                <a:gd name="T53" fmla="*/ 48 h 85"/>
                <a:gd name="T54" fmla="*/ 67 w 86"/>
                <a:gd name="T55" fmla="*/ 56 h 85"/>
                <a:gd name="T56" fmla="*/ 70 w 86"/>
                <a:gd name="T57" fmla="*/ 65 h 85"/>
                <a:gd name="T58" fmla="*/ 60 w 86"/>
                <a:gd name="T59" fmla="*/ 67 h 85"/>
                <a:gd name="T60" fmla="*/ 51 w 86"/>
                <a:gd name="T61" fmla="*/ 69 h 85"/>
                <a:gd name="T62" fmla="*/ 46 w 86"/>
                <a:gd name="T63" fmla="*/ 78 h 85"/>
                <a:gd name="T64" fmla="*/ 38 w 86"/>
                <a:gd name="T65" fmla="*/ 72 h 85"/>
                <a:gd name="T66" fmla="*/ 30 w 86"/>
                <a:gd name="T67" fmla="*/ 67 h 85"/>
                <a:gd name="T68" fmla="*/ 20 w 86"/>
                <a:gd name="T69" fmla="*/ 70 h 85"/>
                <a:gd name="T70" fmla="*/ 19 w 86"/>
                <a:gd name="T71" fmla="*/ 59 h 85"/>
                <a:gd name="T72" fmla="*/ 16 w 86"/>
                <a:gd name="T73" fmla="*/ 51 h 85"/>
                <a:gd name="T74" fmla="*/ 8 w 86"/>
                <a:gd name="T75" fmla="*/ 46 h 85"/>
                <a:gd name="T76" fmla="*/ 8 w 86"/>
                <a:gd name="T77" fmla="*/ 39 h 85"/>
                <a:gd name="T78" fmla="*/ 16 w 86"/>
                <a:gd name="T79" fmla="*/ 35 h 85"/>
                <a:gd name="T80" fmla="*/ 19 w 86"/>
                <a:gd name="T81" fmla="*/ 26 h 85"/>
                <a:gd name="T82" fmla="*/ 20 w 86"/>
                <a:gd name="T83" fmla="*/ 15 h 85"/>
                <a:gd name="T84" fmla="*/ 30 w 86"/>
                <a:gd name="T85" fmla="*/ 18 h 85"/>
                <a:gd name="T86" fmla="*/ 38 w 86"/>
                <a:gd name="T87" fmla="*/ 14 h 85"/>
                <a:gd name="T88" fmla="*/ 46 w 86"/>
                <a:gd name="T89" fmla="*/ 7 h 85"/>
                <a:gd name="T90" fmla="*/ 51 w 86"/>
                <a:gd name="T91" fmla="*/ 16 h 85"/>
                <a:gd name="T92" fmla="*/ 60 w 86"/>
                <a:gd name="T93" fmla="*/ 18 h 85"/>
                <a:gd name="T94" fmla="*/ 70 w 86"/>
                <a:gd name="T95" fmla="*/ 20 h 85"/>
                <a:gd name="T96" fmla="*/ 67 w 86"/>
                <a:gd name="T97" fmla="*/ 29 h 85"/>
                <a:gd name="T98" fmla="*/ 72 w 86"/>
                <a:gd name="T99" fmla="*/ 37 h 85"/>
                <a:gd name="T100" fmla="*/ 78 w 86"/>
                <a:gd name="T101" fmla="*/ 4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 h="85">
                  <a:moveTo>
                    <a:pt x="85" y="36"/>
                  </a:moveTo>
                  <a:cubicBezTo>
                    <a:pt x="85" y="35"/>
                    <a:pt x="84" y="34"/>
                    <a:pt x="83" y="33"/>
                  </a:cubicBezTo>
                  <a:cubicBezTo>
                    <a:pt x="76" y="31"/>
                    <a:pt x="76" y="31"/>
                    <a:pt x="76" y="31"/>
                  </a:cubicBezTo>
                  <a:cubicBezTo>
                    <a:pt x="76" y="30"/>
                    <a:pt x="75" y="29"/>
                    <a:pt x="75" y="28"/>
                  </a:cubicBezTo>
                  <a:cubicBezTo>
                    <a:pt x="78" y="21"/>
                    <a:pt x="78" y="21"/>
                    <a:pt x="78" y="21"/>
                  </a:cubicBezTo>
                  <a:cubicBezTo>
                    <a:pt x="78" y="20"/>
                    <a:pt x="78" y="18"/>
                    <a:pt x="77" y="17"/>
                  </a:cubicBezTo>
                  <a:cubicBezTo>
                    <a:pt x="75" y="14"/>
                    <a:pt x="72" y="11"/>
                    <a:pt x="68" y="8"/>
                  </a:cubicBezTo>
                  <a:cubicBezTo>
                    <a:pt x="67" y="7"/>
                    <a:pt x="66" y="7"/>
                    <a:pt x="65" y="8"/>
                  </a:cubicBezTo>
                  <a:cubicBezTo>
                    <a:pt x="58" y="11"/>
                    <a:pt x="58" y="11"/>
                    <a:pt x="58" y="11"/>
                  </a:cubicBezTo>
                  <a:cubicBezTo>
                    <a:pt x="57" y="10"/>
                    <a:pt x="56" y="10"/>
                    <a:pt x="55" y="10"/>
                  </a:cubicBezTo>
                  <a:cubicBezTo>
                    <a:pt x="52" y="3"/>
                    <a:pt x="52" y="3"/>
                    <a:pt x="52" y="3"/>
                  </a:cubicBezTo>
                  <a:cubicBezTo>
                    <a:pt x="52" y="2"/>
                    <a:pt x="51" y="1"/>
                    <a:pt x="49" y="0"/>
                  </a:cubicBezTo>
                  <a:cubicBezTo>
                    <a:pt x="45" y="0"/>
                    <a:pt x="41" y="0"/>
                    <a:pt x="37" y="0"/>
                  </a:cubicBezTo>
                  <a:cubicBezTo>
                    <a:pt x="35" y="1"/>
                    <a:pt x="34" y="2"/>
                    <a:pt x="34" y="3"/>
                  </a:cubicBezTo>
                  <a:cubicBezTo>
                    <a:pt x="31" y="10"/>
                    <a:pt x="31" y="10"/>
                    <a:pt x="31" y="10"/>
                  </a:cubicBezTo>
                  <a:cubicBezTo>
                    <a:pt x="30" y="10"/>
                    <a:pt x="29" y="10"/>
                    <a:pt x="28" y="11"/>
                  </a:cubicBezTo>
                  <a:cubicBezTo>
                    <a:pt x="22" y="8"/>
                    <a:pt x="22" y="8"/>
                    <a:pt x="22" y="8"/>
                  </a:cubicBezTo>
                  <a:cubicBezTo>
                    <a:pt x="20" y="7"/>
                    <a:pt x="19" y="7"/>
                    <a:pt x="18" y="8"/>
                  </a:cubicBezTo>
                  <a:cubicBezTo>
                    <a:pt x="14" y="11"/>
                    <a:pt x="11" y="14"/>
                    <a:pt x="9" y="17"/>
                  </a:cubicBezTo>
                  <a:cubicBezTo>
                    <a:pt x="8" y="18"/>
                    <a:pt x="8" y="20"/>
                    <a:pt x="8" y="21"/>
                  </a:cubicBezTo>
                  <a:cubicBezTo>
                    <a:pt x="11" y="28"/>
                    <a:pt x="11" y="28"/>
                    <a:pt x="11" y="28"/>
                  </a:cubicBezTo>
                  <a:cubicBezTo>
                    <a:pt x="11" y="29"/>
                    <a:pt x="10" y="30"/>
                    <a:pt x="10" y="31"/>
                  </a:cubicBezTo>
                  <a:cubicBezTo>
                    <a:pt x="3" y="33"/>
                    <a:pt x="3" y="33"/>
                    <a:pt x="3" y="33"/>
                  </a:cubicBezTo>
                  <a:cubicBezTo>
                    <a:pt x="2" y="34"/>
                    <a:pt x="1" y="35"/>
                    <a:pt x="1" y="36"/>
                  </a:cubicBezTo>
                  <a:cubicBezTo>
                    <a:pt x="0" y="39"/>
                    <a:pt x="0" y="41"/>
                    <a:pt x="0" y="43"/>
                  </a:cubicBezTo>
                  <a:cubicBezTo>
                    <a:pt x="0" y="45"/>
                    <a:pt x="0" y="47"/>
                    <a:pt x="1" y="49"/>
                  </a:cubicBezTo>
                  <a:cubicBezTo>
                    <a:pt x="1" y="50"/>
                    <a:pt x="2" y="52"/>
                    <a:pt x="3" y="52"/>
                  </a:cubicBezTo>
                  <a:cubicBezTo>
                    <a:pt x="10" y="54"/>
                    <a:pt x="10" y="54"/>
                    <a:pt x="10" y="54"/>
                  </a:cubicBezTo>
                  <a:cubicBezTo>
                    <a:pt x="10" y="56"/>
                    <a:pt x="11" y="57"/>
                    <a:pt x="11" y="58"/>
                  </a:cubicBezTo>
                  <a:cubicBezTo>
                    <a:pt x="8" y="64"/>
                    <a:pt x="8" y="64"/>
                    <a:pt x="8" y="64"/>
                  </a:cubicBezTo>
                  <a:cubicBezTo>
                    <a:pt x="8" y="65"/>
                    <a:pt x="8" y="67"/>
                    <a:pt x="9" y="68"/>
                  </a:cubicBezTo>
                  <a:cubicBezTo>
                    <a:pt x="11" y="71"/>
                    <a:pt x="14" y="74"/>
                    <a:pt x="18" y="77"/>
                  </a:cubicBezTo>
                  <a:cubicBezTo>
                    <a:pt x="19" y="78"/>
                    <a:pt x="20" y="78"/>
                    <a:pt x="22" y="77"/>
                  </a:cubicBezTo>
                  <a:cubicBezTo>
                    <a:pt x="28" y="74"/>
                    <a:pt x="28" y="74"/>
                    <a:pt x="28" y="74"/>
                  </a:cubicBezTo>
                  <a:cubicBezTo>
                    <a:pt x="29" y="75"/>
                    <a:pt x="30" y="75"/>
                    <a:pt x="31" y="76"/>
                  </a:cubicBezTo>
                  <a:cubicBezTo>
                    <a:pt x="34" y="82"/>
                    <a:pt x="34" y="82"/>
                    <a:pt x="34" y="82"/>
                  </a:cubicBezTo>
                  <a:cubicBezTo>
                    <a:pt x="34" y="84"/>
                    <a:pt x="35" y="85"/>
                    <a:pt x="37" y="85"/>
                  </a:cubicBezTo>
                  <a:cubicBezTo>
                    <a:pt x="39" y="85"/>
                    <a:pt x="41" y="85"/>
                    <a:pt x="43" y="85"/>
                  </a:cubicBezTo>
                  <a:cubicBezTo>
                    <a:pt x="45" y="85"/>
                    <a:pt x="47" y="85"/>
                    <a:pt x="49" y="85"/>
                  </a:cubicBezTo>
                  <a:cubicBezTo>
                    <a:pt x="51" y="85"/>
                    <a:pt x="52" y="84"/>
                    <a:pt x="52" y="82"/>
                  </a:cubicBezTo>
                  <a:cubicBezTo>
                    <a:pt x="55" y="76"/>
                    <a:pt x="55" y="76"/>
                    <a:pt x="55" y="76"/>
                  </a:cubicBezTo>
                  <a:cubicBezTo>
                    <a:pt x="56" y="75"/>
                    <a:pt x="57" y="75"/>
                    <a:pt x="58" y="74"/>
                  </a:cubicBezTo>
                  <a:cubicBezTo>
                    <a:pt x="65" y="77"/>
                    <a:pt x="65" y="77"/>
                    <a:pt x="65" y="77"/>
                  </a:cubicBezTo>
                  <a:cubicBezTo>
                    <a:pt x="66" y="78"/>
                    <a:pt x="67" y="78"/>
                    <a:pt x="68" y="77"/>
                  </a:cubicBezTo>
                  <a:cubicBezTo>
                    <a:pt x="72" y="74"/>
                    <a:pt x="75" y="71"/>
                    <a:pt x="77" y="68"/>
                  </a:cubicBezTo>
                  <a:cubicBezTo>
                    <a:pt x="78" y="67"/>
                    <a:pt x="78" y="65"/>
                    <a:pt x="78" y="64"/>
                  </a:cubicBezTo>
                  <a:cubicBezTo>
                    <a:pt x="75" y="58"/>
                    <a:pt x="75" y="58"/>
                    <a:pt x="75" y="58"/>
                  </a:cubicBezTo>
                  <a:cubicBezTo>
                    <a:pt x="75" y="57"/>
                    <a:pt x="76" y="56"/>
                    <a:pt x="76" y="54"/>
                  </a:cubicBezTo>
                  <a:cubicBezTo>
                    <a:pt x="83" y="52"/>
                    <a:pt x="83" y="52"/>
                    <a:pt x="83" y="52"/>
                  </a:cubicBezTo>
                  <a:cubicBezTo>
                    <a:pt x="84" y="52"/>
                    <a:pt x="85" y="50"/>
                    <a:pt x="85" y="49"/>
                  </a:cubicBezTo>
                  <a:cubicBezTo>
                    <a:pt x="86" y="47"/>
                    <a:pt x="86" y="45"/>
                    <a:pt x="86" y="43"/>
                  </a:cubicBezTo>
                  <a:cubicBezTo>
                    <a:pt x="86" y="41"/>
                    <a:pt x="86" y="39"/>
                    <a:pt x="85" y="36"/>
                  </a:cubicBezTo>
                  <a:moveTo>
                    <a:pt x="78" y="46"/>
                  </a:moveTo>
                  <a:cubicBezTo>
                    <a:pt x="72" y="48"/>
                    <a:pt x="72" y="48"/>
                    <a:pt x="72" y="48"/>
                  </a:cubicBezTo>
                  <a:cubicBezTo>
                    <a:pt x="71" y="48"/>
                    <a:pt x="70" y="49"/>
                    <a:pt x="70" y="51"/>
                  </a:cubicBezTo>
                  <a:cubicBezTo>
                    <a:pt x="69" y="52"/>
                    <a:pt x="68" y="54"/>
                    <a:pt x="67" y="56"/>
                  </a:cubicBezTo>
                  <a:cubicBezTo>
                    <a:pt x="67" y="57"/>
                    <a:pt x="67" y="58"/>
                    <a:pt x="67" y="59"/>
                  </a:cubicBezTo>
                  <a:cubicBezTo>
                    <a:pt x="70" y="65"/>
                    <a:pt x="70" y="65"/>
                    <a:pt x="70" y="65"/>
                  </a:cubicBezTo>
                  <a:cubicBezTo>
                    <a:pt x="69" y="67"/>
                    <a:pt x="67" y="68"/>
                    <a:pt x="66" y="70"/>
                  </a:cubicBezTo>
                  <a:cubicBezTo>
                    <a:pt x="60" y="67"/>
                    <a:pt x="60" y="67"/>
                    <a:pt x="60" y="67"/>
                  </a:cubicBezTo>
                  <a:cubicBezTo>
                    <a:pt x="59" y="66"/>
                    <a:pt x="57" y="66"/>
                    <a:pt x="56" y="67"/>
                  </a:cubicBezTo>
                  <a:cubicBezTo>
                    <a:pt x="55" y="68"/>
                    <a:pt x="53" y="69"/>
                    <a:pt x="51" y="69"/>
                  </a:cubicBezTo>
                  <a:cubicBezTo>
                    <a:pt x="50" y="70"/>
                    <a:pt x="49" y="70"/>
                    <a:pt x="48" y="72"/>
                  </a:cubicBezTo>
                  <a:cubicBezTo>
                    <a:pt x="46" y="78"/>
                    <a:pt x="46" y="78"/>
                    <a:pt x="46" y="78"/>
                  </a:cubicBezTo>
                  <a:cubicBezTo>
                    <a:pt x="44" y="78"/>
                    <a:pt x="42" y="78"/>
                    <a:pt x="40" y="78"/>
                  </a:cubicBezTo>
                  <a:cubicBezTo>
                    <a:pt x="38" y="72"/>
                    <a:pt x="38" y="72"/>
                    <a:pt x="38" y="72"/>
                  </a:cubicBezTo>
                  <a:cubicBezTo>
                    <a:pt x="37" y="70"/>
                    <a:pt x="36" y="70"/>
                    <a:pt x="35" y="69"/>
                  </a:cubicBezTo>
                  <a:cubicBezTo>
                    <a:pt x="33" y="69"/>
                    <a:pt x="31" y="68"/>
                    <a:pt x="30" y="67"/>
                  </a:cubicBezTo>
                  <a:cubicBezTo>
                    <a:pt x="29" y="66"/>
                    <a:pt x="27" y="66"/>
                    <a:pt x="26" y="67"/>
                  </a:cubicBezTo>
                  <a:cubicBezTo>
                    <a:pt x="20" y="70"/>
                    <a:pt x="20" y="70"/>
                    <a:pt x="20" y="70"/>
                  </a:cubicBezTo>
                  <a:cubicBezTo>
                    <a:pt x="19" y="68"/>
                    <a:pt x="17" y="67"/>
                    <a:pt x="16" y="65"/>
                  </a:cubicBezTo>
                  <a:cubicBezTo>
                    <a:pt x="19" y="59"/>
                    <a:pt x="19" y="59"/>
                    <a:pt x="19" y="59"/>
                  </a:cubicBezTo>
                  <a:cubicBezTo>
                    <a:pt x="19" y="58"/>
                    <a:pt x="19" y="57"/>
                    <a:pt x="19" y="56"/>
                  </a:cubicBezTo>
                  <a:cubicBezTo>
                    <a:pt x="18" y="54"/>
                    <a:pt x="17" y="52"/>
                    <a:pt x="16" y="51"/>
                  </a:cubicBezTo>
                  <a:cubicBezTo>
                    <a:pt x="16" y="49"/>
                    <a:pt x="15" y="48"/>
                    <a:pt x="14" y="48"/>
                  </a:cubicBezTo>
                  <a:cubicBezTo>
                    <a:pt x="8" y="46"/>
                    <a:pt x="8" y="46"/>
                    <a:pt x="8" y="46"/>
                  </a:cubicBezTo>
                  <a:cubicBezTo>
                    <a:pt x="8" y="45"/>
                    <a:pt x="8" y="44"/>
                    <a:pt x="8" y="43"/>
                  </a:cubicBezTo>
                  <a:cubicBezTo>
                    <a:pt x="8" y="42"/>
                    <a:pt x="8" y="41"/>
                    <a:pt x="8" y="39"/>
                  </a:cubicBezTo>
                  <a:cubicBezTo>
                    <a:pt x="14" y="37"/>
                    <a:pt x="14" y="37"/>
                    <a:pt x="14" y="37"/>
                  </a:cubicBezTo>
                  <a:cubicBezTo>
                    <a:pt x="15" y="37"/>
                    <a:pt x="16" y="36"/>
                    <a:pt x="16" y="35"/>
                  </a:cubicBezTo>
                  <a:cubicBezTo>
                    <a:pt x="17" y="33"/>
                    <a:pt x="18" y="31"/>
                    <a:pt x="19" y="29"/>
                  </a:cubicBezTo>
                  <a:cubicBezTo>
                    <a:pt x="19" y="28"/>
                    <a:pt x="19" y="27"/>
                    <a:pt x="19" y="26"/>
                  </a:cubicBezTo>
                  <a:cubicBezTo>
                    <a:pt x="16" y="20"/>
                    <a:pt x="16" y="20"/>
                    <a:pt x="16" y="20"/>
                  </a:cubicBezTo>
                  <a:cubicBezTo>
                    <a:pt x="17" y="18"/>
                    <a:pt x="19" y="17"/>
                    <a:pt x="20" y="15"/>
                  </a:cubicBezTo>
                  <a:cubicBezTo>
                    <a:pt x="26" y="18"/>
                    <a:pt x="26" y="18"/>
                    <a:pt x="26" y="18"/>
                  </a:cubicBezTo>
                  <a:cubicBezTo>
                    <a:pt x="27" y="19"/>
                    <a:pt x="29" y="19"/>
                    <a:pt x="30" y="18"/>
                  </a:cubicBezTo>
                  <a:cubicBezTo>
                    <a:pt x="31" y="17"/>
                    <a:pt x="33" y="17"/>
                    <a:pt x="35" y="16"/>
                  </a:cubicBezTo>
                  <a:cubicBezTo>
                    <a:pt x="36" y="16"/>
                    <a:pt x="37" y="15"/>
                    <a:pt x="38" y="14"/>
                  </a:cubicBezTo>
                  <a:cubicBezTo>
                    <a:pt x="40" y="7"/>
                    <a:pt x="40" y="7"/>
                    <a:pt x="40" y="7"/>
                  </a:cubicBezTo>
                  <a:cubicBezTo>
                    <a:pt x="42" y="7"/>
                    <a:pt x="44" y="7"/>
                    <a:pt x="46" y="7"/>
                  </a:cubicBezTo>
                  <a:cubicBezTo>
                    <a:pt x="48" y="14"/>
                    <a:pt x="48" y="14"/>
                    <a:pt x="48" y="14"/>
                  </a:cubicBezTo>
                  <a:cubicBezTo>
                    <a:pt x="49" y="15"/>
                    <a:pt x="50" y="16"/>
                    <a:pt x="51" y="16"/>
                  </a:cubicBezTo>
                  <a:cubicBezTo>
                    <a:pt x="53" y="17"/>
                    <a:pt x="55" y="17"/>
                    <a:pt x="56" y="18"/>
                  </a:cubicBezTo>
                  <a:cubicBezTo>
                    <a:pt x="57" y="19"/>
                    <a:pt x="59" y="19"/>
                    <a:pt x="60" y="18"/>
                  </a:cubicBezTo>
                  <a:cubicBezTo>
                    <a:pt x="66" y="15"/>
                    <a:pt x="66" y="15"/>
                    <a:pt x="66" y="15"/>
                  </a:cubicBezTo>
                  <a:cubicBezTo>
                    <a:pt x="67" y="17"/>
                    <a:pt x="69" y="18"/>
                    <a:pt x="70" y="20"/>
                  </a:cubicBezTo>
                  <a:cubicBezTo>
                    <a:pt x="67" y="26"/>
                    <a:pt x="67" y="26"/>
                    <a:pt x="67" y="26"/>
                  </a:cubicBezTo>
                  <a:cubicBezTo>
                    <a:pt x="67" y="27"/>
                    <a:pt x="67" y="28"/>
                    <a:pt x="67" y="29"/>
                  </a:cubicBezTo>
                  <a:cubicBezTo>
                    <a:pt x="68" y="31"/>
                    <a:pt x="69" y="33"/>
                    <a:pt x="70" y="35"/>
                  </a:cubicBezTo>
                  <a:cubicBezTo>
                    <a:pt x="70" y="36"/>
                    <a:pt x="71" y="37"/>
                    <a:pt x="72" y="37"/>
                  </a:cubicBezTo>
                  <a:cubicBezTo>
                    <a:pt x="78" y="39"/>
                    <a:pt x="78" y="39"/>
                    <a:pt x="78" y="39"/>
                  </a:cubicBezTo>
                  <a:cubicBezTo>
                    <a:pt x="78" y="41"/>
                    <a:pt x="78" y="42"/>
                    <a:pt x="78" y="43"/>
                  </a:cubicBezTo>
                  <a:cubicBezTo>
                    <a:pt x="78" y="44"/>
                    <a:pt x="78" y="45"/>
                    <a:pt x="78" y="4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44087" name="Freeform 55"/>
            <p:cNvSpPr>
              <a:spLocks noEditPoints="1"/>
            </p:cNvSpPr>
            <p:nvPr/>
          </p:nvSpPr>
          <p:spPr bwMode="auto">
            <a:xfrm>
              <a:off x="887" y="1883"/>
              <a:ext cx="69" cy="68"/>
            </a:xfrm>
            <a:custGeom>
              <a:avLst/>
              <a:gdLst>
                <a:gd name="T0" fmla="*/ 17 w 34"/>
                <a:gd name="T1" fmla="*/ 0 h 34"/>
                <a:gd name="T2" fmla="*/ 0 w 34"/>
                <a:gd name="T3" fmla="*/ 17 h 34"/>
                <a:gd name="T4" fmla="*/ 17 w 34"/>
                <a:gd name="T5" fmla="*/ 34 h 34"/>
                <a:gd name="T6" fmla="*/ 34 w 34"/>
                <a:gd name="T7" fmla="*/ 17 h 34"/>
                <a:gd name="T8" fmla="*/ 17 w 34"/>
                <a:gd name="T9" fmla="*/ 0 h 34"/>
                <a:gd name="T10" fmla="*/ 17 w 34"/>
                <a:gd name="T11" fmla="*/ 26 h 34"/>
                <a:gd name="T12" fmla="*/ 7 w 34"/>
                <a:gd name="T13" fmla="*/ 17 h 34"/>
                <a:gd name="T14" fmla="*/ 17 w 34"/>
                <a:gd name="T15" fmla="*/ 7 h 34"/>
                <a:gd name="T16" fmla="*/ 27 w 34"/>
                <a:gd name="T17" fmla="*/ 17 h 34"/>
                <a:gd name="T18" fmla="*/ 17 w 34"/>
                <a:gd name="T19"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0"/>
                  </a:moveTo>
                  <a:cubicBezTo>
                    <a:pt x="8" y="0"/>
                    <a:pt x="0" y="7"/>
                    <a:pt x="0" y="17"/>
                  </a:cubicBezTo>
                  <a:cubicBezTo>
                    <a:pt x="0" y="26"/>
                    <a:pt x="8" y="34"/>
                    <a:pt x="17" y="34"/>
                  </a:cubicBezTo>
                  <a:cubicBezTo>
                    <a:pt x="26" y="34"/>
                    <a:pt x="34" y="26"/>
                    <a:pt x="34" y="17"/>
                  </a:cubicBezTo>
                  <a:cubicBezTo>
                    <a:pt x="34" y="7"/>
                    <a:pt x="26" y="0"/>
                    <a:pt x="17" y="0"/>
                  </a:cubicBezTo>
                  <a:moveTo>
                    <a:pt x="17" y="26"/>
                  </a:moveTo>
                  <a:cubicBezTo>
                    <a:pt x="12" y="26"/>
                    <a:pt x="7" y="22"/>
                    <a:pt x="7" y="17"/>
                  </a:cubicBezTo>
                  <a:cubicBezTo>
                    <a:pt x="7" y="11"/>
                    <a:pt x="12" y="7"/>
                    <a:pt x="17" y="7"/>
                  </a:cubicBezTo>
                  <a:cubicBezTo>
                    <a:pt x="22" y="7"/>
                    <a:pt x="27" y="11"/>
                    <a:pt x="27" y="17"/>
                  </a:cubicBezTo>
                  <a:cubicBezTo>
                    <a:pt x="27" y="22"/>
                    <a:pt x="22" y="26"/>
                    <a:pt x="17" y="2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grpSp>
      <p:sp>
        <p:nvSpPr>
          <p:cNvPr id="44092" name="Rectangle 60"/>
          <p:cNvSpPr>
            <a:spLocks noChangeArrowheads="1"/>
          </p:cNvSpPr>
          <p:nvPr/>
        </p:nvSpPr>
        <p:spPr bwMode="auto">
          <a:xfrm>
            <a:off x="933353" y="3478016"/>
            <a:ext cx="863600" cy="14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anose="020B0604020202020204" pitchFamily="34" charset="0"/>
              <a:buNone/>
            </a:pPr>
            <a:r>
              <a:rPr lang="zh-CN" altLang="en-US" sz="800" dirty="0">
                <a:solidFill>
                  <a:prstClr val="white"/>
                </a:solidFill>
                <a:latin typeface="微软雅黑 Light" panose="020B0502040204020203" pitchFamily="34" charset="-122"/>
                <a:ea typeface="微软雅黑 Light" panose="020B0502040204020203" pitchFamily="34" charset="-122"/>
              </a:rPr>
              <a:t>请添加您的标题</a:t>
            </a:r>
            <a:endParaRPr lang="zh-CN" altLang="zh-CN" sz="800" dirty="0">
              <a:solidFill>
                <a:prstClr val="white"/>
              </a:solidFill>
              <a:latin typeface="微软雅黑 Light" panose="020B0502040204020203" pitchFamily="34" charset="-122"/>
              <a:ea typeface="微软雅黑 Light" panose="020B0502040204020203" pitchFamily="34" charset="-122"/>
            </a:endParaRPr>
          </a:p>
        </p:txBody>
      </p:sp>
      <p:sp>
        <p:nvSpPr>
          <p:cNvPr id="44093" name="Rectangle 61"/>
          <p:cNvSpPr>
            <a:spLocks noChangeArrowheads="1"/>
          </p:cNvSpPr>
          <p:nvPr/>
        </p:nvSpPr>
        <p:spPr bwMode="auto">
          <a:xfrm>
            <a:off x="2130328" y="3478016"/>
            <a:ext cx="863600" cy="14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anose="020B0604020202020204" pitchFamily="34" charset="0"/>
              <a:buNone/>
            </a:pPr>
            <a:r>
              <a:rPr lang="zh-CN" altLang="en-US" sz="800" dirty="0">
                <a:solidFill>
                  <a:prstClr val="white"/>
                </a:solidFill>
                <a:latin typeface="微软雅黑 Light" panose="020B0502040204020203" pitchFamily="34" charset="-122"/>
                <a:ea typeface="微软雅黑 Light" panose="020B0502040204020203" pitchFamily="34" charset="-122"/>
              </a:rPr>
              <a:t>请添加您的标题</a:t>
            </a:r>
            <a:endParaRPr lang="zh-CN" altLang="zh-CN" sz="800" dirty="0">
              <a:solidFill>
                <a:prstClr val="white"/>
              </a:solidFill>
              <a:latin typeface="微软雅黑 Light" panose="020B0502040204020203" pitchFamily="34" charset="-122"/>
              <a:ea typeface="微软雅黑 Light" panose="020B0502040204020203" pitchFamily="34" charset="-122"/>
            </a:endParaRPr>
          </a:p>
        </p:txBody>
      </p:sp>
      <p:sp>
        <p:nvSpPr>
          <p:cNvPr id="44094" name="Rectangle 62"/>
          <p:cNvSpPr>
            <a:spLocks noChangeArrowheads="1"/>
          </p:cNvSpPr>
          <p:nvPr/>
        </p:nvSpPr>
        <p:spPr bwMode="auto">
          <a:xfrm>
            <a:off x="3335240" y="3478016"/>
            <a:ext cx="863600" cy="14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anose="020B0604020202020204" pitchFamily="34" charset="0"/>
              <a:buNone/>
            </a:pPr>
            <a:r>
              <a:rPr lang="zh-CN" altLang="en-US" sz="800" dirty="0">
                <a:solidFill>
                  <a:prstClr val="white"/>
                </a:solidFill>
                <a:latin typeface="微软雅黑 Light" panose="020B0502040204020203" pitchFamily="34" charset="-122"/>
                <a:ea typeface="微软雅黑 Light" panose="020B0502040204020203" pitchFamily="34" charset="-122"/>
              </a:rPr>
              <a:t>请添加您的标题</a:t>
            </a:r>
            <a:endParaRPr lang="zh-CN" altLang="zh-CN" sz="800" dirty="0">
              <a:solidFill>
                <a:prstClr val="white"/>
              </a:solidFill>
              <a:latin typeface="微软雅黑 Light" panose="020B0502040204020203" pitchFamily="34" charset="-122"/>
              <a:ea typeface="微软雅黑 Light" panose="020B0502040204020203" pitchFamily="34" charset="-122"/>
            </a:endParaRPr>
          </a:p>
        </p:txBody>
      </p:sp>
      <p:sp>
        <p:nvSpPr>
          <p:cNvPr id="30" name="Rectangle 39"/>
          <p:cNvSpPr>
            <a:spLocks noChangeArrowheads="1"/>
          </p:cNvSpPr>
          <p:nvPr/>
        </p:nvSpPr>
        <p:spPr bwMode="auto">
          <a:xfrm>
            <a:off x="285750" y="274320"/>
            <a:ext cx="3521075"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400" dirty="0">
                <a:solidFill>
                  <a:srgbClr val="7030A0"/>
                </a:solidFill>
                <a:latin typeface="微软雅黑" panose="020B0503020204020204" pitchFamily="34" charset="-122"/>
                <a:ea typeface="微软雅黑" panose="020B0503020204020204" pitchFamily="34" charset="-122"/>
              </a:rPr>
              <a:t>一、软件体系结构</a:t>
            </a:r>
          </a:p>
        </p:txBody>
      </p:sp>
      <p:pic>
        <p:nvPicPr>
          <p:cNvPr id="3" name="图片 2">
            <a:extLst>
              <a:ext uri="{FF2B5EF4-FFF2-40B4-BE49-F238E27FC236}">
                <a16:creationId xmlns:a16="http://schemas.microsoft.com/office/drawing/2014/main" id="{54FE68F9-1FA3-4005-AE15-247242677B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3808" y="137160"/>
            <a:ext cx="4443105" cy="48691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078"/>
                                        </p:tgtEl>
                                        <p:attrNameLst>
                                          <p:attrName>style.visibility</p:attrName>
                                        </p:attrNameLst>
                                      </p:cBhvr>
                                      <p:to>
                                        <p:strVal val="visible"/>
                                      </p:to>
                                    </p:set>
                                    <p:anim calcmode="lin" valueType="num">
                                      <p:cBhvr additive="base">
                                        <p:cTn id="7" dur="500" fill="hold"/>
                                        <p:tgtEl>
                                          <p:spTgt spid="44078"/>
                                        </p:tgtEl>
                                        <p:attrNameLst>
                                          <p:attrName>ppt_x</p:attrName>
                                        </p:attrNameLst>
                                      </p:cBhvr>
                                      <p:tavLst>
                                        <p:tav tm="0">
                                          <p:val>
                                            <p:strVal val="#ppt_x"/>
                                          </p:val>
                                        </p:tav>
                                        <p:tav tm="100000">
                                          <p:val>
                                            <p:strVal val="#ppt_x"/>
                                          </p:val>
                                        </p:tav>
                                      </p:tavLst>
                                    </p:anim>
                                    <p:anim calcmode="lin" valueType="num">
                                      <p:cBhvr additive="base">
                                        <p:cTn id="8" dur="500" fill="hold"/>
                                        <p:tgtEl>
                                          <p:spTgt spid="4407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4090"/>
                                        </p:tgtEl>
                                        <p:attrNameLst>
                                          <p:attrName>style.visibility</p:attrName>
                                        </p:attrNameLst>
                                      </p:cBhvr>
                                      <p:to>
                                        <p:strVal val="visible"/>
                                      </p:to>
                                    </p:set>
                                    <p:anim calcmode="lin" valueType="num">
                                      <p:cBhvr additive="base">
                                        <p:cTn id="12" dur="500" fill="hold"/>
                                        <p:tgtEl>
                                          <p:spTgt spid="44090"/>
                                        </p:tgtEl>
                                        <p:attrNameLst>
                                          <p:attrName>ppt_x</p:attrName>
                                        </p:attrNameLst>
                                      </p:cBhvr>
                                      <p:tavLst>
                                        <p:tav tm="0">
                                          <p:val>
                                            <p:strVal val="#ppt_x"/>
                                          </p:val>
                                        </p:tav>
                                        <p:tav tm="100000">
                                          <p:val>
                                            <p:strVal val="#ppt_x"/>
                                          </p:val>
                                        </p:tav>
                                      </p:tavLst>
                                    </p:anim>
                                    <p:anim calcmode="lin" valueType="num">
                                      <p:cBhvr additive="base">
                                        <p:cTn id="13" dur="500" fill="hold"/>
                                        <p:tgtEl>
                                          <p:spTgt spid="4409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4089"/>
                                        </p:tgtEl>
                                        <p:attrNameLst>
                                          <p:attrName>style.visibility</p:attrName>
                                        </p:attrNameLst>
                                      </p:cBhvr>
                                      <p:to>
                                        <p:strVal val="visible"/>
                                      </p:to>
                                    </p:set>
                                    <p:anim calcmode="lin" valueType="num">
                                      <p:cBhvr additive="base">
                                        <p:cTn id="17" dur="500" fill="hold"/>
                                        <p:tgtEl>
                                          <p:spTgt spid="44089"/>
                                        </p:tgtEl>
                                        <p:attrNameLst>
                                          <p:attrName>ppt_x</p:attrName>
                                        </p:attrNameLst>
                                      </p:cBhvr>
                                      <p:tavLst>
                                        <p:tav tm="0">
                                          <p:val>
                                            <p:strVal val="#ppt_x"/>
                                          </p:val>
                                        </p:tav>
                                        <p:tav tm="100000">
                                          <p:val>
                                            <p:strVal val="#ppt_x"/>
                                          </p:val>
                                        </p:tav>
                                      </p:tavLst>
                                    </p:anim>
                                    <p:anim calcmode="lin" valueType="num">
                                      <p:cBhvr additive="base">
                                        <p:cTn id="18" dur="500" fill="hold"/>
                                        <p:tgtEl>
                                          <p:spTgt spid="4408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4092"/>
                                        </p:tgtEl>
                                        <p:attrNameLst>
                                          <p:attrName>style.visibility</p:attrName>
                                        </p:attrNameLst>
                                      </p:cBhvr>
                                      <p:to>
                                        <p:strVal val="visible"/>
                                      </p:to>
                                    </p:set>
                                    <p:anim calcmode="lin" valueType="num">
                                      <p:cBhvr additive="base">
                                        <p:cTn id="22" dur="500" fill="hold"/>
                                        <p:tgtEl>
                                          <p:spTgt spid="44092"/>
                                        </p:tgtEl>
                                        <p:attrNameLst>
                                          <p:attrName>ppt_x</p:attrName>
                                        </p:attrNameLst>
                                      </p:cBhvr>
                                      <p:tavLst>
                                        <p:tav tm="0">
                                          <p:val>
                                            <p:strVal val="#ppt_x"/>
                                          </p:val>
                                        </p:tav>
                                        <p:tav tm="100000">
                                          <p:val>
                                            <p:strVal val="#ppt_x"/>
                                          </p:val>
                                        </p:tav>
                                      </p:tavLst>
                                    </p:anim>
                                    <p:anim calcmode="lin" valueType="num">
                                      <p:cBhvr additive="base">
                                        <p:cTn id="23" dur="500" fill="hold"/>
                                        <p:tgtEl>
                                          <p:spTgt spid="4409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4093"/>
                                        </p:tgtEl>
                                        <p:attrNameLst>
                                          <p:attrName>style.visibility</p:attrName>
                                        </p:attrNameLst>
                                      </p:cBhvr>
                                      <p:to>
                                        <p:strVal val="visible"/>
                                      </p:to>
                                    </p:set>
                                    <p:anim calcmode="lin" valueType="num">
                                      <p:cBhvr additive="base">
                                        <p:cTn id="27" dur="500" fill="hold"/>
                                        <p:tgtEl>
                                          <p:spTgt spid="44093"/>
                                        </p:tgtEl>
                                        <p:attrNameLst>
                                          <p:attrName>ppt_x</p:attrName>
                                        </p:attrNameLst>
                                      </p:cBhvr>
                                      <p:tavLst>
                                        <p:tav tm="0">
                                          <p:val>
                                            <p:strVal val="#ppt_x"/>
                                          </p:val>
                                        </p:tav>
                                        <p:tav tm="100000">
                                          <p:val>
                                            <p:strVal val="#ppt_x"/>
                                          </p:val>
                                        </p:tav>
                                      </p:tavLst>
                                    </p:anim>
                                    <p:anim calcmode="lin" valueType="num">
                                      <p:cBhvr additive="base">
                                        <p:cTn id="28" dur="500" fill="hold"/>
                                        <p:tgtEl>
                                          <p:spTgt spid="44093"/>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4094"/>
                                        </p:tgtEl>
                                        <p:attrNameLst>
                                          <p:attrName>style.visibility</p:attrName>
                                        </p:attrNameLst>
                                      </p:cBhvr>
                                      <p:to>
                                        <p:strVal val="visible"/>
                                      </p:to>
                                    </p:set>
                                    <p:anim calcmode="lin" valueType="num">
                                      <p:cBhvr additive="base">
                                        <p:cTn id="32" dur="500" fill="hold"/>
                                        <p:tgtEl>
                                          <p:spTgt spid="44094"/>
                                        </p:tgtEl>
                                        <p:attrNameLst>
                                          <p:attrName>ppt_x</p:attrName>
                                        </p:attrNameLst>
                                      </p:cBhvr>
                                      <p:tavLst>
                                        <p:tav tm="0">
                                          <p:val>
                                            <p:strVal val="#ppt_x"/>
                                          </p:val>
                                        </p:tav>
                                        <p:tav tm="100000">
                                          <p:val>
                                            <p:strVal val="#ppt_x"/>
                                          </p:val>
                                        </p:tav>
                                      </p:tavLst>
                                    </p:anim>
                                    <p:anim calcmode="lin" valueType="num">
                                      <p:cBhvr additive="base">
                                        <p:cTn id="33" dur="500" fill="hold"/>
                                        <p:tgtEl>
                                          <p:spTgt spid="44094"/>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additive="base">
                                        <p:cTn id="36" dur="500" fill="hold"/>
                                        <p:tgtEl>
                                          <p:spTgt spid="30"/>
                                        </p:tgtEl>
                                        <p:attrNameLst>
                                          <p:attrName>ppt_x</p:attrName>
                                        </p:attrNameLst>
                                      </p:cBhvr>
                                      <p:tavLst>
                                        <p:tav tm="0">
                                          <p:val>
                                            <p:strVal val="#ppt_x"/>
                                          </p:val>
                                        </p:tav>
                                        <p:tav tm="100000">
                                          <p:val>
                                            <p:strVal val="#ppt_x"/>
                                          </p:val>
                                        </p:tav>
                                      </p:tavLst>
                                    </p:anim>
                                    <p:anim calcmode="lin" valueType="num">
                                      <p:cBhvr additive="base">
                                        <p:cTn id="37" dur="500" fill="hold"/>
                                        <p:tgtEl>
                                          <p:spTgt spid="30"/>
                                        </p:tgtEl>
                                        <p:attrNameLst>
                                          <p:attrName>ppt_y</p:attrName>
                                        </p:attrNameLst>
                                      </p:cBhvr>
                                      <p:tavLst>
                                        <p:tav tm="0">
                                          <p:val>
                                            <p:strVal val="1+#ppt_h/2"/>
                                          </p:val>
                                        </p:tav>
                                        <p:tav tm="100000">
                                          <p:val>
                                            <p:strVal val="#ppt_y"/>
                                          </p:val>
                                        </p:tav>
                                      </p:tavLst>
                                    </p:anim>
                                  </p:childTnLst>
                                </p:cTn>
                              </p:par>
                              <p:par>
                                <p:cTn id="38" presetID="1"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78" grpId="0" bldLvl="0" animBg="1"/>
      <p:bldP spid="44092" grpId="0"/>
      <p:bldP spid="44093" grpId="0"/>
      <p:bldP spid="44094"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9"/>
          <p:cNvSpPr>
            <a:spLocks noChangeArrowheads="1"/>
          </p:cNvSpPr>
          <p:nvPr/>
        </p:nvSpPr>
        <p:spPr bwMode="auto">
          <a:xfrm>
            <a:off x="186055" y="307975"/>
            <a:ext cx="350774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sz="2400" dirty="0">
                <a:solidFill>
                  <a:srgbClr val="7030A0"/>
                </a:solidFill>
                <a:latin typeface="微软雅黑" panose="020B0503020204020204" pitchFamily="34" charset="-122"/>
                <a:ea typeface="微软雅黑" panose="020B0503020204020204" pitchFamily="34" charset="-122"/>
                <a:sym typeface="+mn-ea"/>
              </a:rPr>
              <a:t>二、主要业务模块描述</a:t>
            </a:r>
            <a:endParaRPr lang="en-US" altLang="zh-CN" sz="2400" dirty="0">
              <a:solidFill>
                <a:srgbClr val="7030A0"/>
              </a:solidFill>
              <a:latin typeface="微软雅黑" panose="020B0503020204020204" pitchFamily="34" charset="-122"/>
              <a:ea typeface="微软雅黑" panose="020B0503020204020204" pitchFamily="34" charset="-122"/>
            </a:endParaRPr>
          </a:p>
        </p:txBody>
      </p:sp>
      <p:pic>
        <p:nvPicPr>
          <p:cNvPr id="4" name="图片 3" descr="5"/>
          <p:cNvPicPr>
            <a:picLocks noChangeAspect="1"/>
          </p:cNvPicPr>
          <p:nvPr/>
        </p:nvPicPr>
        <p:blipFill>
          <a:blip r:embed="rId2"/>
          <a:stretch>
            <a:fillRect/>
          </a:stretch>
        </p:blipFill>
        <p:spPr>
          <a:xfrm>
            <a:off x="883285" y="1141730"/>
            <a:ext cx="7377430" cy="33934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39"/>
          <p:cNvSpPr>
            <a:spLocks noChangeArrowheads="1"/>
          </p:cNvSpPr>
          <p:nvPr/>
        </p:nvSpPr>
        <p:spPr bwMode="auto">
          <a:xfrm>
            <a:off x="217170" y="295910"/>
            <a:ext cx="328803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sz="2400" dirty="0">
                <a:solidFill>
                  <a:srgbClr val="7030A0"/>
                </a:solidFill>
                <a:latin typeface="微软雅黑" panose="020B0503020204020204" pitchFamily="34" charset="-122"/>
                <a:ea typeface="微软雅黑" panose="020B0503020204020204" pitchFamily="34" charset="-122"/>
              </a:rPr>
              <a:t>二、主要业务模块描述</a:t>
            </a:r>
          </a:p>
        </p:txBody>
      </p:sp>
      <p:pic>
        <p:nvPicPr>
          <p:cNvPr id="7" name="图片 6" descr="1"/>
          <p:cNvPicPr>
            <a:picLocks noChangeAspect="1"/>
          </p:cNvPicPr>
          <p:nvPr/>
        </p:nvPicPr>
        <p:blipFill>
          <a:blip r:embed="rId3"/>
          <a:stretch>
            <a:fillRect/>
          </a:stretch>
        </p:blipFill>
        <p:spPr>
          <a:xfrm>
            <a:off x="1217930" y="1124585"/>
            <a:ext cx="6708140" cy="35775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plus(in)">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9"/>
          <p:cNvSpPr>
            <a:spLocks noChangeArrowheads="1"/>
          </p:cNvSpPr>
          <p:nvPr/>
        </p:nvSpPr>
        <p:spPr bwMode="auto">
          <a:xfrm>
            <a:off x="186055" y="307975"/>
            <a:ext cx="350774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sz="2400" dirty="0">
                <a:solidFill>
                  <a:srgbClr val="7030A0"/>
                </a:solidFill>
                <a:latin typeface="微软雅黑" panose="020B0503020204020204" pitchFamily="34" charset="-122"/>
                <a:ea typeface="微软雅黑" panose="020B0503020204020204" pitchFamily="34" charset="-122"/>
                <a:sym typeface="+mn-ea"/>
              </a:rPr>
              <a:t>二、主要业务模块描述</a:t>
            </a:r>
            <a:endParaRPr lang="en-US" altLang="zh-CN" sz="2400" dirty="0">
              <a:solidFill>
                <a:srgbClr val="7030A0"/>
              </a:solidFill>
              <a:latin typeface="微软雅黑" panose="020B0503020204020204" pitchFamily="34" charset="-122"/>
              <a:ea typeface="微软雅黑" panose="020B0503020204020204" pitchFamily="34" charset="-122"/>
            </a:endParaRPr>
          </a:p>
        </p:txBody>
      </p:sp>
      <p:pic>
        <p:nvPicPr>
          <p:cNvPr id="4" name="图片 3" descr="2"/>
          <p:cNvPicPr>
            <a:picLocks noChangeAspect="1"/>
          </p:cNvPicPr>
          <p:nvPr/>
        </p:nvPicPr>
        <p:blipFill>
          <a:blip r:embed="rId2"/>
          <a:stretch>
            <a:fillRect/>
          </a:stretch>
        </p:blipFill>
        <p:spPr>
          <a:xfrm>
            <a:off x="1294130" y="1090930"/>
            <a:ext cx="6623685" cy="33420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plus(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9"/>
          <p:cNvSpPr>
            <a:spLocks noChangeArrowheads="1"/>
          </p:cNvSpPr>
          <p:nvPr/>
        </p:nvSpPr>
        <p:spPr bwMode="auto">
          <a:xfrm>
            <a:off x="186055" y="307975"/>
            <a:ext cx="350774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sz="2400" dirty="0">
                <a:solidFill>
                  <a:srgbClr val="7030A0"/>
                </a:solidFill>
                <a:latin typeface="微软雅黑" panose="020B0503020204020204" pitchFamily="34" charset="-122"/>
                <a:ea typeface="微软雅黑" panose="020B0503020204020204" pitchFamily="34" charset="-122"/>
                <a:sym typeface="+mn-ea"/>
              </a:rPr>
              <a:t>二、主要业务模块描述</a:t>
            </a:r>
            <a:endParaRPr lang="en-US" altLang="zh-CN" sz="2400" dirty="0">
              <a:solidFill>
                <a:srgbClr val="7030A0"/>
              </a:solidFill>
              <a:latin typeface="微软雅黑" panose="020B0503020204020204" pitchFamily="34" charset="-122"/>
              <a:ea typeface="微软雅黑" panose="020B0503020204020204" pitchFamily="34" charset="-122"/>
            </a:endParaRPr>
          </a:p>
        </p:txBody>
      </p:sp>
      <p:pic>
        <p:nvPicPr>
          <p:cNvPr id="4" name="图片 3" descr="3"/>
          <p:cNvPicPr>
            <a:picLocks noChangeAspect="1"/>
          </p:cNvPicPr>
          <p:nvPr/>
        </p:nvPicPr>
        <p:blipFill>
          <a:blip r:embed="rId2"/>
          <a:stretch>
            <a:fillRect/>
          </a:stretch>
        </p:blipFill>
        <p:spPr>
          <a:xfrm>
            <a:off x="1099185" y="1092835"/>
            <a:ext cx="7154545" cy="34963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plus(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9"/>
          <p:cNvSpPr>
            <a:spLocks noChangeArrowheads="1"/>
          </p:cNvSpPr>
          <p:nvPr/>
        </p:nvSpPr>
        <p:spPr bwMode="auto">
          <a:xfrm>
            <a:off x="186055" y="307975"/>
            <a:ext cx="350774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sz="2400" dirty="0">
                <a:solidFill>
                  <a:srgbClr val="7030A0"/>
                </a:solidFill>
                <a:latin typeface="微软雅黑" panose="020B0503020204020204" pitchFamily="34" charset="-122"/>
                <a:ea typeface="微软雅黑" panose="020B0503020204020204" pitchFamily="34" charset="-122"/>
                <a:sym typeface="+mn-ea"/>
              </a:rPr>
              <a:t>二、主要业务模块描述</a:t>
            </a:r>
            <a:endParaRPr lang="en-US" altLang="zh-CN" sz="2400" dirty="0">
              <a:solidFill>
                <a:srgbClr val="7030A0"/>
              </a:solidFill>
              <a:latin typeface="微软雅黑" panose="020B0503020204020204" pitchFamily="34" charset="-122"/>
              <a:ea typeface="微软雅黑" panose="020B0503020204020204" pitchFamily="34" charset="-122"/>
            </a:endParaRPr>
          </a:p>
        </p:txBody>
      </p:sp>
      <p:pic>
        <p:nvPicPr>
          <p:cNvPr id="4" name="图片 3" descr="4"/>
          <p:cNvPicPr>
            <a:picLocks noChangeAspect="1"/>
          </p:cNvPicPr>
          <p:nvPr/>
        </p:nvPicPr>
        <p:blipFill>
          <a:blip r:embed="rId2"/>
          <a:stretch>
            <a:fillRect/>
          </a:stretch>
        </p:blipFill>
        <p:spPr>
          <a:xfrm>
            <a:off x="862330" y="1143000"/>
            <a:ext cx="7419340" cy="3289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第一PPT，www.1ppt.com">
  <a:themeElements>
    <a:clrScheme name="自定义 1">
      <a:dk1>
        <a:srgbClr val="000000"/>
      </a:dk1>
      <a:lt1>
        <a:srgbClr val="FFFFFF"/>
      </a:lt1>
      <a:dk2>
        <a:srgbClr val="FFFFFF"/>
      </a:dk2>
      <a:lt2>
        <a:srgbClr val="000000"/>
      </a:lt2>
      <a:accent1>
        <a:srgbClr val="B386BA"/>
      </a:accent1>
      <a:accent2>
        <a:srgbClr val="EF93A4"/>
      </a:accent2>
      <a:accent3>
        <a:srgbClr val="A8D2C7"/>
      </a:accent3>
      <a:accent4>
        <a:srgbClr val="9EBBE2"/>
      </a:accent4>
      <a:accent5>
        <a:srgbClr val="AB7D89"/>
      </a:accent5>
      <a:accent6>
        <a:srgbClr val="DCAFC1"/>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466</Words>
  <Application>Microsoft Office PowerPoint</Application>
  <PresentationFormat>全屏显示(16:9)</PresentationFormat>
  <Paragraphs>65</Paragraphs>
  <Slides>19</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6" baseType="lpstr">
      <vt:lpstr>等线</vt:lpstr>
      <vt:lpstr>微软雅黑</vt:lpstr>
      <vt:lpstr>微软雅黑 Light</vt:lpstr>
      <vt:lpstr>Arial</vt:lpstr>
      <vt:lpstr>Calibri</vt:lpstr>
      <vt:lpstr>第一PPT，www.1ppt.com</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牵牛花</dc:title>
  <dc:subject>www.1ppt.com</dc:subject>
  <dc:creator>第一PPT</dc:creator>
  <cp:keywords>www.1ppt.com</cp:keywords>
  <dc:description>www.1ppt.com</dc:description>
  <cp:lastModifiedBy>acer</cp:lastModifiedBy>
  <cp:revision>49</cp:revision>
  <dcterms:created xsi:type="dcterms:W3CDTF">2016-04-19T08:08:00Z</dcterms:created>
  <dcterms:modified xsi:type="dcterms:W3CDTF">2019-10-16T14:59:34Z</dcterms:modified>
  <cp:category>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2052-11.1.0.9022</vt:lpwstr>
  </property>
</Properties>
</file>