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3" r:id="rId5"/>
    <p:sldId id="274" r:id="rId6"/>
    <p:sldId id="275" r:id="rId7"/>
    <p:sldId id="279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0074F-0E7D-4DA3-BB20-73F21D825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5B9F9-B368-43AA-8E0E-CD729033D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56798-0DEF-4EBD-A147-C43A16AF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514F9-547B-4BC5-9280-9ED8DFBC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461F7-C671-4841-BF14-CC861FA7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3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309D9-CEAB-4AAB-BF23-0B57F6C2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5A734-5497-4B9F-99D2-6F866B00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AFAFF-A2CC-4FC5-BB1A-E54492C7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6D9CE-D287-4D51-B0BE-04E2D985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F1149-BA61-49FB-8690-81C92B4C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9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3BF3BC-9EFD-418E-8CFF-61601078C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EDF06-A2CE-4125-AC08-3DBF2060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3B8A3-1F24-46BD-9FCE-E639E371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9B20F-6D28-462D-8311-AFABEF44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BE711-930B-4B66-8C1A-F60B8B22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1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B0D8-D049-4A31-8F2D-814DBCEBC8C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C6-6C2F-48CB-8888-B8D11C5DB61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/>
          <p:cNvSpPr/>
          <p:nvPr userDrawn="1"/>
        </p:nvSpPr>
        <p:spPr>
          <a:xfrm>
            <a:off x="76000" y="68627"/>
            <a:ext cx="12033333" cy="662268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257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A9C6C-2079-420B-87E5-E4C5354F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2D4D1-09CB-4861-A850-44209028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EF1BB-C3ED-4E45-A302-A1FE6CED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AACE1-F6B8-41C9-A844-14713E8A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65667-F3D7-4263-9640-45663B4D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9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CC4D3-3D89-454A-97DD-2C4CE4C2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E05F8-43C5-4175-8365-234F3865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CD736-5626-49A6-BD21-A327ED41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576EE-D59A-48B4-B67A-CB675F83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EBCC2-3D26-4654-9496-0407471A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4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A5D09-DEB9-4C18-8536-D6312011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412E1-8AFA-4962-B884-8C623F9D7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27FDD-63C2-415D-AA34-EC42D9EE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92B9E-A837-4ECC-AC45-C6C80C11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2CBB1-400B-48DD-971D-D044C3CF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EE247-E8A3-49FA-A16B-3AE529DC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8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C22AB-7FF3-4BA8-BE0E-6E43373E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89F9F-A57F-4F5F-86A6-38F6A5446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55091-3132-4BF2-B754-D8441456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824D5-2E33-4998-B6BF-FFC990763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BF48F-BDD2-43D6-869F-CD61BCD92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D98816-6BD5-441E-8006-7A32B057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FB750E-424C-49BC-8E28-2CD16FDD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AC6CCA-028E-4C47-9E49-05FB6692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A639B-183C-4612-8353-A828266A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6964D9-CFA0-4630-B8B1-CC88E560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201244-97E0-4950-9711-03E348B8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92B3D-56BE-49CF-AF54-F96AFD2A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7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5F3ED-3809-4FAE-98CD-9D0C3121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1DA05-8D39-4157-A4B1-027AD270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AFFC6-3FBB-4297-B798-A5F5AA07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4A8B3-0FB5-4D8E-8A1F-C0595115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1DE1C-01D6-448A-A87D-F44D5F98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C3200-2495-4711-BBD4-46EC4864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85B0D-0C55-4F9B-A46B-9BA25155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1E89C-CED9-4756-915F-30CBA8D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43D61-1579-4962-AC07-A5FC0C71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D2746-4E87-472D-8CD2-93F4FA29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2B72A0-C86F-479F-93F0-2489C413A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DFEA2-5040-4844-9149-7E5C921C2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D80CE-394A-4434-B163-61B86D82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D05A5-99D0-4EE3-9B83-C7209330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9C7E5-9247-4493-A9B9-7570485B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9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6A7AE2-270C-455C-A7C2-12842E73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A8AE3-7112-41C6-8D1E-2788C6A8F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3FB27-FEC5-414C-8F3D-8ACED9610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AE3D-1FB3-414C-8CE9-14A8A05C96A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50AA2-F521-4820-9A63-1DB1FA8E5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030D7-F214-4D79-9CF7-D5B7897AA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3238-A821-4AB8-AFCE-DB290357F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lihub.com.cn/go/W13rOJ/start.html#g=1&amp;p=inde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9233" y="2627207"/>
            <a:ext cx="7391400" cy="913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sz="5333" dirty="0">
                <a:ln w="6350">
                  <a:noFill/>
                </a:ln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CTRL-iKUN</a:t>
            </a:r>
            <a:r>
              <a:rPr lang="zh-CN" altLang="en-US" sz="5333" dirty="0">
                <a:ln w="6350">
                  <a:noFill/>
                </a:ln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作业汇报</a:t>
            </a:r>
          </a:p>
        </p:txBody>
      </p:sp>
      <p:sp>
        <p:nvSpPr>
          <p:cNvPr id="8" name="矩形 7"/>
          <p:cNvSpPr/>
          <p:nvPr/>
        </p:nvSpPr>
        <p:spPr>
          <a:xfrm>
            <a:off x="2233507" y="3755813"/>
            <a:ext cx="3114040" cy="4205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med">
        <p:dissolv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" presetClass="entr" presetSubtype="4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13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8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FB6EDBF-437B-4718-80B8-B3447891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023" y="49927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2478DF-108C-4841-B7E7-389A123B3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65B00A3-99A3-4248-AA29-1539CF3D7B3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14260" y="2133599"/>
            <a:ext cx="17596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432AE3-20CB-4C15-8713-873179BF6815}"/>
              </a:ext>
            </a:extLst>
          </p:cNvPr>
          <p:cNvGrpSpPr/>
          <p:nvPr/>
        </p:nvGrpSpPr>
        <p:grpSpPr>
          <a:xfrm>
            <a:off x="0" y="-21912"/>
            <a:ext cx="3729321" cy="574981"/>
            <a:chOff x="4572000" y="3178991"/>
            <a:chExt cx="2796991" cy="431236"/>
          </a:xfrm>
        </p:grpSpPr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21BF88D7-F797-4019-ADE2-8488694D2ED9}"/>
                </a:ext>
              </a:extLst>
            </p:cNvPr>
            <p:cNvSpPr txBox="1"/>
            <p:nvPr/>
          </p:nvSpPr>
          <p:spPr>
            <a:xfrm>
              <a:off x="5076056" y="3217812"/>
              <a:ext cx="2292935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系统原型模型介绍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623901B-7854-42C2-915C-B7EE5F0F6AA2}"/>
                </a:ext>
              </a:extLst>
            </p:cNvPr>
            <p:cNvSpPr txBox="1"/>
            <p:nvPr/>
          </p:nvSpPr>
          <p:spPr>
            <a:xfrm>
              <a:off x="4572000" y="3178991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46690A8-BA8C-4144-BE2A-60D694D8CA08}"/>
              </a:ext>
            </a:extLst>
          </p:cNvPr>
          <p:cNvSpPr/>
          <p:nvPr/>
        </p:nvSpPr>
        <p:spPr>
          <a:xfrm>
            <a:off x="2470245" y="1865243"/>
            <a:ext cx="76700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软件原型模型设计：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Axure RP8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进行原型模型设计。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原型模型：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https://www.wulihub.com.cn/go/W13rOJ/start.html#g=1&amp;p=index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5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48171" y="2516899"/>
            <a:ext cx="1201504" cy="1824204"/>
            <a:chOff x="2136128" y="1887674"/>
            <a:chExt cx="901128" cy="1368153"/>
          </a:xfrm>
        </p:grpSpPr>
        <p:sp>
          <p:nvSpPr>
            <p:cNvPr id="2" name="TextBox 1"/>
            <p:cNvSpPr txBox="1"/>
            <p:nvPr/>
          </p:nvSpPr>
          <p:spPr>
            <a:xfrm>
              <a:off x="2136128" y="1887674"/>
              <a:ext cx="754005" cy="13681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5333" dirty="0">
                  <a:solidFill>
                    <a:schemeClr val="accent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目录</a:t>
              </a:r>
            </a:p>
          </p:txBody>
        </p:sp>
        <p:sp>
          <p:nvSpPr>
            <p:cNvPr id="3" name="矩形 2"/>
            <p:cNvSpPr/>
            <p:nvPr/>
          </p:nvSpPr>
          <p:spPr>
            <a:xfrm rot="5400000">
              <a:off x="2300699" y="2444794"/>
              <a:ext cx="1219198" cy="253916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6000" y="956976"/>
            <a:ext cx="2087847" cy="554929"/>
            <a:chOff x="4572000" y="717731"/>
            <a:chExt cx="1565885" cy="416197"/>
          </a:xfrm>
        </p:grpSpPr>
        <p:sp>
          <p:nvSpPr>
            <p:cNvPr id="5" name="TextBox 4"/>
            <p:cNvSpPr txBox="1"/>
            <p:nvPr/>
          </p:nvSpPr>
          <p:spPr>
            <a:xfrm>
              <a:off x="5076056" y="756552"/>
              <a:ext cx="106182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团队介绍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717731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95998" y="2044096"/>
            <a:ext cx="2703399" cy="554929"/>
            <a:chOff x="4572000" y="1533071"/>
            <a:chExt cx="2027550" cy="416197"/>
          </a:xfrm>
        </p:grpSpPr>
        <p:sp>
          <p:nvSpPr>
            <p:cNvPr id="6" name="TextBox 5"/>
            <p:cNvSpPr txBox="1"/>
            <p:nvPr/>
          </p:nvSpPr>
          <p:spPr>
            <a:xfrm>
              <a:off x="5076056" y="1571892"/>
              <a:ext cx="152349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软件总体概述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1533071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95999" y="3152385"/>
            <a:ext cx="3318953" cy="554930"/>
            <a:chOff x="4572000" y="2363652"/>
            <a:chExt cx="2489215" cy="416197"/>
          </a:xfrm>
        </p:grpSpPr>
        <p:sp>
          <p:nvSpPr>
            <p:cNvPr id="7" name="TextBox 6"/>
            <p:cNvSpPr txBox="1"/>
            <p:nvPr/>
          </p:nvSpPr>
          <p:spPr>
            <a:xfrm>
              <a:off x="5076056" y="2402474"/>
              <a:ext cx="1985159" cy="346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具体需求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2363652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95998" y="4238656"/>
            <a:ext cx="3318953" cy="554929"/>
            <a:chOff x="4572000" y="3178991"/>
            <a:chExt cx="2489215" cy="416197"/>
          </a:xfrm>
        </p:grpSpPr>
        <p:sp>
          <p:nvSpPr>
            <p:cNvPr id="8" name="TextBox 7"/>
            <p:cNvSpPr txBox="1"/>
            <p:nvPr/>
          </p:nvSpPr>
          <p:spPr>
            <a:xfrm>
              <a:off x="5076056" y="3217812"/>
              <a:ext cx="198515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系统原型模型介绍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3178991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34908" y="1580204"/>
            <a:ext cx="5344160" cy="4581880"/>
            <a:chOff x="539751" y="1301357"/>
            <a:chExt cx="4008120" cy="3436410"/>
          </a:xfrm>
        </p:grpSpPr>
        <p:grpSp>
          <p:nvGrpSpPr>
            <p:cNvPr id="5" name="组合 4"/>
            <p:cNvGrpSpPr/>
            <p:nvPr/>
          </p:nvGrpSpPr>
          <p:grpSpPr>
            <a:xfrm>
              <a:off x="539751" y="3921540"/>
              <a:ext cx="3997325" cy="816227"/>
              <a:chOff x="539750" y="3920330"/>
              <a:chExt cx="3997325" cy="815975"/>
            </a:xfrm>
          </p:grpSpPr>
          <p:sp>
            <p:nvSpPr>
              <p:cNvPr id="17427" name="Rectangle 19"/>
              <p:cNvSpPr>
                <a:spLocks noChangeArrowheads="1"/>
              </p:cNvSpPr>
              <p:nvPr/>
            </p:nvSpPr>
            <p:spPr bwMode="auto">
              <a:xfrm>
                <a:off x="2780665" y="3931756"/>
                <a:ext cx="1756410" cy="52307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34" name="Freeform 26"/>
              <p:cNvSpPr/>
              <p:nvPr/>
            </p:nvSpPr>
            <p:spPr bwMode="auto">
              <a:xfrm>
                <a:off x="539750" y="3920330"/>
                <a:ext cx="1730375" cy="815975"/>
              </a:xfrm>
              <a:custGeom>
                <a:avLst/>
                <a:gdLst>
                  <a:gd name="T0" fmla="*/ 122 w 518"/>
                  <a:gd name="T1" fmla="*/ 0 h 244"/>
                  <a:gd name="T2" fmla="*/ 0 w 518"/>
                  <a:gd name="T3" fmla="*/ 122 h 244"/>
                  <a:gd name="T4" fmla="*/ 122 w 518"/>
                  <a:gd name="T5" fmla="*/ 244 h 244"/>
                  <a:gd name="T6" fmla="*/ 518 w 518"/>
                  <a:gd name="T7" fmla="*/ 244 h 244"/>
                  <a:gd name="T8" fmla="*/ 518 w 518"/>
                  <a:gd name="T9" fmla="*/ 0 h 244"/>
                  <a:gd name="T10" fmla="*/ 122 w 518"/>
                  <a:gd name="T11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" h="244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89"/>
                      <a:pt x="55" y="244"/>
                      <a:pt x="122" y="244"/>
                    </a:cubicBezTo>
                    <a:cubicBezTo>
                      <a:pt x="518" y="244"/>
                      <a:pt x="518" y="244"/>
                      <a:pt x="518" y="244"/>
                    </a:cubicBezTo>
                    <a:cubicBezTo>
                      <a:pt x="518" y="0"/>
                      <a:pt x="518" y="0"/>
                      <a:pt x="518" y="0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39751" y="3049733"/>
              <a:ext cx="4008120" cy="816227"/>
              <a:chOff x="539750" y="3048792"/>
              <a:chExt cx="4008120" cy="815975"/>
            </a:xfrm>
          </p:grpSpPr>
          <p:sp>
            <p:nvSpPr>
              <p:cNvPr id="17426" name="Rectangle 18"/>
              <p:cNvSpPr>
                <a:spLocks noChangeArrowheads="1"/>
              </p:cNvSpPr>
              <p:nvPr/>
            </p:nvSpPr>
            <p:spPr bwMode="auto">
              <a:xfrm>
                <a:off x="2780665" y="3142108"/>
                <a:ext cx="1767205" cy="5357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31" name="Freeform 23"/>
              <p:cNvSpPr/>
              <p:nvPr/>
            </p:nvSpPr>
            <p:spPr bwMode="auto">
              <a:xfrm>
                <a:off x="539750" y="3048792"/>
                <a:ext cx="1730375" cy="815975"/>
              </a:xfrm>
              <a:custGeom>
                <a:avLst/>
                <a:gdLst>
                  <a:gd name="T0" fmla="*/ 122 w 518"/>
                  <a:gd name="T1" fmla="*/ 0 h 244"/>
                  <a:gd name="T2" fmla="*/ 0 w 518"/>
                  <a:gd name="T3" fmla="*/ 122 h 244"/>
                  <a:gd name="T4" fmla="*/ 122 w 518"/>
                  <a:gd name="T5" fmla="*/ 244 h 244"/>
                  <a:gd name="T6" fmla="*/ 518 w 518"/>
                  <a:gd name="T7" fmla="*/ 244 h 244"/>
                  <a:gd name="T8" fmla="*/ 518 w 518"/>
                  <a:gd name="T9" fmla="*/ 0 h 244"/>
                  <a:gd name="T10" fmla="*/ 122 w 518"/>
                  <a:gd name="T11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" h="244">
                    <a:moveTo>
                      <a:pt x="122" y="0"/>
                    </a:moveTo>
                    <a:cubicBezTo>
                      <a:pt x="55" y="0"/>
                      <a:pt x="0" y="54"/>
                      <a:pt x="0" y="122"/>
                    </a:cubicBezTo>
                    <a:cubicBezTo>
                      <a:pt x="0" y="189"/>
                      <a:pt x="55" y="244"/>
                      <a:pt x="122" y="244"/>
                    </a:cubicBezTo>
                    <a:cubicBezTo>
                      <a:pt x="518" y="244"/>
                      <a:pt x="518" y="244"/>
                      <a:pt x="518" y="244"/>
                    </a:cubicBezTo>
                    <a:cubicBezTo>
                      <a:pt x="518" y="0"/>
                      <a:pt x="518" y="0"/>
                      <a:pt x="518" y="0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39751" y="2173163"/>
              <a:ext cx="4008120" cy="816227"/>
              <a:chOff x="539750" y="2172492"/>
              <a:chExt cx="4008120" cy="815975"/>
            </a:xfrm>
          </p:grpSpPr>
          <p:sp>
            <p:nvSpPr>
              <p:cNvPr id="17425" name="Rectangle 17"/>
              <p:cNvSpPr>
                <a:spLocks noChangeArrowheads="1"/>
              </p:cNvSpPr>
              <p:nvPr/>
            </p:nvSpPr>
            <p:spPr bwMode="auto">
              <a:xfrm>
                <a:off x="2780665" y="2326749"/>
                <a:ext cx="1767205" cy="5922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28" name="Freeform 20"/>
              <p:cNvSpPr/>
              <p:nvPr/>
            </p:nvSpPr>
            <p:spPr bwMode="auto">
              <a:xfrm>
                <a:off x="539750" y="2172492"/>
                <a:ext cx="1730375" cy="815975"/>
              </a:xfrm>
              <a:custGeom>
                <a:avLst/>
                <a:gdLst>
                  <a:gd name="T0" fmla="*/ 122 w 518"/>
                  <a:gd name="T1" fmla="*/ 0 h 244"/>
                  <a:gd name="T2" fmla="*/ 0 w 518"/>
                  <a:gd name="T3" fmla="*/ 122 h 244"/>
                  <a:gd name="T4" fmla="*/ 122 w 518"/>
                  <a:gd name="T5" fmla="*/ 244 h 244"/>
                  <a:gd name="T6" fmla="*/ 518 w 518"/>
                  <a:gd name="T7" fmla="*/ 244 h 244"/>
                  <a:gd name="T8" fmla="*/ 518 w 518"/>
                  <a:gd name="T9" fmla="*/ 0 h 244"/>
                  <a:gd name="T10" fmla="*/ 122 w 518"/>
                  <a:gd name="T11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" h="244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90"/>
                      <a:pt x="55" y="244"/>
                      <a:pt x="122" y="244"/>
                    </a:cubicBezTo>
                    <a:cubicBezTo>
                      <a:pt x="518" y="244"/>
                      <a:pt x="518" y="244"/>
                      <a:pt x="518" y="244"/>
                    </a:cubicBezTo>
                    <a:cubicBezTo>
                      <a:pt x="518" y="0"/>
                      <a:pt x="518" y="0"/>
                      <a:pt x="518" y="0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39751" y="1301357"/>
              <a:ext cx="4008120" cy="816227"/>
              <a:chOff x="539750" y="1300955"/>
              <a:chExt cx="4008120" cy="815975"/>
            </a:xfrm>
          </p:grpSpPr>
          <p:sp>
            <p:nvSpPr>
              <p:cNvPr id="17421" name="Freeform 13"/>
              <p:cNvSpPr/>
              <p:nvPr/>
            </p:nvSpPr>
            <p:spPr bwMode="auto">
              <a:xfrm>
                <a:off x="539750" y="1300955"/>
                <a:ext cx="1730375" cy="815975"/>
              </a:xfrm>
              <a:custGeom>
                <a:avLst/>
                <a:gdLst>
                  <a:gd name="T0" fmla="*/ 122 w 518"/>
                  <a:gd name="T1" fmla="*/ 0 h 244"/>
                  <a:gd name="T2" fmla="*/ 0 w 518"/>
                  <a:gd name="T3" fmla="*/ 122 h 244"/>
                  <a:gd name="T4" fmla="*/ 122 w 518"/>
                  <a:gd name="T5" fmla="*/ 244 h 244"/>
                  <a:gd name="T6" fmla="*/ 518 w 518"/>
                  <a:gd name="T7" fmla="*/ 244 h 244"/>
                  <a:gd name="T8" fmla="*/ 518 w 518"/>
                  <a:gd name="T9" fmla="*/ 0 h 244"/>
                  <a:gd name="T10" fmla="*/ 122 w 518"/>
                  <a:gd name="T11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8" h="244">
                    <a:moveTo>
                      <a:pt x="122" y="0"/>
                    </a:moveTo>
                    <a:cubicBezTo>
                      <a:pt x="55" y="0"/>
                      <a:pt x="0" y="55"/>
                      <a:pt x="0" y="122"/>
                    </a:cubicBezTo>
                    <a:cubicBezTo>
                      <a:pt x="0" y="189"/>
                      <a:pt x="55" y="244"/>
                      <a:pt x="122" y="244"/>
                    </a:cubicBezTo>
                    <a:cubicBezTo>
                      <a:pt x="518" y="244"/>
                      <a:pt x="518" y="244"/>
                      <a:pt x="518" y="244"/>
                    </a:cubicBezTo>
                    <a:cubicBezTo>
                      <a:pt x="518" y="0"/>
                      <a:pt x="518" y="0"/>
                      <a:pt x="518" y="0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24" name="Rectangle 16"/>
              <p:cNvSpPr>
                <a:spLocks noChangeArrowheads="1"/>
              </p:cNvSpPr>
              <p:nvPr/>
            </p:nvSpPr>
            <p:spPr bwMode="auto">
              <a:xfrm>
                <a:off x="2775585" y="1535833"/>
                <a:ext cx="1772285" cy="580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633413" y="1395047"/>
              <a:ext cx="628650" cy="628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r>
                <a:rPr lang="en-US" altLang="zh-CN" sz="3200" b="1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633413" y="2266854"/>
              <a:ext cx="628650" cy="628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r>
                <a:rPr lang="en-US" altLang="zh-CN" sz="3200" b="1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633413" y="3143425"/>
              <a:ext cx="628650" cy="628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r>
                <a:rPr lang="en-US" altLang="zh-CN" sz="3200" b="1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633413" y="4005071"/>
              <a:ext cx="628650" cy="628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r>
                <a:rPr lang="en-US" altLang="zh-CN" sz="3200" b="1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1411289" y="1622131"/>
              <a:ext cx="719137" cy="27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133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宋杰</a:t>
              </a:r>
            </a:p>
          </p:txBody>
        </p:sp>
        <p:sp>
          <p:nvSpPr>
            <p:cNvPr id="17450" name="Rectangle 42"/>
            <p:cNvSpPr>
              <a:spLocks noChangeArrowheads="1"/>
            </p:cNvSpPr>
            <p:nvPr/>
          </p:nvSpPr>
          <p:spPr bwMode="auto">
            <a:xfrm>
              <a:off x="1411289" y="2478057"/>
              <a:ext cx="719137" cy="27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133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张薇玖</a:t>
              </a:r>
            </a:p>
          </p:txBody>
        </p:sp>
        <p:sp>
          <p:nvSpPr>
            <p:cNvPr id="17451" name="Rectangle 43"/>
            <p:cNvSpPr>
              <a:spLocks noChangeArrowheads="1"/>
            </p:cNvSpPr>
            <p:nvPr/>
          </p:nvSpPr>
          <p:spPr bwMode="auto">
            <a:xfrm>
              <a:off x="1411289" y="3380036"/>
              <a:ext cx="719137" cy="27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133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王川</a:t>
              </a:r>
            </a:p>
          </p:txBody>
        </p:sp>
        <p:sp>
          <p:nvSpPr>
            <p:cNvPr id="17452" name="Rectangle 44"/>
            <p:cNvSpPr>
              <a:spLocks noChangeArrowheads="1"/>
            </p:cNvSpPr>
            <p:nvPr/>
          </p:nvSpPr>
          <p:spPr bwMode="auto">
            <a:xfrm>
              <a:off x="1411289" y="4269310"/>
              <a:ext cx="719137" cy="27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133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江天宇</a:t>
              </a:r>
            </a:p>
          </p:txBody>
        </p:sp>
      </p:grp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745740" y="534247"/>
            <a:ext cx="67005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4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are CTRAL-iKUNs</a:t>
            </a:r>
          </a:p>
        </p:txBody>
      </p:sp>
      <p:grpSp>
        <p:nvGrpSpPr>
          <p:cNvPr id="17441" name="Group 33"/>
          <p:cNvGrpSpPr/>
          <p:nvPr/>
        </p:nvGrpSpPr>
        <p:grpSpPr bwMode="auto">
          <a:xfrm>
            <a:off x="4474213" y="1705144"/>
            <a:ext cx="5183716" cy="4548003"/>
            <a:chOff x="0" y="0"/>
            <a:chExt cx="2449" cy="2148"/>
          </a:xfrm>
        </p:grpSpPr>
        <p:pic>
          <p:nvPicPr>
            <p:cNvPr id="17442" name="Picture 34" descr="iPhone_5S_freebie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3" name="Rectangle 35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3" cstate="screen"/>
              <a:srcRect/>
              <a:stretch>
                <a:fillRect r="-7874"/>
              </a:stretch>
            </a:blipFill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069580" y="3737188"/>
            <a:ext cx="2006600" cy="491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10417813" y="3338407"/>
            <a:ext cx="1344507" cy="12488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10610433" y="3766355"/>
            <a:ext cx="958849" cy="3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33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廖志丹</a:t>
            </a:r>
          </a:p>
        </p:txBody>
      </p:sp>
      <p:sp>
        <p:nvSpPr>
          <p:cNvPr id="11" name="左箭头 10"/>
          <p:cNvSpPr/>
          <p:nvPr/>
        </p:nvSpPr>
        <p:spPr>
          <a:xfrm>
            <a:off x="3023447" y="3236807"/>
            <a:ext cx="698500" cy="1016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左箭头 11"/>
          <p:cNvSpPr/>
          <p:nvPr/>
        </p:nvSpPr>
        <p:spPr>
          <a:xfrm>
            <a:off x="3044614" y="4405207"/>
            <a:ext cx="676487" cy="10160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左箭头 12"/>
          <p:cNvSpPr/>
          <p:nvPr/>
        </p:nvSpPr>
        <p:spPr>
          <a:xfrm>
            <a:off x="3023447" y="1893147"/>
            <a:ext cx="698500" cy="4792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左箭头 13"/>
          <p:cNvSpPr/>
          <p:nvPr/>
        </p:nvSpPr>
        <p:spPr>
          <a:xfrm>
            <a:off x="3023447" y="5306907"/>
            <a:ext cx="692573" cy="48006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3721947" y="5184988"/>
            <a:ext cx="221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概要设计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2794" y="2072641"/>
            <a:ext cx="335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详细设计、</a:t>
            </a:r>
            <a:r>
              <a:rPr lang="en-US" altLang="zh-CN" sz="2400"/>
              <a:t>PPT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1947" y="3097108"/>
            <a:ext cx="365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详细设计</a:t>
            </a:r>
            <a:r>
              <a:rPr lang="zh-CN" altLang="en-US" sz="2400"/>
              <a:t>、博客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16868" y="4229101"/>
            <a:ext cx="25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概要设计、测试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8069580" y="3738034"/>
            <a:ext cx="234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数据库设计、编程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E8C8EC4-E1AD-463D-91FE-7AE0A3357178}"/>
              </a:ext>
            </a:extLst>
          </p:cNvPr>
          <p:cNvGrpSpPr/>
          <p:nvPr/>
        </p:nvGrpSpPr>
        <p:grpSpPr>
          <a:xfrm>
            <a:off x="106015" y="0"/>
            <a:ext cx="3011176" cy="574981"/>
            <a:chOff x="4572000" y="1533071"/>
            <a:chExt cx="2258383" cy="431236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D7832A-6B77-4D3E-9259-0443095AEF70}"/>
                </a:ext>
              </a:extLst>
            </p:cNvPr>
            <p:cNvSpPr txBox="1"/>
            <p:nvPr/>
          </p:nvSpPr>
          <p:spPr>
            <a:xfrm>
              <a:off x="5076056" y="1571892"/>
              <a:ext cx="175432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软件总体概述</a:t>
              </a:r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89A5828D-3675-41E5-B5EA-87157328B047}"/>
                </a:ext>
              </a:extLst>
            </p:cNvPr>
            <p:cNvSpPr txBox="1"/>
            <p:nvPr/>
          </p:nvSpPr>
          <p:spPr>
            <a:xfrm>
              <a:off x="4572000" y="1533071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9616374-F7DB-4F72-8762-2654EE3B4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9" y="2319490"/>
            <a:ext cx="4319146" cy="2794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F0DD74-13D9-4465-B418-9A4FDD562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04" y="574981"/>
            <a:ext cx="4894506" cy="55142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9DED4F-9432-4CAB-93FD-62FD49D5758E}"/>
              </a:ext>
            </a:extLst>
          </p:cNvPr>
          <p:cNvSpPr txBox="1"/>
          <p:nvPr/>
        </p:nvSpPr>
        <p:spPr>
          <a:xfrm>
            <a:off x="954157" y="1007165"/>
            <a:ext cx="348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用户类型：</a:t>
            </a:r>
          </a:p>
        </p:txBody>
      </p:sp>
    </p:spTree>
    <p:extLst>
      <p:ext uri="{BB962C8B-B14F-4D97-AF65-F5344CB8AC3E}">
        <p14:creationId xmlns:p14="http://schemas.microsoft.com/office/powerpoint/2010/main" val="10453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106015" y="-51761"/>
            <a:ext cx="12192000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E8C8EC4-E1AD-463D-91FE-7AE0A3357178}"/>
              </a:ext>
            </a:extLst>
          </p:cNvPr>
          <p:cNvGrpSpPr/>
          <p:nvPr/>
        </p:nvGrpSpPr>
        <p:grpSpPr>
          <a:xfrm>
            <a:off x="106015" y="0"/>
            <a:ext cx="3011176" cy="574981"/>
            <a:chOff x="4572000" y="1533071"/>
            <a:chExt cx="2258383" cy="431236"/>
          </a:xfrm>
        </p:grpSpPr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D7832A-6B77-4D3E-9259-0443095AEF70}"/>
                </a:ext>
              </a:extLst>
            </p:cNvPr>
            <p:cNvSpPr txBox="1"/>
            <p:nvPr/>
          </p:nvSpPr>
          <p:spPr>
            <a:xfrm>
              <a:off x="5076056" y="1571892"/>
              <a:ext cx="175432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软件总体概述</a:t>
              </a:r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89A5828D-3675-41E5-B5EA-87157328B047}"/>
                </a:ext>
              </a:extLst>
            </p:cNvPr>
            <p:cNvSpPr txBox="1"/>
            <p:nvPr/>
          </p:nvSpPr>
          <p:spPr>
            <a:xfrm>
              <a:off x="4572000" y="1533071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27585EC-38EB-4655-A8F7-322EE9777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663390"/>
              </p:ext>
            </p:extLst>
          </p:nvPr>
        </p:nvGraphicFramePr>
        <p:xfrm>
          <a:off x="2822713" y="643884"/>
          <a:ext cx="8070572" cy="5878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963">
                  <a:extLst>
                    <a:ext uri="{9D8B030D-6E8A-4147-A177-3AD203B41FA5}">
                      <a16:colId xmlns:a16="http://schemas.microsoft.com/office/drawing/2014/main" val="2060987594"/>
                    </a:ext>
                  </a:extLst>
                </a:gridCol>
                <a:gridCol w="1453190">
                  <a:extLst>
                    <a:ext uri="{9D8B030D-6E8A-4147-A177-3AD203B41FA5}">
                      <a16:colId xmlns:a16="http://schemas.microsoft.com/office/drawing/2014/main" val="3092070279"/>
                    </a:ext>
                  </a:extLst>
                </a:gridCol>
                <a:gridCol w="1998389">
                  <a:extLst>
                    <a:ext uri="{9D8B030D-6E8A-4147-A177-3AD203B41FA5}">
                      <a16:colId xmlns:a16="http://schemas.microsoft.com/office/drawing/2014/main" val="3881613592"/>
                    </a:ext>
                  </a:extLst>
                </a:gridCol>
                <a:gridCol w="986020">
                  <a:extLst>
                    <a:ext uri="{9D8B030D-6E8A-4147-A177-3AD203B41FA5}">
                      <a16:colId xmlns:a16="http://schemas.microsoft.com/office/drawing/2014/main" val="4149189228"/>
                    </a:ext>
                  </a:extLst>
                </a:gridCol>
                <a:gridCol w="2727010">
                  <a:extLst>
                    <a:ext uri="{9D8B030D-6E8A-4147-A177-3AD203B41FA5}">
                      <a16:colId xmlns:a16="http://schemas.microsoft.com/office/drawing/2014/main" val="891663121"/>
                    </a:ext>
                  </a:extLst>
                </a:gridCol>
              </a:tblGrid>
              <a:tr h="4672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功能需求标识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简要描述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1319956"/>
                  </a:ext>
                </a:extLst>
              </a:tr>
              <a:tr h="4745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2081622"/>
                  </a:ext>
                </a:extLst>
              </a:tr>
              <a:tr h="942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学生信息导入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Stulist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教师根据课表导入学生信息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5870198"/>
                  </a:ext>
                </a:extLst>
              </a:tr>
              <a:tr h="17504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考勤功能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Attend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包括但不限于开发随机点名、全体点名、二维码签到等考勤功能，优课堂的核心功能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756421"/>
                  </a:ext>
                </a:extLst>
              </a:tr>
              <a:tr h="13009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考勤信息修改功能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NewAttend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教师根据假条，登录优课堂后对学生的考勤信息进行修改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291835"/>
                  </a:ext>
                </a:extLst>
              </a:tr>
              <a:tr h="942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学生考勤信息查看功能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StuAttend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学生登录优课堂查询自己的考勤信息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96024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F951113-199B-4EEC-B8DD-6307AC6114D8}"/>
              </a:ext>
            </a:extLst>
          </p:cNvPr>
          <p:cNvSpPr txBox="1"/>
          <p:nvPr/>
        </p:nvSpPr>
        <p:spPr>
          <a:xfrm>
            <a:off x="212035" y="1669774"/>
            <a:ext cx="233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软件功能：</a:t>
            </a:r>
          </a:p>
        </p:txBody>
      </p:sp>
    </p:spTree>
    <p:extLst>
      <p:ext uri="{BB962C8B-B14F-4D97-AF65-F5344CB8AC3E}">
        <p14:creationId xmlns:p14="http://schemas.microsoft.com/office/powerpoint/2010/main" val="37063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BFA664-5E38-43F5-810D-643C509CB9E1}"/>
              </a:ext>
            </a:extLst>
          </p:cNvPr>
          <p:cNvGrpSpPr/>
          <p:nvPr/>
        </p:nvGrpSpPr>
        <p:grpSpPr>
          <a:xfrm>
            <a:off x="0" y="-2"/>
            <a:ext cx="3729321" cy="574983"/>
            <a:chOff x="4572000" y="2363652"/>
            <a:chExt cx="2796991" cy="431237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98E38F17-EE05-48A1-8A04-5E8DF6B1C9B0}"/>
                </a:ext>
              </a:extLst>
            </p:cNvPr>
            <p:cNvSpPr txBox="1"/>
            <p:nvPr/>
          </p:nvSpPr>
          <p:spPr>
            <a:xfrm>
              <a:off x="5076056" y="2402474"/>
              <a:ext cx="2292935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具体需求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813AFCAB-8ABF-43E9-994E-EB27BD5B294D}"/>
                </a:ext>
              </a:extLst>
            </p:cNvPr>
            <p:cNvSpPr txBox="1"/>
            <p:nvPr/>
          </p:nvSpPr>
          <p:spPr>
            <a:xfrm>
              <a:off x="4572000" y="2363652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7530492-68A5-429D-A7C7-5DF24AEF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22" y="957303"/>
            <a:ext cx="100451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登录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注册界面：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不同的登录用户将获得不同的用户权限，登录前用户需要进行注册。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图片 1">
            <a:extLst>
              <a:ext uri="{FF2B5EF4-FFF2-40B4-BE49-F238E27FC236}">
                <a16:creationId xmlns:a16="http://schemas.microsoft.com/office/drawing/2014/main" id="{74DD08A7-00FE-4BE5-9965-5253563FF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79" y="2936739"/>
            <a:ext cx="8295861" cy="296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FB6EDBF-437B-4718-80B8-B3447891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023" y="49927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BFA664-5E38-43F5-810D-643C509CB9E1}"/>
              </a:ext>
            </a:extLst>
          </p:cNvPr>
          <p:cNvGrpSpPr/>
          <p:nvPr/>
        </p:nvGrpSpPr>
        <p:grpSpPr>
          <a:xfrm>
            <a:off x="0" y="-2"/>
            <a:ext cx="3729321" cy="574983"/>
            <a:chOff x="4572000" y="2363652"/>
            <a:chExt cx="2796991" cy="431237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98E38F17-EE05-48A1-8A04-5E8DF6B1C9B0}"/>
                </a:ext>
              </a:extLst>
            </p:cNvPr>
            <p:cNvSpPr txBox="1"/>
            <p:nvPr/>
          </p:nvSpPr>
          <p:spPr>
            <a:xfrm>
              <a:off x="5076056" y="2402474"/>
              <a:ext cx="2292935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具体需求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813AFCAB-8ABF-43E9-994E-EB27BD5B294D}"/>
                </a:ext>
              </a:extLst>
            </p:cNvPr>
            <p:cNvSpPr txBox="1"/>
            <p:nvPr/>
          </p:nvSpPr>
          <p:spPr>
            <a:xfrm>
              <a:off x="4572000" y="2363652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7530492-68A5-429D-A7C7-5DF24AEF9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22" y="957303"/>
            <a:ext cx="100451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学生用户界面：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学生用户界面中，在学生用户登录后将可以查询自己的考勤记录。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B6EDBF-437B-4718-80B8-B3447891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023" y="49927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2EB486-7C14-448D-8101-0CA079DE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9115E22-A420-4E6C-85C8-6290C88CD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87725"/>
              </p:ext>
            </p:extLst>
          </p:nvPr>
        </p:nvGraphicFramePr>
        <p:xfrm>
          <a:off x="2112408" y="2665861"/>
          <a:ext cx="7618069" cy="300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4" imgW="2873043" imgH="1129118" progId="Visio.Drawing.11">
                  <p:embed/>
                </p:oleObj>
              </mc:Choice>
              <mc:Fallback>
                <p:oleObj name="Visio" r:id="rId4" imgW="2873043" imgH="112911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408" y="2665861"/>
                        <a:ext cx="7618069" cy="30018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5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BFA664-5E38-43F5-810D-643C509CB9E1}"/>
              </a:ext>
            </a:extLst>
          </p:cNvPr>
          <p:cNvGrpSpPr/>
          <p:nvPr/>
        </p:nvGrpSpPr>
        <p:grpSpPr>
          <a:xfrm>
            <a:off x="0" y="-2"/>
            <a:ext cx="3729321" cy="574983"/>
            <a:chOff x="4572000" y="2363652"/>
            <a:chExt cx="2796991" cy="431237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98E38F17-EE05-48A1-8A04-5E8DF6B1C9B0}"/>
                </a:ext>
              </a:extLst>
            </p:cNvPr>
            <p:cNvSpPr txBox="1"/>
            <p:nvPr/>
          </p:nvSpPr>
          <p:spPr>
            <a:xfrm>
              <a:off x="5076056" y="2402474"/>
              <a:ext cx="2292935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具体需求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813AFCAB-8ABF-43E9-994E-EB27BD5B294D}"/>
                </a:ext>
              </a:extLst>
            </p:cNvPr>
            <p:cNvSpPr txBox="1"/>
            <p:nvPr/>
          </p:nvSpPr>
          <p:spPr>
            <a:xfrm>
              <a:off x="4572000" y="2363652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2FB6EDBF-437B-4718-80B8-B3447891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023" y="49927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44D033-19A4-4C61-A655-9CB397AF4486}"/>
              </a:ext>
            </a:extLst>
          </p:cNvPr>
          <p:cNvSpPr/>
          <p:nvPr/>
        </p:nvSpPr>
        <p:spPr>
          <a:xfrm>
            <a:off x="1603512" y="2007346"/>
            <a:ext cx="10588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教师用户界面：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教师用户是优课堂的核心用户，将拥有以下功能：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）导入学生信息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）导出学生考勤信息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）修改考勤信息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）考勤功能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2478DF-108C-4841-B7E7-389A123B3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BFA664-5E38-43F5-810D-643C509CB9E1}"/>
              </a:ext>
            </a:extLst>
          </p:cNvPr>
          <p:cNvGrpSpPr/>
          <p:nvPr/>
        </p:nvGrpSpPr>
        <p:grpSpPr>
          <a:xfrm>
            <a:off x="0" y="-2"/>
            <a:ext cx="3729321" cy="574983"/>
            <a:chOff x="4572000" y="2363652"/>
            <a:chExt cx="2796991" cy="431237"/>
          </a:xfrm>
        </p:grpSpPr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98E38F17-EE05-48A1-8A04-5E8DF6B1C9B0}"/>
                </a:ext>
              </a:extLst>
            </p:cNvPr>
            <p:cNvSpPr txBox="1"/>
            <p:nvPr/>
          </p:nvSpPr>
          <p:spPr>
            <a:xfrm>
              <a:off x="5076056" y="2402474"/>
              <a:ext cx="2292935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具体需求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813AFCAB-8ABF-43E9-994E-EB27BD5B294D}"/>
                </a:ext>
              </a:extLst>
            </p:cNvPr>
            <p:cNvSpPr txBox="1"/>
            <p:nvPr/>
          </p:nvSpPr>
          <p:spPr>
            <a:xfrm>
              <a:off x="4572000" y="2363652"/>
              <a:ext cx="432882" cy="41619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2FB6EDBF-437B-4718-80B8-B3447891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023" y="49927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2478DF-108C-4841-B7E7-389A123B3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65B00A3-99A3-4248-AA29-1539CF3D7B3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14260" y="2133599"/>
            <a:ext cx="17596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B83640-9B9A-4DFB-B92C-81A170C12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968579"/>
              </p:ext>
            </p:extLst>
          </p:nvPr>
        </p:nvGraphicFramePr>
        <p:xfrm>
          <a:off x="3525941" y="574980"/>
          <a:ext cx="5472284" cy="611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4083383" imgH="4550964" progId="Visio.Drawing.11">
                  <p:embed/>
                </p:oleObj>
              </mc:Choice>
              <mc:Fallback>
                <p:oleObj name="Visio" r:id="rId4" imgW="4083383" imgH="45509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941" y="574980"/>
                        <a:ext cx="5472284" cy="6111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med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312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微软雅黑 Light</vt:lpstr>
      <vt:lpstr>Arial</vt:lpstr>
      <vt:lpstr>Office 主题​​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</dc:creator>
  <cp:lastModifiedBy>acer</cp:lastModifiedBy>
  <cp:revision>7</cp:revision>
  <dcterms:created xsi:type="dcterms:W3CDTF">2019-10-16T12:34:12Z</dcterms:created>
  <dcterms:modified xsi:type="dcterms:W3CDTF">2019-10-16T13:35:11Z</dcterms:modified>
</cp:coreProperties>
</file>