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9" r:id="rId2"/>
    <p:sldId id="264" r:id="rId3"/>
    <p:sldId id="266" r:id="rId4"/>
    <p:sldId id="267" r:id="rId5"/>
    <p:sldId id="269" r:id="rId6"/>
    <p:sldId id="270" r:id="rId7"/>
    <p:sldId id="273" r:id="rId8"/>
    <p:sldId id="275" r:id="rId9"/>
    <p:sldId id="271" r:id="rId10"/>
    <p:sldId id="268" r:id="rId11"/>
    <p:sldId id="272" r:id="rId12"/>
    <p:sldId id="274" r:id="rId13"/>
    <p:sldId id="26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162"/>
    <a:srgbClr val="2F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40" autoAdjust="0"/>
    <p:restoredTop sz="94641" autoAdjust="0"/>
  </p:normalViewPr>
  <p:slideViewPr>
    <p:cSldViewPr snapToGrid="0">
      <p:cViewPr>
        <p:scale>
          <a:sx n="77" d="100"/>
          <a:sy n="77" d="100"/>
        </p:scale>
        <p:origin x="52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A617B-1F74-426A-B576-C847D1724D6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227A0-4678-4A41-ABE2-C98597ED2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7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227A0-4678-4A41-ABE2-C98597ED2E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3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260350"/>
            <a:ext cx="2074863" cy="5894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75362" cy="5894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8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5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zh-CN" altLang="en-US" u="sng" dirty="0" smtClean="0"/>
              <a:t>基于</a:t>
            </a:r>
            <a:r>
              <a:rPr lang="en-US" u="sng" dirty="0" smtClean="0"/>
              <a:t>i.MX283</a:t>
            </a:r>
            <a:r>
              <a:rPr lang="zh-CN" altLang="en-US" u="sng" dirty="0" smtClean="0"/>
              <a:t>处理器的音乐播放器设计</a:t>
            </a:r>
            <a:endParaRPr lang="zh-CN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52320" y="307491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张进科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人机交互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502639"/>
              </p:ext>
            </p:extLst>
          </p:nvPr>
        </p:nvGraphicFramePr>
        <p:xfrm>
          <a:off x="78145" y="1811338"/>
          <a:ext cx="8980130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3" imgW="10338798" imgH="3255930" progId="Visio.Drawing.11">
                  <p:embed/>
                </p:oleObj>
              </mc:Choice>
              <mc:Fallback>
                <p:oleObj name="Visio" r:id="rId3" imgW="10338798" imgH="32559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45" y="1811338"/>
                        <a:ext cx="8980130" cy="282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效果预览</a:t>
            </a:r>
            <a:endParaRPr lang="zh-CN" altLang="en-US" dirty="0"/>
          </a:p>
        </p:txBody>
      </p:sp>
      <p:pic>
        <p:nvPicPr>
          <p:cNvPr id="1026" name="Picture 2" descr="E:\UI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04" y="1700808"/>
            <a:ext cx="5400000" cy="414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I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04" y="1700808"/>
            <a:ext cx="5400000" cy="414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9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时间安排及工作进度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857375"/>
            <a:ext cx="8229600" cy="2676525"/>
          </a:xfrm>
        </p:spPr>
        <p:txBody>
          <a:bodyPr/>
          <a:lstStyle/>
          <a:p>
            <a:r>
              <a:rPr lang="en-US" altLang="zh-CN" sz="2000" dirty="0" smtClean="0"/>
              <a:t>2017.03.08</a:t>
            </a:r>
            <a:r>
              <a:rPr lang="zh-CN" altLang="zh-CN" sz="2000" dirty="0"/>
              <a:t>日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2017.03.12</a:t>
            </a:r>
            <a:r>
              <a:rPr lang="zh-CN" altLang="zh-CN" sz="2000" dirty="0" smtClean="0"/>
              <a:t>：</a:t>
            </a:r>
            <a:r>
              <a:rPr lang="zh-CN" altLang="en-US" sz="2000" dirty="0" smtClean="0"/>
              <a:t>熟悉</a:t>
            </a:r>
            <a:r>
              <a:rPr lang="en-US" altLang="zh-CN" sz="2000" dirty="0" err="1" smtClean="0"/>
              <a:t>AWorks</a:t>
            </a:r>
            <a:r>
              <a:rPr lang="zh-CN" altLang="en-US" sz="2000" dirty="0" smtClean="0"/>
              <a:t>平台</a:t>
            </a:r>
            <a:endParaRPr lang="zh-CN" altLang="zh-CN" sz="2000" dirty="0"/>
          </a:p>
          <a:p>
            <a:r>
              <a:rPr lang="en-US" altLang="zh-CN" sz="2000" dirty="0" smtClean="0"/>
              <a:t>2017.03.13</a:t>
            </a:r>
            <a:r>
              <a:rPr lang="zh-CN" altLang="zh-CN" sz="2000" dirty="0" smtClean="0"/>
              <a:t>日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2017.03.15</a:t>
            </a:r>
            <a:r>
              <a:rPr lang="zh-CN" altLang="zh-CN" sz="2000" dirty="0" smtClean="0"/>
              <a:t>：</a:t>
            </a:r>
            <a:r>
              <a:rPr lang="zh-CN" altLang="zh-CN" sz="2000" dirty="0"/>
              <a:t>完成程序框架的搭建</a:t>
            </a:r>
          </a:p>
          <a:p>
            <a:r>
              <a:rPr lang="en-US" altLang="zh-CN" sz="2000" dirty="0" smtClean="0"/>
              <a:t>2017.03.16</a:t>
            </a:r>
            <a:r>
              <a:rPr lang="zh-CN" altLang="zh-CN" sz="2000" dirty="0" smtClean="0"/>
              <a:t>日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2017.03.31</a:t>
            </a:r>
            <a:r>
              <a:rPr lang="zh-CN" altLang="zh-CN" sz="2000" dirty="0" smtClean="0"/>
              <a:t>：完成</a:t>
            </a:r>
            <a:r>
              <a:rPr lang="zh-CN" altLang="en-US" sz="2000" dirty="0" smtClean="0"/>
              <a:t>音频文件解码</a:t>
            </a:r>
            <a:endParaRPr lang="zh-CN" altLang="zh-CN" sz="2000" dirty="0"/>
          </a:p>
          <a:p>
            <a:r>
              <a:rPr lang="en-US" altLang="zh-CN" sz="2000" dirty="0" smtClean="0"/>
              <a:t>2017.04.01</a:t>
            </a:r>
            <a:r>
              <a:rPr lang="zh-CN" altLang="zh-CN" sz="2000" dirty="0" smtClean="0"/>
              <a:t>日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2017.04.10</a:t>
            </a:r>
            <a:r>
              <a:rPr lang="zh-CN" altLang="zh-CN" sz="2000" dirty="0" smtClean="0"/>
              <a:t>：</a:t>
            </a:r>
            <a:r>
              <a:rPr lang="zh-CN" altLang="zh-CN" sz="2000" dirty="0"/>
              <a:t>完善其它功能</a:t>
            </a:r>
          </a:p>
          <a:p>
            <a:r>
              <a:rPr lang="en-US" altLang="zh-CN" sz="2000" dirty="0"/>
              <a:t>2017.04.11</a:t>
            </a:r>
            <a:r>
              <a:rPr lang="zh-CN" altLang="zh-CN" sz="2000" dirty="0"/>
              <a:t>日 </a:t>
            </a:r>
            <a:r>
              <a:rPr lang="en-US" altLang="zh-CN" sz="2000" dirty="0"/>
              <a:t>– 2017.04.28</a:t>
            </a:r>
            <a:r>
              <a:rPr lang="zh-CN" altLang="zh-CN" sz="2000" dirty="0"/>
              <a:t>：撰写论文、准备</a:t>
            </a:r>
            <a:r>
              <a:rPr lang="zh-CN" altLang="zh-CN" sz="2000" dirty="0" smtClean="0"/>
              <a:t>答辩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542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76475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6000" smtClean="0"/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80400" cy="865188"/>
          </a:xfrm>
        </p:spPr>
        <p:txBody>
          <a:bodyPr/>
          <a:lstStyle/>
          <a:p>
            <a:pPr algn="l"/>
            <a:r>
              <a:rPr lang="zh-CN" altLang="en-US" sz="3200" dirty="0" smtClean="0"/>
              <a:t>主要任务与具体要求 </a:t>
            </a:r>
            <a:endParaRPr lang="zh-CN" altLang="zh-CN" sz="3000" dirty="0" smtClean="0"/>
          </a:p>
        </p:txBody>
      </p:sp>
      <p:sp>
        <p:nvSpPr>
          <p:cNvPr id="3075" name="Rectangle 104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i.MX283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处理器设计；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AWorks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软件平台；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emWin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界面库；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支持多语言显示；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卡播放；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盘播放；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格式播放；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8.TFT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液晶屏显示；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简单的人机交互；</a:t>
            </a:r>
            <a:b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扩展：支持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格式、支持歌词同步显示。</a:t>
            </a:r>
            <a:r>
              <a:rPr lang="zh-CN" altLang="en-US" sz="2400" dirty="0" smtClean="0"/>
              <a:t> </a:t>
            </a:r>
            <a:endParaRPr lang="zh-CN" altLang="zh-CN" sz="2400" dirty="0" smtClean="0">
              <a:solidFill>
                <a:srgbClr val="375162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9398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EasyARM-i.MX283A</a:t>
            </a:r>
            <a:r>
              <a:rPr lang="zh-CN" altLang="en-US" dirty="0" smtClean="0"/>
              <a:t>开发套件</a:t>
            </a:r>
            <a:endParaRPr lang="zh-CN" altLang="en-US" dirty="0"/>
          </a:p>
        </p:txBody>
      </p:sp>
      <p:pic>
        <p:nvPicPr>
          <p:cNvPr id="16389" name="Picture 5" descr="E:\效果图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357430"/>
            <a:ext cx="5400000" cy="2822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Aworks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7410" name="Picture 2" descr="\\192.168.0.208\download\aworks架构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5" y="1785926"/>
            <a:ext cx="5400000" cy="3858249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 bwMode="auto">
          <a:xfrm>
            <a:off x="2104676" y="2987426"/>
            <a:ext cx="648072" cy="216024"/>
          </a:xfrm>
          <a:prstGeom prst="ellipse">
            <a:avLst/>
          </a:prstGeom>
          <a:noFill/>
          <a:ln w="9525" cap="flat" cmpd="sng" algn="ctr">
            <a:solidFill>
              <a:srgbClr val="FF0000">
                <a:alpha val="7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195888" y="3958974"/>
            <a:ext cx="757237" cy="446337"/>
          </a:xfrm>
          <a:prstGeom prst="ellipse">
            <a:avLst/>
          </a:prstGeom>
          <a:noFill/>
          <a:ln w="9525" cap="flat" cmpd="sng" algn="ctr">
            <a:solidFill>
              <a:srgbClr val="FF0000">
                <a:alpha val="7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295428" y="2990288"/>
            <a:ext cx="648072" cy="216024"/>
          </a:xfrm>
          <a:prstGeom prst="ellipse">
            <a:avLst/>
          </a:prstGeom>
          <a:noFill/>
          <a:ln w="9525" cap="flat" cmpd="sng" algn="ctr">
            <a:solidFill>
              <a:srgbClr val="FF0000">
                <a:alpha val="7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52090" y="5267076"/>
            <a:ext cx="648072" cy="216024"/>
          </a:xfrm>
          <a:prstGeom prst="ellipse">
            <a:avLst/>
          </a:prstGeom>
          <a:noFill/>
          <a:ln w="9525" cap="flat" cmpd="sng" algn="ctr">
            <a:solidFill>
              <a:srgbClr val="FF0000">
                <a:alpha val="7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软件框架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754314" y="2067655"/>
            <a:ext cx="1762125" cy="42862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宋体" pitchFamily="2" charset="-122"/>
              </a:rPr>
              <a:t>音乐播放器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4840164" y="3394909"/>
            <a:ext cx="1762125" cy="42862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宋体" pitchFamily="2" charset="-122"/>
              </a:rPr>
              <a:t>人机交互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7011865" y="3394909"/>
            <a:ext cx="1762125" cy="42862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宋体" pitchFamily="2" charset="-122"/>
              </a:rPr>
              <a:t>文件处理</a:t>
            </a: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 bwMode="auto">
          <a:xfrm>
            <a:off x="2668464" y="3394909"/>
            <a:ext cx="1762125" cy="42862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宋体" pitchFamily="2" charset="-122"/>
              </a:rPr>
              <a:t>歌词解析</a:t>
            </a:r>
          </a:p>
        </p:txBody>
      </p:sp>
      <p:sp>
        <p:nvSpPr>
          <p:cNvPr id="8" name="圆角矩形 7">
            <a:hlinkClick r:id="rId4" action="ppaction://hlinksldjump"/>
          </p:cNvPr>
          <p:cNvSpPr/>
          <p:nvPr/>
        </p:nvSpPr>
        <p:spPr bwMode="auto">
          <a:xfrm>
            <a:off x="496764" y="3394909"/>
            <a:ext cx="1762125" cy="428625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宋体" pitchFamily="2" charset="-122"/>
              </a:rPr>
              <a:t>音频解码</a:t>
            </a:r>
          </a:p>
        </p:txBody>
      </p:sp>
      <p:cxnSp>
        <p:nvCxnSpPr>
          <p:cNvPr id="22" name="肘形连接符 21"/>
          <p:cNvCxnSpPr>
            <a:stCxn id="4" idx="2"/>
            <a:endCxn id="5" idx="0"/>
          </p:cNvCxnSpPr>
          <p:nvPr/>
        </p:nvCxnSpPr>
        <p:spPr bwMode="auto">
          <a:xfrm rot="16200000" flipH="1">
            <a:off x="4728988" y="2402669"/>
            <a:ext cx="898629" cy="10858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>
            <a:endCxn id="7" idx="0"/>
          </p:cNvCxnSpPr>
          <p:nvPr/>
        </p:nvCxnSpPr>
        <p:spPr bwMode="auto">
          <a:xfrm rot="10800000" flipV="1">
            <a:off x="3549528" y="2945593"/>
            <a:ext cx="1085849" cy="4493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>
            <a:endCxn id="8" idx="0"/>
          </p:cNvCxnSpPr>
          <p:nvPr/>
        </p:nvCxnSpPr>
        <p:spPr bwMode="auto">
          <a:xfrm rot="10800000" flipV="1">
            <a:off x="1377828" y="2945593"/>
            <a:ext cx="2171699" cy="44931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endCxn id="6" idx="0"/>
          </p:cNvCxnSpPr>
          <p:nvPr/>
        </p:nvCxnSpPr>
        <p:spPr bwMode="auto">
          <a:xfrm>
            <a:off x="5721228" y="2945594"/>
            <a:ext cx="2171700" cy="4493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24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音频解码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25279"/>
              </p:ext>
            </p:extLst>
          </p:nvPr>
        </p:nvGraphicFramePr>
        <p:xfrm>
          <a:off x="641350" y="2116138"/>
          <a:ext cx="7861300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Visio" r:id="rId3" imgW="7848531" imgH="2609718" progId="Visio.Drawing.11">
                  <p:embed/>
                </p:oleObj>
              </mc:Choice>
              <mc:Fallback>
                <p:oleObj name="Visio" r:id="rId3" imgW="7848531" imgH="26097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350" y="2116138"/>
                        <a:ext cx="7861300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6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音频解码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" y="1525905"/>
            <a:ext cx="8231505" cy="4242435"/>
          </a:xfrm>
        </p:spPr>
        <p:txBody>
          <a:bodyPr/>
          <a:lstStyle/>
          <a:p>
            <a:r>
              <a:rPr lang="en-US" altLang="zh-CN" sz="2400" b="1" dirty="0" smtClean="0"/>
              <a:t>WAV</a:t>
            </a:r>
            <a:r>
              <a:rPr lang="zh-CN" altLang="en-US" sz="2400" b="1" dirty="0" smtClean="0"/>
              <a:t>解码</a:t>
            </a:r>
            <a:endParaRPr lang="en-US" altLang="zh-CN" sz="2400" b="1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2000" dirty="0" smtClean="0"/>
              <a:t>WAV</a:t>
            </a:r>
            <a:r>
              <a:rPr lang="zh-CN" altLang="en-US" sz="2000" dirty="0" smtClean="0"/>
              <a:t>格式未进行压缩，直接储存采集到的音频数据，所以音质较好，但体积偏大，播放时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直接将数据送入</a:t>
            </a:r>
            <a:r>
              <a:rPr lang="en-US" altLang="zh-CN" sz="2000" dirty="0" smtClean="0"/>
              <a:t>DAC</a:t>
            </a:r>
            <a:r>
              <a:rPr lang="zh-CN" altLang="en-US" sz="2000" dirty="0" smtClean="0"/>
              <a:t>播放即可。</a:t>
            </a:r>
            <a:endParaRPr lang="en-US" altLang="zh-CN" sz="3200" dirty="0" smtClean="0"/>
          </a:p>
          <a:p>
            <a:r>
              <a:rPr lang="en-US" altLang="zh-CN" sz="2400" b="1" dirty="0" smtClean="0"/>
              <a:t>MP3</a:t>
            </a:r>
            <a:r>
              <a:rPr lang="zh-CN" altLang="en-US" sz="2400" b="1" dirty="0" smtClean="0"/>
              <a:t>解码</a:t>
            </a:r>
            <a:endParaRPr lang="en-US" altLang="zh-CN" sz="2400" b="1" dirty="0" smtClean="0"/>
          </a:p>
          <a:p>
            <a:pPr marL="0" indent="457200">
              <a:buNone/>
            </a:pPr>
            <a:r>
              <a:rPr lang="en-US" altLang="zh-CN" sz="2400" b="1" dirty="0"/>
              <a:t>	</a:t>
            </a:r>
            <a:r>
              <a:rPr lang="en-US" altLang="zh-CN" sz="2000" dirty="0"/>
              <a:t>MP3</a:t>
            </a:r>
            <a:r>
              <a:rPr lang="zh-CN" altLang="en-US" sz="2000" dirty="0"/>
              <a:t>采用有损压缩编码，编解码过程比较复杂，使用开源</a:t>
            </a:r>
            <a:r>
              <a:rPr lang="en-US" altLang="zh-CN" sz="2000" dirty="0" smtClean="0"/>
              <a:t>MP3</a:t>
            </a:r>
          </a:p>
          <a:p>
            <a:pPr marL="0" indent="457200">
              <a:buNone/>
            </a:pPr>
            <a:r>
              <a:rPr lang="zh-CN" altLang="en-US" sz="2000" dirty="0" smtClean="0"/>
              <a:t>解码库</a:t>
            </a:r>
            <a:r>
              <a:rPr lang="en-US" altLang="zh-CN" sz="2000" dirty="0"/>
              <a:t>Helix </a:t>
            </a:r>
            <a:r>
              <a:rPr lang="en-US" altLang="zh-CN" sz="2000" dirty="0" smtClean="0"/>
              <a:t>MP3 Decoder</a:t>
            </a:r>
            <a:r>
              <a:rPr lang="zh-CN" altLang="en-US" sz="2000" dirty="0" smtClean="0"/>
              <a:t>进行解码。</a:t>
            </a:r>
            <a:endParaRPr lang="en-US" altLang="zh-CN" sz="2000" dirty="0"/>
          </a:p>
          <a:p>
            <a:r>
              <a:rPr lang="en-US" altLang="zh-CN" sz="2400" b="1" dirty="0" smtClean="0"/>
              <a:t>FLAC</a:t>
            </a:r>
            <a:r>
              <a:rPr lang="zh-CN" altLang="en-US" sz="2400" b="1" dirty="0" smtClean="0"/>
              <a:t>解码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000" dirty="0" smtClean="0"/>
              <a:t>FLAC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无损音频压缩格式，使用</a:t>
            </a:r>
            <a:r>
              <a:rPr lang="en-US" altLang="zh-CN" sz="2000" dirty="0" smtClean="0"/>
              <a:t>FLAC</a:t>
            </a:r>
            <a:r>
              <a:rPr lang="zh-CN" altLang="en-US" sz="2000" dirty="0" smtClean="0"/>
              <a:t>官方提供的解码库解码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99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音频解码状态图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405405"/>
              </p:ext>
            </p:extLst>
          </p:nvPr>
        </p:nvGraphicFramePr>
        <p:xfrm>
          <a:off x="2647951" y="1189038"/>
          <a:ext cx="4267200" cy="507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3753767" imgH="4463100" progId="Visio.Drawing.11">
                  <p:embed/>
                </p:oleObj>
              </mc:Choice>
              <mc:Fallback>
                <p:oleObj name="Visio" r:id="rId3" imgW="3753767" imgH="44631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51" y="1189038"/>
                        <a:ext cx="4267200" cy="5071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动作按钮: 第一张 4">
            <a:hlinkClick r:id="rId5" action="ppaction://hlinksldjump" highlightClick="1"/>
          </p:cNvPr>
          <p:cNvSpPr/>
          <p:nvPr/>
        </p:nvSpPr>
        <p:spPr bwMode="auto">
          <a:xfrm>
            <a:off x="8696325" y="5874258"/>
            <a:ext cx="273558" cy="273558"/>
          </a:xfrm>
          <a:prstGeom prst="actionButtonHome">
            <a:avLst/>
          </a:prstGeom>
          <a:ln w="3175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7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歌词解析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5846762" cy="4476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本设计拟采用</a:t>
            </a:r>
            <a:r>
              <a:rPr lang="en-US" altLang="zh-CN" sz="2000" dirty="0" smtClean="0"/>
              <a:t>LRC</a:t>
            </a:r>
            <a:r>
              <a:rPr lang="zh-CN" altLang="en-US" sz="2000" dirty="0" smtClean="0"/>
              <a:t>格式歌词，下载方便，解析简单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56" y="2390775"/>
            <a:ext cx="2952533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动作按钮: 第一张 5">
            <a:hlinkClick r:id="rId3" action="ppaction://hlinksldjump" highlightClick="1"/>
          </p:cNvPr>
          <p:cNvSpPr/>
          <p:nvPr/>
        </p:nvSpPr>
        <p:spPr bwMode="auto">
          <a:xfrm>
            <a:off x="8696325" y="5874258"/>
            <a:ext cx="273558" cy="273558"/>
          </a:xfrm>
          <a:prstGeom prst="actionButtonHome">
            <a:avLst/>
          </a:prstGeom>
          <a:ln w="3175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致远电子PPT模板（中文）20131225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微软雅黑"/>
        <a:cs typeface="宋体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  <a:cs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  <a:cs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致远电子PPT模板（中文）20131225</Template>
  <TotalTime>3292</TotalTime>
  <Words>113</Words>
  <Application>Microsoft Office PowerPoint</Application>
  <PresentationFormat>全屏显示(4:3)</PresentationFormat>
  <Paragraphs>34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致远电子PPT模板（中文）20131225</vt:lpstr>
      <vt:lpstr>Microsoft Visio 2003-2010 绘图</vt:lpstr>
      <vt:lpstr>Visio</vt:lpstr>
      <vt:lpstr>基于i.MX283处理器的音乐播放器设计</vt:lpstr>
      <vt:lpstr>主要任务与具体要求 </vt:lpstr>
      <vt:lpstr>EasyARM-i.MX283A开发套件</vt:lpstr>
      <vt:lpstr>Aworks架构</vt:lpstr>
      <vt:lpstr>软件框架</vt:lpstr>
      <vt:lpstr>音频解码</vt:lpstr>
      <vt:lpstr>音频解码</vt:lpstr>
      <vt:lpstr>音频解码状态图</vt:lpstr>
      <vt:lpstr>歌词解析</vt:lpstr>
      <vt:lpstr>人机交互</vt:lpstr>
      <vt:lpstr>效果预览</vt:lpstr>
      <vt:lpstr>时间安排及工作进度</vt:lpstr>
      <vt:lpstr>谢 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Peace</cp:lastModifiedBy>
  <cp:revision>114</cp:revision>
  <dcterms:created xsi:type="dcterms:W3CDTF">2017-03-06T02:46:04Z</dcterms:created>
  <dcterms:modified xsi:type="dcterms:W3CDTF">2017-04-21T11:53:53Z</dcterms:modified>
</cp:coreProperties>
</file>