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4"/>
  </p:notesMasterIdLst>
  <p:sldIdLst>
    <p:sldId id="256" r:id="rId2"/>
    <p:sldId id="257" r:id="rId3"/>
    <p:sldId id="266" r:id="rId4"/>
    <p:sldId id="264" r:id="rId5"/>
    <p:sldId id="263" r:id="rId6"/>
    <p:sldId id="265" r:id="rId7"/>
    <p:sldId id="268" r:id="rId8"/>
    <p:sldId id="282" r:id="rId9"/>
    <p:sldId id="273" r:id="rId10"/>
    <p:sldId id="274" r:id="rId11"/>
    <p:sldId id="269" r:id="rId12"/>
    <p:sldId id="270" r:id="rId13"/>
    <p:sldId id="283" r:id="rId14"/>
    <p:sldId id="271" r:id="rId15"/>
    <p:sldId id="261" r:id="rId16"/>
    <p:sldId id="275" r:id="rId17"/>
    <p:sldId id="276" r:id="rId18"/>
    <p:sldId id="277" r:id="rId19"/>
    <p:sldId id="278" r:id="rId20"/>
    <p:sldId id="281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F39E-888A-4402-BE86-BEE631B05536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09D2-F854-4491-9B6B-F956CFB3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6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pinout</a:t>
            </a:r>
            <a:r>
              <a:rPr lang="en-US" dirty="0" smtClean="0"/>
              <a:t> of the MPG processor. You can see JTAG, LCD backlight, LEDs, buttons, buzzers, Blade (I2C, SPI, ADC, UART), Debug UART, ANT (SPI), HSMCI (SD card), USB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5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we’re working with a general-purpose microcontroller, every</a:t>
            </a:r>
            <a:r>
              <a:rPr lang="en-US" baseline="0" dirty="0" smtClean="0"/>
              <a:t> pin needs to be configured for our application and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sections. Note the common</a:t>
            </a:r>
            <a:r>
              <a:rPr lang="en-US" baseline="0" dirty="0" smtClean="0"/>
              <a:t> ER / SR / DR endings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Programming is all about taking all of the CPU registers and hiding them away into APIs useful for your application, then building a program on top of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really want to go through defining all of these</a:t>
            </a:r>
            <a:r>
              <a:rPr lang="en-US" baseline="0" dirty="0" smtClean="0"/>
              <a:t> constants?</a:t>
            </a:r>
          </a:p>
          <a:p>
            <a:r>
              <a:rPr lang="en-US" baseline="0" dirty="0" smtClean="0"/>
              <a:t>0x84030107 isn’t very clear … it’s like a “magic” number that would take a while to figure out and debug or correct if we ever had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Half of the registers for the PIO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everyone with me? Have I lost anyone?</a:t>
            </a:r>
          </a:p>
          <a:p>
            <a:r>
              <a:rPr lang="en-US" baseline="0" dirty="0" smtClean="0"/>
              <a:t>Still – let’s go a little further and see how we can make the value that is read/written clearer…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09D2-F854-4491-9B6B-F956CFB34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1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1/26/2014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5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5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enuic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 smtClean="0"/>
              <a:t>	General Purpose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algn="r">
              <a:tabLst>
                <a:tab pos="9601200" algn="r"/>
              </a:tabLst>
            </a:pPr>
            <a:r>
              <a:rPr lang="en-US" dirty="0" smtClean="0"/>
              <a:t>(GPIO)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CPU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26" y="974056"/>
            <a:ext cx="5945849" cy="3135931"/>
          </a:xfrm>
        </p:spPr>
      </p:pic>
      <p:sp>
        <p:nvSpPr>
          <p:cNvPr id="5" name="Rectangle 4"/>
          <p:cNvSpPr/>
          <p:nvPr/>
        </p:nvSpPr>
        <p:spPr>
          <a:xfrm>
            <a:off x="6959065" y="1330191"/>
            <a:ext cx="3272590" cy="317634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7606" y="1732548"/>
            <a:ext cx="54264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GpioInit</a:t>
            </a:r>
            <a:r>
              <a:rPr lang="en-US" sz="2400" dirty="0" smtClean="0"/>
              <a:t>(void)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*((u32 *)0x400E0C00) </a:t>
            </a:r>
            <a:r>
              <a:rPr lang="en-US" sz="2400" dirty="0"/>
              <a:t>= </a:t>
            </a:r>
            <a:r>
              <a:rPr lang="en-US" sz="2400" dirty="0" smtClean="0"/>
              <a:t>0x84030107;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06" y="4023360"/>
            <a:ext cx="5700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#define PIO_PERA		(*(u32 *)0x400E0C00)</a:t>
            </a:r>
          </a:p>
          <a:p>
            <a:r>
              <a:rPr lang="en-US" sz="2400" dirty="0" smtClean="0"/>
              <a:t>#define MPG_PERA	(0x84030107)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GpioInit</a:t>
            </a:r>
            <a:r>
              <a:rPr lang="en-US" sz="2400" dirty="0" smtClean="0"/>
              <a:t>(void)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PIO_PERA = MPG_PERA;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7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59" y="0"/>
            <a:ext cx="10772775" cy="1257300"/>
          </a:xfrm>
        </p:spPr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(revisited)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159" y="1137761"/>
            <a:ext cx="2212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u16 </a:t>
            </a:r>
            <a:r>
              <a:rPr lang="en-US" dirty="0" err="1" smtClean="0"/>
              <a:t>lengthPixels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u16 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RECTANGLE;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159" y="3007831"/>
            <a:ext cx="71156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u32 Area(RECTANGLE </a:t>
            </a:r>
            <a:r>
              <a:rPr lang="en-US" dirty="0" err="1" smtClean="0"/>
              <a:t>const</a:t>
            </a:r>
            <a:r>
              <a:rPr lang="en-US" dirty="0" smtClean="0"/>
              <a:t> *</a:t>
            </a:r>
            <a:r>
              <a:rPr lang="en-US" dirty="0" err="1" smtClean="0"/>
              <a:t>pRectangle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return (u32)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 * (u32)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ShrinkToSquare</a:t>
            </a:r>
            <a:r>
              <a:rPr lang="en-US" dirty="0" smtClean="0"/>
              <a:t>(RECTANGLE *</a:t>
            </a:r>
            <a:r>
              <a:rPr lang="en-US" dirty="0" err="1" smtClean="0"/>
              <a:t>pRectangle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 &lt;= 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 = 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pRectangle</a:t>
            </a:r>
            <a:r>
              <a:rPr lang="en-US" dirty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lengthPixels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pRectangle</a:t>
            </a:r>
            <a:r>
              <a:rPr lang="en-US" dirty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31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59" y="0"/>
            <a:ext cx="10772775" cy="1257300"/>
          </a:xfrm>
        </p:spPr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159" y="1137761"/>
            <a:ext cx="2212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u16 </a:t>
            </a:r>
            <a:r>
              <a:rPr lang="en-US" dirty="0" err="1" smtClean="0"/>
              <a:t>lengthPixels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u16 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RECTANGLE;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159" y="3007831"/>
            <a:ext cx="71156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u32 Area(RECTANGLE </a:t>
            </a:r>
            <a:r>
              <a:rPr lang="en-US" dirty="0" err="1" smtClean="0"/>
              <a:t>const</a:t>
            </a:r>
            <a:r>
              <a:rPr lang="en-US" dirty="0" smtClean="0"/>
              <a:t> *</a:t>
            </a:r>
            <a:r>
              <a:rPr lang="en-US" dirty="0" err="1" smtClean="0"/>
              <a:t>pRectangle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return (u32)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 * (u32)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ShrinkToSquare</a:t>
            </a:r>
            <a:r>
              <a:rPr lang="en-US" dirty="0" smtClean="0"/>
              <a:t>(RECTANGLE *</a:t>
            </a:r>
            <a:r>
              <a:rPr lang="en-US" dirty="0" err="1" smtClean="0"/>
              <a:t>pRectangle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 &lt;= 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 = 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pRectangle</a:t>
            </a:r>
            <a:r>
              <a:rPr lang="en-US" dirty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lengthPixels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pRectangle</a:t>
            </a:r>
            <a:r>
              <a:rPr lang="en-US" dirty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01566" y="2546166"/>
            <a:ext cx="3062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RECTANGLE rec = {2, 4};</a:t>
            </a:r>
          </a:p>
          <a:p>
            <a:r>
              <a:rPr lang="en-US" dirty="0"/>
              <a:t>	</a:t>
            </a:r>
            <a:r>
              <a:rPr lang="en-US" dirty="0" smtClean="0"/>
              <a:t>u32 </a:t>
            </a:r>
            <a:r>
              <a:rPr lang="en-US" dirty="0" err="1" smtClean="0"/>
              <a:t>recArea</a:t>
            </a:r>
            <a:r>
              <a:rPr lang="en-US" dirty="0" smtClean="0"/>
              <a:t> = Area(&amp;rec);</a:t>
            </a:r>
          </a:p>
          <a:p>
            <a:r>
              <a:rPr lang="en-US" dirty="0"/>
              <a:t>	</a:t>
            </a:r>
            <a:r>
              <a:rPr lang="en-US" dirty="0" err="1" smtClean="0"/>
              <a:t>ShrinkToSquare</a:t>
            </a:r>
            <a:r>
              <a:rPr lang="en-US" dirty="0" smtClean="0"/>
              <a:t>(&amp;rec);</a:t>
            </a:r>
          </a:p>
          <a:p>
            <a:r>
              <a:rPr lang="en-US" dirty="0"/>
              <a:t>	</a:t>
            </a:r>
            <a:r>
              <a:rPr lang="en-US" dirty="0" smtClean="0"/>
              <a:t>u32 </a:t>
            </a:r>
            <a:r>
              <a:rPr lang="en-US" dirty="0" err="1" smtClean="0"/>
              <a:t>sqArea</a:t>
            </a:r>
            <a:r>
              <a:rPr lang="en-US" dirty="0" smtClean="0"/>
              <a:t> = Area(&amp;rec);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59" y="0"/>
            <a:ext cx="10772775" cy="1257300"/>
          </a:xfrm>
        </p:spPr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160" y="2398670"/>
            <a:ext cx="2212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u16 </a:t>
            </a:r>
            <a:r>
              <a:rPr lang="en-US" dirty="0" err="1" smtClean="0"/>
              <a:t>lengthPixels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u16 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u32 </a:t>
            </a:r>
            <a:r>
              <a:rPr lang="en-US" dirty="0" err="1" smtClean="0"/>
              <a:t>colorRgb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RECTANGLE;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74500" y="2124955"/>
          <a:ext cx="2996939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726"/>
                <a:gridCol w="1323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lengthPixels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widthPixels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colorRgb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0x0008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733575" y="2579571"/>
            <a:ext cx="1039528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33575" y="3275833"/>
            <a:ext cx="1039528" cy="19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2194" y="3734602"/>
            <a:ext cx="1260909" cy="59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026441" y="2136809"/>
            <a:ext cx="423513" cy="2926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13583" y="3415183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block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59" y="0"/>
            <a:ext cx="10772775" cy="1257300"/>
          </a:xfrm>
        </p:spPr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44728"/>
              </p:ext>
            </p:extLst>
          </p:nvPr>
        </p:nvGraphicFramePr>
        <p:xfrm>
          <a:off x="5337540" y="928102"/>
          <a:ext cx="506736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215"/>
                <a:gridCol w="1552077"/>
                <a:gridCol w="1552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 (bytes)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0x4F02_0340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lengthPixels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0x4F02_0341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0x4F02_0342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widthPixels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0x4F02_0343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4159" y="3980380"/>
            <a:ext cx="711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u32 Area(RECTANGLE </a:t>
            </a:r>
            <a:r>
              <a:rPr lang="en-US" dirty="0" err="1" smtClean="0"/>
              <a:t>const</a:t>
            </a:r>
            <a:r>
              <a:rPr lang="en-US" dirty="0" smtClean="0"/>
              <a:t> *</a:t>
            </a:r>
            <a:r>
              <a:rPr lang="en-US" dirty="0" err="1" smtClean="0"/>
              <a:t>pRectangle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return (u32)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lengthPixels</a:t>
            </a:r>
            <a:r>
              <a:rPr lang="en-US" dirty="0" smtClean="0"/>
              <a:t> * (u32)</a:t>
            </a:r>
            <a:r>
              <a:rPr lang="en-US" dirty="0" err="1" smtClean="0"/>
              <a:t>pRectangle</a:t>
            </a:r>
            <a:r>
              <a:rPr lang="en-US" dirty="0" smtClean="0"/>
              <a:t>-&gt;</a:t>
            </a:r>
            <a:r>
              <a:rPr lang="en-US" dirty="0" err="1" smtClean="0"/>
              <a:t>widthPixels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4159" y="1257300"/>
            <a:ext cx="3062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RECTANGLE rec = {2, 4};</a:t>
            </a:r>
          </a:p>
          <a:p>
            <a:r>
              <a:rPr lang="en-US" dirty="0"/>
              <a:t>	</a:t>
            </a:r>
            <a:r>
              <a:rPr lang="en-US" dirty="0" smtClean="0"/>
              <a:t>u32 </a:t>
            </a:r>
            <a:r>
              <a:rPr lang="en-US" dirty="0" err="1" smtClean="0"/>
              <a:t>recArea</a:t>
            </a:r>
            <a:r>
              <a:rPr lang="en-US" dirty="0" smtClean="0"/>
              <a:t> = Area(&amp;rec);</a:t>
            </a:r>
          </a:p>
          <a:p>
            <a:r>
              <a:rPr lang="en-US" dirty="0" smtClean="0"/>
              <a:t>	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4908884" y="943276"/>
            <a:ext cx="356135" cy="146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35869" y="1492703"/>
            <a:ext cx="47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11675" y="2847807"/>
            <a:ext cx="14382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0x4F02_0340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214838" y="2411462"/>
            <a:ext cx="462013" cy="41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73103" y="3291840"/>
            <a:ext cx="144379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772076" y="3291840"/>
            <a:ext cx="904775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35869" y="3291840"/>
            <a:ext cx="1194910" cy="130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801" y="5465382"/>
            <a:ext cx="42702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Read the value at (0x4F02_0340 + offset 0)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101992" y="1648221"/>
            <a:ext cx="1163027" cy="11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69008" y="4899614"/>
            <a:ext cx="95256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-&gt; offset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72090" y="4899614"/>
            <a:ext cx="95256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-&gt; offset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14073" y="5851617"/>
            <a:ext cx="42702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Read the value at (0x4F02_0340 + offset 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07641" y="2961364"/>
            <a:ext cx="60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(&amp;</a:t>
            </a:r>
            <a:r>
              <a:rPr lang="en-US" dirty="0" err="1" smtClean="0"/>
              <a:t>struct</a:t>
            </a:r>
            <a:r>
              <a:rPr lang="en-US" dirty="0" smtClean="0"/>
              <a:t> – just the address of the first member in the 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0"/>
          <a:stretch/>
        </p:blipFill>
        <p:spPr>
          <a:xfrm>
            <a:off x="206851" y="1251284"/>
            <a:ext cx="7961932" cy="4783755"/>
          </a:xfrm>
        </p:spPr>
      </p:pic>
      <p:sp>
        <p:nvSpPr>
          <p:cNvPr id="11" name="TextBox 10"/>
          <p:cNvSpPr txBox="1"/>
          <p:nvPr/>
        </p:nvSpPr>
        <p:spPr>
          <a:xfrm>
            <a:off x="8168783" y="1320480"/>
            <a:ext cx="29546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	u32 PIO_PER; 		</a:t>
            </a:r>
          </a:p>
          <a:p>
            <a:r>
              <a:rPr lang="en-US" dirty="0"/>
              <a:t>	u32 PIO_PDR; 		</a:t>
            </a:r>
          </a:p>
          <a:p>
            <a:r>
              <a:rPr lang="en-US" dirty="0"/>
              <a:t>	u32 PIO_PSR; 		</a:t>
            </a:r>
          </a:p>
          <a:p>
            <a:r>
              <a:rPr lang="en-US" dirty="0"/>
              <a:t>	u32 </a:t>
            </a:r>
            <a:r>
              <a:rPr lang="en-US" dirty="0" smtClean="0"/>
              <a:t>Reserved0; </a:t>
            </a:r>
            <a:endParaRPr lang="en-US" dirty="0"/>
          </a:p>
          <a:p>
            <a:r>
              <a:rPr lang="en-US" dirty="0"/>
              <a:t>	u32 PIO_OER; 		</a:t>
            </a:r>
          </a:p>
          <a:p>
            <a:r>
              <a:rPr lang="en-US" dirty="0"/>
              <a:t>	u32 PIO_ODR; 		</a:t>
            </a:r>
          </a:p>
          <a:p>
            <a:r>
              <a:rPr lang="en-US" dirty="0"/>
              <a:t>	u32 PIO_OSR; 		</a:t>
            </a:r>
          </a:p>
          <a:p>
            <a:r>
              <a:rPr lang="en-US" dirty="0"/>
              <a:t>	u32 </a:t>
            </a:r>
            <a:r>
              <a:rPr lang="en-US" dirty="0" smtClean="0"/>
              <a:t>Reserved1; </a:t>
            </a:r>
            <a:endParaRPr lang="en-US" dirty="0"/>
          </a:p>
          <a:p>
            <a:r>
              <a:rPr lang="en-US" dirty="0"/>
              <a:t>	u32 PIO_IFER; 		</a:t>
            </a:r>
          </a:p>
          <a:p>
            <a:r>
              <a:rPr lang="en-US" dirty="0"/>
              <a:t>	u32 PIO_IFDR; 		</a:t>
            </a:r>
          </a:p>
          <a:p>
            <a:r>
              <a:rPr lang="en-US" dirty="0"/>
              <a:t>	u32 PIO_IFSR; 		</a:t>
            </a:r>
          </a:p>
          <a:p>
            <a:r>
              <a:rPr lang="en-US" dirty="0"/>
              <a:t>	u32 </a:t>
            </a:r>
            <a:r>
              <a:rPr lang="en-US" dirty="0" smtClean="0"/>
              <a:t>Reserved2; </a:t>
            </a:r>
            <a:endParaRPr lang="en-US" dirty="0"/>
          </a:p>
          <a:p>
            <a:r>
              <a:rPr lang="en-US" dirty="0"/>
              <a:t>	u32 PIO_SODR; 		</a:t>
            </a:r>
          </a:p>
          <a:p>
            <a:r>
              <a:rPr lang="en-US" dirty="0"/>
              <a:t>	u32 PIO_CODR; 		</a:t>
            </a:r>
          </a:p>
          <a:p>
            <a:r>
              <a:rPr lang="en-US" dirty="0"/>
              <a:t>	u32 PIO_ODSR; 		</a:t>
            </a:r>
          </a:p>
          <a:p>
            <a:r>
              <a:rPr lang="en-US" dirty="0"/>
              <a:t>	u32 PIO_PDSR; 		</a:t>
            </a:r>
          </a:p>
          <a:p>
            <a:r>
              <a:rPr lang="en-US" dirty="0"/>
              <a:t>} AT91S_PIO;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4159" y="0"/>
            <a:ext cx="10772775" cy="1257300"/>
          </a:xfrm>
        </p:spPr>
        <p:txBody>
          <a:bodyPr/>
          <a:lstStyle/>
          <a:p>
            <a:r>
              <a:rPr lang="en-US" dirty="0" smtClean="0"/>
              <a:t>CPU Registers and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03759" y="6167960"/>
            <a:ext cx="339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#include “AT91SAM3U4.h”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211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CPU Registers and </a:t>
            </a:r>
            <a:r>
              <a:rPr lang="en-US" dirty="0" err="1" smtClean="0"/>
              <a:t>Structs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6656" y="1549668"/>
            <a:ext cx="10753725" cy="502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volatile unsigned </a:t>
            </a:r>
            <a:r>
              <a:rPr lang="en-US" dirty="0" err="1" smtClean="0"/>
              <a:t>int</a:t>
            </a:r>
            <a:r>
              <a:rPr lang="en-US" dirty="0"/>
              <a:t>	</a:t>
            </a:r>
            <a:r>
              <a:rPr lang="en-US" dirty="0" smtClean="0"/>
              <a:t>PIO_PER</a:t>
            </a:r>
            <a:r>
              <a:rPr lang="en-US" dirty="0"/>
              <a:t>; 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smtClean="0"/>
              <a:t>AT91S_PIO;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#define AT91C_BASE_PIOA      </a:t>
            </a:r>
            <a:r>
              <a:rPr lang="en-US" dirty="0" smtClean="0"/>
              <a:t>((</a:t>
            </a:r>
            <a:r>
              <a:rPr lang="en-US" dirty="0"/>
              <a:t>AT91S_PIO </a:t>
            </a:r>
            <a:r>
              <a:rPr lang="en-US" dirty="0" smtClean="0"/>
              <a:t>*)0x400E0C00)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define AT91C_BASE_PIOB      </a:t>
            </a:r>
            <a:r>
              <a:rPr lang="en-US" dirty="0" smtClean="0"/>
              <a:t>((</a:t>
            </a:r>
            <a:r>
              <a:rPr lang="en-US" dirty="0"/>
              <a:t>AT91S_PIO </a:t>
            </a:r>
            <a:r>
              <a:rPr lang="en-US" dirty="0" smtClean="0"/>
              <a:t>*)0x400E0E00)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GpioInit</a:t>
            </a:r>
            <a:r>
              <a:rPr lang="en-US" dirty="0" smtClean="0"/>
              <a:t>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" lvl="1" indent="0">
              <a:buNone/>
            </a:pPr>
            <a:r>
              <a:rPr lang="en-US" dirty="0" smtClean="0"/>
              <a:t>	AT91C_BASE_PIOA-&gt;PIO_PER = …;</a:t>
            </a:r>
          </a:p>
          <a:p>
            <a:pPr marL="4572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8" b="29306"/>
          <a:stretch/>
        </p:blipFill>
        <p:spPr>
          <a:xfrm>
            <a:off x="657606" y="1347536"/>
            <a:ext cx="9526533" cy="31667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Register Bits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" y="4602179"/>
            <a:ext cx="7321320" cy="1298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8926" y="4602179"/>
            <a:ext cx="13280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Port B, P14</a:t>
            </a:r>
          </a:p>
          <a:p>
            <a:r>
              <a:rPr lang="en-US" sz="2000" dirty="0" smtClean="0"/>
              <a:t>Port B, P13</a:t>
            </a:r>
          </a:p>
          <a:p>
            <a:r>
              <a:rPr lang="en-US" sz="2000" dirty="0" smtClean="0"/>
              <a:t>Port A, P17</a:t>
            </a:r>
          </a:p>
          <a:p>
            <a:r>
              <a:rPr lang="en-US" sz="2000" dirty="0" smtClean="0"/>
              <a:t>Port B, P0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275672" y="5582653"/>
            <a:ext cx="3137835" cy="423511"/>
          </a:xfrm>
          <a:prstGeom prst="rect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Register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47825"/>
            <a:ext cx="10753725" cy="4704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would you make the button easier to use in code (besides 0x00000001)?</a:t>
            </a:r>
          </a:p>
          <a:p>
            <a:endParaRPr lang="en-US" dirty="0" smtClean="0"/>
          </a:p>
          <a:p>
            <a:r>
              <a:rPr lang="en-US" dirty="0" smtClean="0"/>
              <a:t>#define GPIO_BUTTON1	BIT0			// What about GPIOA vs GPIOB?</a:t>
            </a:r>
          </a:p>
          <a:p>
            <a:r>
              <a:rPr lang="en-US" dirty="0" smtClean="0"/>
              <a:t>#define GPIOB_BUTTON1	BIT0			// Better… but still easy to mix up</a:t>
            </a:r>
          </a:p>
          <a:p>
            <a:r>
              <a:rPr lang="en-US" dirty="0" smtClean="0"/>
              <a:t>#define GPIO_BUTTON1	GPIOB, BUTTON1	// Means 2 values for each pin…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PortA</a:t>
            </a:r>
            <a:r>
              <a:rPr lang="en-US" dirty="0" smtClean="0"/>
              <a:t> = {0 – 31}</a:t>
            </a:r>
            <a:br>
              <a:rPr lang="en-US" dirty="0" smtClean="0"/>
            </a:br>
            <a:r>
              <a:rPr lang="en-US" dirty="0" err="1" smtClean="0"/>
              <a:t>PortB</a:t>
            </a:r>
            <a:r>
              <a:rPr lang="en-US" dirty="0" smtClean="0"/>
              <a:t> = {32-63}	enumerator!</a:t>
            </a:r>
            <a:br>
              <a:rPr lang="en-US" dirty="0" smtClean="0"/>
            </a:b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GPIO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49667"/>
            <a:ext cx="10753725" cy="4976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" lvl="1" indent="0">
              <a:buNone/>
            </a:pPr>
            <a:r>
              <a:rPr lang="en-US" dirty="0" smtClean="0"/>
              <a:t>	GPIO_PIN_PA0,	// 0</a:t>
            </a:r>
          </a:p>
          <a:p>
            <a:pPr marL="4572" lvl="1" indent="0">
              <a:buNone/>
            </a:pPr>
            <a:r>
              <a:rPr lang="en-US" dirty="0" smtClean="0"/>
              <a:t>	GPIO_PIN_PA1,	// 1</a:t>
            </a:r>
          </a:p>
          <a:p>
            <a:pPr marL="4572" lvl="1" indent="0">
              <a:buNone/>
            </a:pPr>
            <a:r>
              <a:rPr lang="en-US" dirty="0" smtClean="0"/>
              <a:t>	…</a:t>
            </a:r>
          </a:p>
          <a:p>
            <a:pPr marL="4572" lvl="1" indent="0">
              <a:buNone/>
            </a:pPr>
            <a:r>
              <a:rPr lang="en-US" dirty="0" smtClean="0"/>
              <a:t>} GPIO_PIN;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GpioSet</a:t>
            </a:r>
            <a:r>
              <a:rPr lang="en-US" dirty="0" smtClean="0"/>
              <a:t>(GPIO_PIN pin)</a:t>
            </a:r>
          </a:p>
          <a:p>
            <a:pPr marL="4572" lvl="1" indent="0">
              <a:buNone/>
            </a:pPr>
            <a:r>
              <a:rPr lang="en-US" dirty="0" smtClean="0"/>
              <a:t>{</a:t>
            </a:r>
          </a:p>
          <a:p>
            <a:pPr marL="4572" lvl="1" indent="0">
              <a:buNone/>
            </a:pPr>
            <a:r>
              <a:rPr lang="en-US" dirty="0"/>
              <a:t>	</a:t>
            </a:r>
            <a:r>
              <a:rPr lang="en-US" dirty="0" smtClean="0"/>
              <a:t>if (pin &lt; 32)</a:t>
            </a:r>
          </a:p>
          <a:p>
            <a:pPr marL="4572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GPIOA-&gt;PIO_SODR= </a:t>
            </a:r>
            <a:r>
              <a:rPr lang="en-US" dirty="0" smtClean="0"/>
              <a:t>(1 &lt;&lt; pin);</a:t>
            </a:r>
          </a:p>
          <a:p>
            <a:pPr marL="4572" lvl="1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4572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GPIOB-&gt;PIO_SODR= </a:t>
            </a:r>
            <a:r>
              <a:rPr lang="en-US" dirty="0" smtClean="0"/>
              <a:t>(1 &lt;&lt; (pin &amp; 0x32));</a:t>
            </a:r>
          </a:p>
          <a:p>
            <a:pPr marL="4572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Sub next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Feb 10 = Family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Feb 17-21 = Reading Break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www.engenuics.com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1813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GPIO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20791"/>
            <a:ext cx="10753725" cy="49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AT91S_PIO *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pGpioReg</a:t>
            </a:r>
            <a:r>
              <a:rPr lang="en-US" dirty="0"/>
              <a:t>[] = { GPIOA, GPIOB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#define GPIO_PIN_PORT(pin)	         (pin &gt;&gt; 5</a:t>
            </a:r>
            <a:r>
              <a:rPr lang="en-US" dirty="0" smtClean="0"/>
              <a:t>)	// or divide by 32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#define GPIO_PIN_BIT(pin)	         (1UL &lt;&lt; (pin &amp; 31))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GpioSet</a:t>
            </a:r>
            <a:r>
              <a:rPr lang="en-US" dirty="0"/>
              <a:t>(GPIO_PIN pin)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u32 port = </a:t>
            </a:r>
            <a:r>
              <a:rPr lang="en-US" dirty="0"/>
              <a:t>GPIO_PIN_PORT(pin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u32 </a:t>
            </a:r>
            <a:r>
              <a:rPr lang="en-US" dirty="0" err="1" smtClean="0"/>
              <a:t>pinBit</a:t>
            </a:r>
            <a:r>
              <a:rPr lang="en-US" dirty="0" smtClean="0"/>
              <a:t> = </a:t>
            </a:r>
            <a:r>
              <a:rPr lang="en-US" dirty="0"/>
              <a:t>GPIO_PIN_BIT(pin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pGpioReg</a:t>
            </a:r>
            <a:r>
              <a:rPr lang="en-US" dirty="0" smtClean="0"/>
              <a:t>[port]-&gt;</a:t>
            </a:r>
            <a:r>
              <a:rPr lang="en-US" dirty="0"/>
              <a:t>PIO_SODR = </a:t>
            </a:r>
            <a:r>
              <a:rPr lang="en-US" dirty="0" err="1" smtClean="0"/>
              <a:t>pinBit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1405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GPIO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49667"/>
            <a:ext cx="10753725" cy="49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#define _</a:t>
            </a:r>
            <a:r>
              <a:rPr lang="en-US" dirty="0" smtClean="0"/>
              <a:t>BIT(n)</a:t>
            </a:r>
            <a:r>
              <a:rPr lang="en-US" dirty="0"/>
              <a:t>	(1U &lt;&lt; </a:t>
            </a:r>
            <a:r>
              <a:rPr lang="en-US" dirty="0" smtClean="0"/>
              <a:t>(n))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GPIOA-&gt;</a:t>
            </a:r>
            <a:r>
              <a:rPr lang="en-US" dirty="0" smtClean="0"/>
              <a:t>PIO_OER = (_BIT(GPIO_LED_GREEN) | _BIT(GPIO_LED_RED) | …);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actual code use something called “x-macros” to simplify this step… too much to get into explaining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49667"/>
            <a:ext cx="10753725" cy="4976261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GpioClear</a:t>
            </a:r>
            <a:r>
              <a:rPr lang="en-US" dirty="0"/>
              <a:t>(GPIO_PIN pin);</a:t>
            </a:r>
          </a:p>
          <a:p>
            <a:r>
              <a:rPr lang="en-US" dirty="0"/>
              <a:t>void </a:t>
            </a:r>
            <a:r>
              <a:rPr lang="en-US" dirty="0" err="1"/>
              <a:t>GpioSetState</a:t>
            </a:r>
            <a:r>
              <a:rPr lang="en-US" dirty="0"/>
              <a:t>(GPIO_PIN pin,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pinState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GpioToggle</a:t>
            </a:r>
            <a:r>
              <a:rPr lang="en-US" dirty="0"/>
              <a:t>(GPIO_PIN pin);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GpioIsSet</a:t>
            </a:r>
            <a:r>
              <a:rPr lang="en-US" dirty="0"/>
              <a:t>(GPIO_PIN pin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TortoiseSVN</a:t>
            </a:r>
            <a:r>
              <a:rPr lang="en-US" dirty="0" smtClean="0"/>
              <a:t> -&gt; Switch:</a:t>
            </a:r>
            <a:endParaRPr lang="en-US" dirty="0"/>
          </a:p>
          <a:p>
            <a:r>
              <a:rPr lang="en-US" dirty="0"/>
              <a:t>/SAM3U/MPGL1/Exercises/GPIO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01" y="3391766"/>
            <a:ext cx="517279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8" y="171450"/>
            <a:ext cx="10909637" cy="6524819"/>
          </a:xfrm>
        </p:spPr>
      </p:pic>
    </p:spTree>
    <p:extLst>
      <p:ext uri="{BB962C8B-B14F-4D97-AF65-F5344CB8AC3E}">
        <p14:creationId xmlns:p14="http://schemas.microsoft.com/office/powerpoint/2010/main" val="9884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168228"/>
            <a:ext cx="7179733" cy="65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168228"/>
            <a:ext cx="7179733" cy="654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333" y="2978461"/>
            <a:ext cx="23359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xxER</a:t>
            </a:r>
            <a:r>
              <a:rPr lang="en-US" dirty="0" smtClean="0"/>
              <a:t> = Enable Register</a:t>
            </a:r>
          </a:p>
          <a:p>
            <a:r>
              <a:rPr lang="en-US" dirty="0" err="1" smtClean="0"/>
              <a:t>xxSR</a:t>
            </a:r>
            <a:r>
              <a:rPr lang="en-US" dirty="0" smtClean="0"/>
              <a:t> = Status Register</a:t>
            </a:r>
          </a:p>
          <a:p>
            <a:r>
              <a:rPr lang="en-US" dirty="0" err="1" smtClean="0"/>
              <a:t>xxDR</a:t>
            </a:r>
            <a:r>
              <a:rPr lang="en-US" dirty="0" smtClean="0"/>
              <a:t> = Disable Register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2066" y="261361"/>
            <a:ext cx="8332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8433" y="2609129"/>
            <a:ext cx="17528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Set/Clear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1900" y="257054"/>
            <a:ext cx="1422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Input/Output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54133" y="1434845"/>
            <a:ext cx="11321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Peripheral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2793" y="1697311"/>
            <a:ext cx="215899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Peripheral A/B Select</a:t>
            </a:r>
          </a:p>
        </p:txBody>
      </p:sp>
    </p:spTree>
    <p:extLst>
      <p:ext uri="{BB962C8B-B14F-4D97-AF65-F5344CB8AC3E}">
        <p14:creationId xmlns:p14="http://schemas.microsoft.com/office/powerpoint/2010/main" val="22381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168228"/>
            <a:ext cx="7179733" cy="654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333" y="2978461"/>
            <a:ext cx="23359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xxER</a:t>
            </a:r>
            <a:r>
              <a:rPr lang="en-US" dirty="0" smtClean="0"/>
              <a:t> = Enable Register</a:t>
            </a:r>
          </a:p>
          <a:p>
            <a:r>
              <a:rPr lang="en-US" dirty="0" err="1" smtClean="0"/>
              <a:t>xxSR</a:t>
            </a:r>
            <a:r>
              <a:rPr lang="en-US" dirty="0" smtClean="0"/>
              <a:t> = Status Register</a:t>
            </a:r>
          </a:p>
          <a:p>
            <a:r>
              <a:rPr lang="en-US" dirty="0" err="1" smtClean="0"/>
              <a:t>xxDR</a:t>
            </a:r>
            <a:r>
              <a:rPr lang="en-US" dirty="0" smtClean="0"/>
              <a:t> = Disable Register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2365" y="4023063"/>
            <a:ext cx="7528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2031" y="6147960"/>
            <a:ext cx="175118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Debounce</a:t>
            </a:r>
            <a:r>
              <a:rPr lang="en-US" dirty="0" smtClean="0"/>
              <a:t>/Glitch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5898" y="6147960"/>
            <a:ext cx="28986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Interrupt enable/mask/status</a:t>
            </a:r>
          </a:p>
        </p:txBody>
      </p:sp>
    </p:spTree>
    <p:extLst>
      <p:ext uri="{BB962C8B-B14F-4D97-AF65-F5344CB8AC3E}">
        <p14:creationId xmlns:p14="http://schemas.microsoft.com/office/powerpoint/2010/main" val="26277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61077"/>
            <a:ext cx="10772775" cy="1486748"/>
          </a:xfrm>
        </p:spPr>
        <p:txBody>
          <a:bodyPr/>
          <a:lstStyle/>
          <a:p>
            <a:r>
              <a:rPr lang="en-US" dirty="0" smtClean="0"/>
              <a:t>GPIO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47825"/>
            <a:ext cx="10753725" cy="47529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Almost all processors default to “input” on power-up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means that it won’t drive high/low and fry anything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processors have multiple “ports” (GPIOA, GPIOB, etc.) so they can have more than 32 pins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processors have a single “enable/disable/status” register, which means that you have to read/modify/write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Causes problems if the processor interrupts in the middle…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Our processor has separate registers so you can just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always have to refer to the processor’s </a:t>
            </a:r>
            <a:r>
              <a:rPr lang="en-US" b="1" dirty="0" smtClean="0"/>
              <a:t>reference manual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 always do the pin setup as the first thing in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0"/>
          <a:stretch/>
        </p:blipFill>
        <p:spPr>
          <a:xfrm>
            <a:off x="803618" y="1001028"/>
            <a:ext cx="7961932" cy="4783755"/>
          </a:xfrm>
        </p:spPr>
      </p:pic>
      <p:sp>
        <p:nvSpPr>
          <p:cNvPr id="11" name="TextBox 10"/>
          <p:cNvSpPr txBox="1"/>
          <p:nvPr/>
        </p:nvSpPr>
        <p:spPr>
          <a:xfrm>
            <a:off x="1864235" y="5902105"/>
            <a:ext cx="39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isn’t even half of the GPIO registers)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4159" y="0"/>
            <a:ext cx="10772775" cy="1257300"/>
          </a:xfrm>
        </p:spPr>
        <p:txBody>
          <a:bodyPr/>
          <a:lstStyle/>
          <a:p>
            <a:r>
              <a:rPr lang="en-US" dirty="0" smtClean="0"/>
              <a:t>CPU Registers and </a:t>
            </a:r>
            <a:r>
              <a:rPr lang="en-US" dirty="0" err="1" smtClean="0"/>
              <a:t>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50" y="0"/>
            <a:ext cx="10772775" cy="1212783"/>
          </a:xfrm>
        </p:spPr>
        <p:txBody>
          <a:bodyPr/>
          <a:lstStyle/>
          <a:p>
            <a:r>
              <a:rPr lang="en-US" dirty="0" smtClean="0"/>
              <a:t>CPU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2" y="1118438"/>
            <a:ext cx="7843832" cy="4136956"/>
          </a:xfrm>
        </p:spPr>
      </p:pic>
      <p:sp>
        <p:nvSpPr>
          <p:cNvPr id="5" name="Rectangle 4"/>
          <p:cNvSpPr/>
          <p:nvPr/>
        </p:nvSpPr>
        <p:spPr>
          <a:xfrm>
            <a:off x="3269852" y="1659615"/>
            <a:ext cx="4406700" cy="265537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57606" y="5539289"/>
            <a:ext cx="10753725" cy="102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/>
              <a:t>ALL</a:t>
            </a:r>
            <a:r>
              <a:rPr lang="en-US" sz="3600" dirty="0" smtClean="0"/>
              <a:t> CPU registers are just values written to or read from special memory addresses!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46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1016</TotalTime>
  <Words>631</Words>
  <Application>Microsoft Office PowerPoint</Application>
  <PresentationFormat>Widescreen</PresentationFormat>
  <Paragraphs>252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Metropolitan</vt:lpstr>
      <vt:lpstr>MPG</vt:lpstr>
      <vt:lpstr>Housekeeping</vt:lpstr>
      <vt:lpstr>PowerPoint Presentation</vt:lpstr>
      <vt:lpstr>PowerPoint Presentation</vt:lpstr>
      <vt:lpstr>PowerPoint Presentation</vt:lpstr>
      <vt:lpstr>PowerPoint Presentation</vt:lpstr>
      <vt:lpstr>GPIO notes</vt:lpstr>
      <vt:lpstr>CPU Registers and Structs</vt:lpstr>
      <vt:lpstr>CPU Registers</vt:lpstr>
      <vt:lpstr>CPU Registers</vt:lpstr>
      <vt:lpstr>Structs (revisited)</vt:lpstr>
      <vt:lpstr>Structs</vt:lpstr>
      <vt:lpstr>Structs</vt:lpstr>
      <vt:lpstr>Structs</vt:lpstr>
      <vt:lpstr>CPU Registers and Structs</vt:lpstr>
      <vt:lpstr>CPU Registers and Structs…</vt:lpstr>
      <vt:lpstr>Register Bits</vt:lpstr>
      <vt:lpstr>Register Bits</vt:lpstr>
      <vt:lpstr>GPIO Enum</vt:lpstr>
      <vt:lpstr>GPIO Enum</vt:lpstr>
      <vt:lpstr>GPIO Enum</vt:lpstr>
      <vt:lpstr>Your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</dc:title>
  <dc:creator>Sheldon P</dc:creator>
  <cp:lastModifiedBy>Sheldon P</cp:lastModifiedBy>
  <cp:revision>94</cp:revision>
  <dcterms:created xsi:type="dcterms:W3CDTF">2013-10-20T04:17:02Z</dcterms:created>
  <dcterms:modified xsi:type="dcterms:W3CDTF">2014-01-27T00:51:00Z</dcterms:modified>
</cp:coreProperties>
</file>