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7" r:id="rId4"/>
    <p:sldId id="279" r:id="rId5"/>
    <p:sldId id="258" r:id="rId6"/>
    <p:sldId id="288" r:id="rId7"/>
    <p:sldId id="260" r:id="rId8"/>
    <p:sldId id="262" r:id="rId9"/>
    <p:sldId id="280" r:id="rId10"/>
    <p:sldId id="285" r:id="rId11"/>
    <p:sldId id="261" r:id="rId12"/>
    <p:sldId id="281" r:id="rId13"/>
    <p:sldId id="286" r:id="rId14"/>
    <p:sldId id="287" r:id="rId15"/>
    <p:sldId id="282" r:id="rId16"/>
    <p:sldId id="289" r:id="rId17"/>
    <p:sldId id="291" r:id="rId18"/>
    <p:sldId id="290" r:id="rId19"/>
    <p:sldId id="292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ldon P" initials="SP" lastIdx="1" clrIdx="0">
    <p:extLst>
      <p:ext uri="{19B8F6BF-5375-455C-9EA6-DF929625EA0E}">
        <p15:presenceInfo xmlns:p15="http://schemas.microsoft.com/office/powerpoint/2012/main" userId="ee59c6deacf564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>
      <p:cViewPr varScale="1">
        <p:scale>
          <a:sx n="108" d="100"/>
          <a:sy n="108" d="100"/>
        </p:scale>
        <p:origin x="3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181E-728C-4155-98E0-DB3D97CCA9E4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576E6-6912-4615-9723-C5F8477D6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Buzzer 1 = Channel 0</a:t>
            </a:r>
          </a:p>
          <a:p>
            <a:r>
              <a:rPr lang="en-US" dirty="0" smtClean="0"/>
              <a:t>Buzzer 2 = Channel 1</a:t>
            </a:r>
          </a:p>
          <a:p>
            <a:r>
              <a:rPr lang="en-US" dirty="0" smtClean="0"/>
              <a:t>Current board can only use one beeper at a time… unless you rewire the 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576E6-6912-4615-9723-C5F8477D6C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MPG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PWM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9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95" y="152400"/>
            <a:ext cx="886574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PWM Peripheral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PWMC_ENA</a:t>
            </a:r>
            <a:br>
              <a:rPr lang="en-US" dirty="0" smtClean="0"/>
            </a:br>
            <a:r>
              <a:rPr lang="en-US" dirty="0" smtClean="0"/>
              <a:t>= enable PWM channels</a:t>
            </a:r>
            <a:endParaRPr lang="en-US" dirty="0"/>
          </a:p>
          <a:p>
            <a:r>
              <a:rPr lang="en-US" dirty="0" smtClean="0"/>
              <a:t>PWMC_CMR</a:t>
            </a:r>
            <a:br>
              <a:rPr lang="en-US" dirty="0" smtClean="0"/>
            </a:br>
            <a:r>
              <a:rPr lang="en-US" sz="2800" dirty="0" smtClean="0"/>
              <a:t>= mode register (clock, alignment, polarity, dead-time)</a:t>
            </a:r>
          </a:p>
          <a:p>
            <a:r>
              <a:rPr lang="en-US" dirty="0" smtClean="0"/>
              <a:t>PWMC_CPRDR / PWMC_CPRDUPDR</a:t>
            </a:r>
            <a:br>
              <a:rPr lang="en-US" dirty="0" smtClean="0"/>
            </a:br>
            <a:r>
              <a:rPr lang="en-US" sz="2800" dirty="0" smtClean="0"/>
              <a:t>= period (in PWM clock ticks)</a:t>
            </a:r>
            <a:endParaRPr lang="en-US" sz="2800" dirty="0"/>
          </a:p>
          <a:p>
            <a:r>
              <a:rPr lang="en-US" dirty="0"/>
              <a:t>PWMC_</a:t>
            </a:r>
            <a:r>
              <a:rPr lang="en-US" dirty="0" smtClean="0"/>
              <a:t>CPCDTYR / PWMC_CDTYUPDR</a:t>
            </a:r>
            <a:br>
              <a:rPr lang="en-US" dirty="0" smtClean="0"/>
            </a:br>
            <a:r>
              <a:rPr lang="en-US" sz="2800" dirty="0" smtClean="0"/>
              <a:t>= duty cycle (in PWM clock ticks)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AT91C_BASE_PWMC-&gt;PWMC_ENA = xxx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3" y="914400"/>
            <a:ext cx="8745441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186613"/>
              </p:ext>
            </p:extLst>
          </p:nvPr>
        </p:nvGraphicFramePr>
        <p:xfrm>
          <a:off x="152400" y="381000"/>
          <a:ext cx="8839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Image" r:id="rId3" imgW="10158480" imgH="5079240" progId="Photoshop.Image.13">
                  <p:embed/>
                </p:oleObj>
              </mc:Choice>
              <mc:Fallback>
                <p:oleObj name="Image" r:id="rId3" imgW="10158480" imgH="50792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381000"/>
                        <a:ext cx="88392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(MCK = 48 MHz)</a:t>
            </a:r>
          </a:p>
          <a:p>
            <a:r>
              <a:rPr lang="en-US" dirty="0" smtClean="0"/>
              <a:t>PWMC_CH[n].PWMC_CPRDR = xxx</a:t>
            </a:r>
          </a:p>
        </p:txBody>
      </p:sp>
    </p:spTree>
    <p:extLst>
      <p:ext uri="{BB962C8B-B14F-4D97-AF65-F5344CB8AC3E}">
        <p14:creationId xmlns:p14="http://schemas.microsoft.com/office/powerpoint/2010/main" val="19621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533400"/>
            <a:ext cx="8718455" cy="44958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PWMC_CH[n].PWMC_CDTYR = PWMC_CH[n].PWMC_CPRDR * (duty/100)</a:t>
            </a:r>
          </a:p>
        </p:txBody>
      </p:sp>
    </p:spTree>
    <p:extLst>
      <p:ext uri="{BB962C8B-B14F-4D97-AF65-F5344CB8AC3E}">
        <p14:creationId xmlns:p14="http://schemas.microsoft.com/office/powerpoint/2010/main" val="255376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PWM Peripheral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CPRDR vs CPRDUPDR &amp; CPCDTYR vs CDTYUPDR</a:t>
            </a:r>
          </a:p>
          <a:p>
            <a:r>
              <a:rPr lang="en-US" sz="2800" dirty="0" smtClean="0"/>
              <a:t>Use the direct registers when PWM is off</a:t>
            </a:r>
          </a:p>
          <a:p>
            <a:r>
              <a:rPr lang="en-US" sz="2800" dirty="0" smtClean="0"/>
              <a:t>Use the update registers when PWM is already running… why?</a:t>
            </a:r>
          </a:p>
        </p:txBody>
      </p:sp>
    </p:spTree>
    <p:extLst>
      <p:ext uri="{BB962C8B-B14F-4D97-AF65-F5344CB8AC3E}">
        <p14:creationId xmlns:p14="http://schemas.microsoft.com/office/powerpoint/2010/main" val="2432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PWM Peripheral &gt; To Beeper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562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BeeperInit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basic configuration, variable setup, etc.</a:t>
            </a:r>
          </a:p>
          <a:p>
            <a:r>
              <a:rPr lang="en-US" dirty="0" err="1" smtClean="0"/>
              <a:t>BeeperOn</a:t>
            </a:r>
            <a:r>
              <a:rPr lang="en-US" dirty="0" smtClean="0"/>
              <a:t>(frequency, duty, </a:t>
            </a:r>
            <a:r>
              <a:rPr lang="en-US" dirty="0" err="1" smtClean="0"/>
              <a:t>whichBeeper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BeeperOff</a:t>
            </a:r>
            <a:r>
              <a:rPr lang="en-US" dirty="0" smtClean="0"/>
              <a:t>(</a:t>
            </a:r>
            <a:r>
              <a:rPr lang="en-US" dirty="0" err="1" smtClean="0"/>
              <a:t>whichBeeper</a:t>
            </a:r>
            <a:r>
              <a:rPr lang="en-US" dirty="0" smtClean="0"/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95800" y="2057400"/>
            <a:ext cx="609600" cy="685800"/>
            <a:chOff x="4495800" y="2057400"/>
            <a:chExt cx="609600" cy="68580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495800" y="2057400"/>
              <a:ext cx="609600" cy="6096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572000" y="2057400"/>
              <a:ext cx="457200" cy="68580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688807">
            <a:off x="6245332" y="180013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?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688807">
            <a:off x="3256507" y="2449262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?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void </a:t>
            </a:r>
            <a:r>
              <a:rPr lang="en-US" sz="4000" dirty="0" err="1" smtClean="0"/>
              <a:t>BeeperOn</a:t>
            </a:r>
            <a:r>
              <a:rPr lang="en-US" sz="4000" dirty="0" smtClean="0"/>
              <a:t>(</a:t>
            </a:r>
            <a:r>
              <a:rPr lang="en-US" sz="4000" dirty="0" err="1" smtClean="0"/>
              <a:t>freqHz</a:t>
            </a:r>
            <a:r>
              <a:rPr lang="en-US" sz="4000" dirty="0" smtClean="0"/>
              <a:t>, </a:t>
            </a:r>
            <a:r>
              <a:rPr lang="en-US" sz="4000" dirty="0" err="1" smtClean="0"/>
              <a:t>beeperNum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periodTicks</a:t>
            </a:r>
            <a:r>
              <a:rPr lang="en-US" dirty="0" smtClean="0"/>
              <a:t> = 48MHz / </a:t>
            </a:r>
            <a:r>
              <a:rPr lang="en-US" dirty="0" err="1" smtClean="0"/>
              <a:t>freqHz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if (channel is running)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CPRDUPDR = </a:t>
            </a:r>
            <a:r>
              <a:rPr lang="en-US" dirty="0" err="1" smtClean="0"/>
              <a:t>periodTicks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CDTYUPDR = </a:t>
            </a:r>
            <a:r>
              <a:rPr lang="en-US" dirty="0" err="1" smtClean="0"/>
              <a:t>periodTicks</a:t>
            </a:r>
            <a:r>
              <a:rPr lang="en-US" dirty="0" smtClean="0"/>
              <a:t> / 2;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BspPeriphOn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CPRDR = </a:t>
            </a:r>
            <a:r>
              <a:rPr lang="en-US" dirty="0" err="1" smtClean="0"/>
              <a:t>periodTicks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CDTYR = </a:t>
            </a:r>
            <a:r>
              <a:rPr lang="en-US" dirty="0" err="1" smtClean="0"/>
              <a:t>periodTicks</a:t>
            </a:r>
            <a:r>
              <a:rPr lang="en-US" dirty="0" smtClean="0"/>
              <a:t> / 2;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PWMC_ENA = _BIT(</a:t>
            </a:r>
            <a:r>
              <a:rPr lang="en-US" dirty="0" err="1" smtClean="0"/>
              <a:t>beeperNum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94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void </a:t>
            </a:r>
            <a:r>
              <a:rPr lang="en-US" sz="4000" dirty="0" err="1" smtClean="0"/>
              <a:t>BeeperOff</a:t>
            </a:r>
            <a:r>
              <a:rPr lang="en-US" sz="4000" dirty="0" smtClean="0"/>
              <a:t>(</a:t>
            </a:r>
            <a:r>
              <a:rPr lang="en-US" sz="4000" dirty="0" err="1" smtClean="0"/>
              <a:t>beeperNum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Gpio</a:t>
            </a:r>
            <a:r>
              <a:rPr lang="en-US" dirty="0" smtClean="0"/>
              <a:t> – switch from peripheral control to direct control and drive low</a:t>
            </a:r>
          </a:p>
          <a:p>
            <a:pPr marL="0" indent="0">
              <a:buNone/>
            </a:pPr>
            <a:r>
              <a:rPr lang="en-US" dirty="0" smtClean="0"/>
              <a:t>PWMC_DIS = _BIT(</a:t>
            </a:r>
            <a:r>
              <a:rPr lang="en-US" dirty="0" err="1" smtClean="0"/>
              <a:t>beeperNum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if (all channels disabled)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BspPeriphOff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14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the beeper?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Musical notes</a:t>
            </a:r>
          </a:p>
          <a:p>
            <a:pPr lvl="1"/>
            <a:r>
              <a:rPr lang="en-US" dirty="0" smtClean="0"/>
              <a:t>A5 = 440 Hz</a:t>
            </a:r>
          </a:p>
          <a:p>
            <a:pPr lvl="1"/>
            <a:r>
              <a:rPr lang="en-US" dirty="0" smtClean="0"/>
              <a:t>1 octave up = double the frequency</a:t>
            </a:r>
          </a:p>
          <a:p>
            <a:pPr lvl="1"/>
            <a:r>
              <a:rPr lang="en-US" dirty="0" smtClean="0"/>
              <a:t>lib\</a:t>
            </a:r>
            <a:r>
              <a:rPr lang="en-US" dirty="0" err="1" smtClean="0"/>
              <a:t>utils</a:t>
            </a:r>
            <a:r>
              <a:rPr lang="en-US" dirty="0" smtClean="0"/>
              <a:t>\</a:t>
            </a:r>
            <a:r>
              <a:rPr lang="en-US" dirty="0" err="1" smtClean="0"/>
              <a:t>notes.h</a:t>
            </a:r>
            <a:endParaRPr lang="en-US" dirty="0" smtClean="0"/>
          </a:p>
          <a:p>
            <a:r>
              <a:rPr lang="en-US" dirty="0" smtClean="0"/>
              <a:t>Simple song:</a:t>
            </a:r>
          </a:p>
          <a:p>
            <a:pPr lvl="1"/>
            <a:r>
              <a:rPr lang="en-US" dirty="0" err="1" smtClean="0"/>
              <a:t>BeeperOn</a:t>
            </a:r>
            <a:r>
              <a:rPr lang="en-US" dirty="0" smtClean="0"/>
              <a:t>(440);</a:t>
            </a:r>
          </a:p>
          <a:p>
            <a:pPr lvl="1"/>
            <a:r>
              <a:rPr lang="en-US" dirty="0" err="1" smtClean="0"/>
              <a:t>TimerWaitXMs</a:t>
            </a:r>
            <a:r>
              <a:rPr lang="en-US" dirty="0" smtClean="0"/>
              <a:t>(100);</a:t>
            </a:r>
          </a:p>
          <a:p>
            <a:pPr lvl="1"/>
            <a:r>
              <a:rPr lang="en-US" dirty="0" err="1" smtClean="0"/>
              <a:t>BeeperOn</a:t>
            </a:r>
            <a:r>
              <a:rPr lang="en-US" dirty="0" smtClean="0"/>
              <a:t>(880);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7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Attendance</a:t>
            </a:r>
          </a:p>
          <a:p>
            <a:r>
              <a:rPr lang="en-US" dirty="0" smtClean="0"/>
              <a:t>Next weeks:</a:t>
            </a:r>
          </a:p>
          <a:p>
            <a:pPr lvl="1"/>
            <a:r>
              <a:rPr lang="en-US" dirty="0" smtClean="0"/>
              <a:t>SD Card (file system)</a:t>
            </a:r>
          </a:p>
          <a:p>
            <a:pPr lvl="1"/>
            <a:r>
              <a:rPr lang="en-US" dirty="0" smtClean="0"/>
              <a:t>Text Editor</a:t>
            </a:r>
          </a:p>
          <a:p>
            <a:pPr lvl="1"/>
            <a:r>
              <a:rPr lang="en-US" dirty="0" smtClean="0"/>
              <a:t>Radio (ANT)</a:t>
            </a:r>
          </a:p>
          <a:p>
            <a:pPr lvl="1"/>
            <a:r>
              <a:rPr lang="en-US" dirty="0" smtClean="0"/>
              <a:t>PC-Lint (</a:t>
            </a:r>
            <a:r>
              <a:rPr lang="en-US" dirty="0" err="1" smtClean="0"/>
              <a:t>makefiles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Turn!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https://</a:t>
            </a:r>
            <a:r>
              <a:rPr lang="en-US" sz="2600" dirty="0" smtClean="0"/>
              <a:t>xp-dev.com/svn/MPG/SAM3U/MPGL1/Exercises/PWM</a:t>
            </a:r>
            <a:endParaRPr lang="en-US" sz="2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8194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main.c</a:t>
            </a:r>
            <a:r>
              <a:rPr lang="en-US" sz="2800" dirty="0" smtClean="0"/>
              <a:t>: Four different calls to the exercise functions: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Exercise 1:	Manual PWM control of LED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Exercise 2:	Basic Beeper Control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Exercise 3:	Beeper Sweep</a:t>
            </a:r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Exercise 3:	Make a song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4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PWM?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Pulse Width Modulation</a:t>
            </a:r>
          </a:p>
          <a:p>
            <a:r>
              <a:rPr lang="en-US" dirty="0" smtClean="0"/>
              <a:t>Digital systems can only express two voltage states: high (1) and low (0).</a:t>
            </a:r>
          </a:p>
          <a:p>
            <a:r>
              <a:rPr lang="en-US" dirty="0" smtClean="0"/>
              <a:t>Real world is analog …</a:t>
            </a:r>
          </a:p>
          <a:p>
            <a:r>
              <a:rPr lang="en-US" dirty="0" smtClean="0"/>
              <a:t>Digital-to-Analog Conversion (DAC) can get some form of analog – but only at discrete levels</a:t>
            </a:r>
          </a:p>
          <a:p>
            <a:r>
              <a:rPr lang="en-US" dirty="0" smtClean="0"/>
              <a:t>Digital processor can only create square waves … but many systems can be modulated to give the appearance of analog voltages this 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2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Applications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429474"/>
            <a:ext cx="8229600" cy="4590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only see 10-30 Hz.</a:t>
            </a:r>
          </a:p>
          <a:p>
            <a:r>
              <a:rPr lang="en-US" dirty="0" smtClean="0"/>
              <a:t>If we blink an LED at 30 Hz, 50% duty cycle, it will appear as if it is running at half voltage (half as bright)</a:t>
            </a:r>
          </a:p>
          <a:p>
            <a:r>
              <a:rPr lang="en-US" dirty="0" smtClean="0"/>
              <a:t>Capacitance helps to smooth out the voltage</a:t>
            </a:r>
          </a:p>
          <a:p>
            <a:r>
              <a:rPr lang="en-US" dirty="0" smtClean="0"/>
              <a:t>Switching Power supplies convert the high input voltage down to a regulated lower voltage</a:t>
            </a:r>
          </a:p>
          <a:p>
            <a:r>
              <a:rPr lang="en-US" dirty="0" smtClean="0"/>
              <a:t>Motor controllers</a:t>
            </a:r>
          </a:p>
          <a:p>
            <a:r>
              <a:rPr lang="en-US" dirty="0" smtClean="0"/>
              <a:t>Dimmer Switches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Basics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r>
              <a:rPr lang="en-US" dirty="0" smtClean="0"/>
              <a:t>Blinking an LED is a square wave (i.e. on for 500ms, off for 500ms = 1Hz, 50% duty cycle)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2" y="1295400"/>
            <a:ext cx="8580976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Basics</a:t>
            </a:r>
            <a:endParaRPr lang="en-US" dirty="0"/>
          </a:p>
        </p:txBody>
      </p:sp>
      <p:pic>
        <p:nvPicPr>
          <p:cNvPr id="3078" name="Picture 6" descr="http://d32zx1or0t1x0y.cloudfront.net/2011/06/atmega168a_pwm_02_lr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8" y="2133600"/>
            <a:ext cx="8676402" cy="4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Exercise</a:t>
            </a:r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457200" y="1429474"/>
            <a:ext cx="8229600" cy="4895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Program an LED on PWM at 100 Hz</a:t>
            </a:r>
          </a:p>
          <a:p>
            <a:r>
              <a:rPr lang="en-US" dirty="0" smtClean="0"/>
              <a:t>Left button = 10% duty cycle</a:t>
            </a:r>
          </a:p>
          <a:p>
            <a:r>
              <a:rPr lang="en-US" dirty="0" smtClean="0"/>
              <a:t>Right button = 90% duty cycle</a:t>
            </a:r>
          </a:p>
          <a:p>
            <a:r>
              <a:rPr lang="en-US" dirty="0" smtClean="0"/>
              <a:t>else 50% duty cycle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try adjusting the frequency to 50 Hz, and 30 Hz. Do you see any flicker?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MPG Hardware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3" y="1406541"/>
            <a:ext cx="8915400" cy="1048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937769"/>
            <a:ext cx="4161003" cy="35941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38189"/>
              </p:ext>
            </p:extLst>
          </p:nvPr>
        </p:nvGraphicFramePr>
        <p:xfrm>
          <a:off x="4876799" y="2937769"/>
          <a:ext cx="3986525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6" imgW="3809520" imgH="3288600" progId="Photoshop.Image.13">
                  <p:embed/>
                </p:oleObj>
              </mc:Choice>
              <mc:Fallback>
                <p:oleObj name="Image" r:id="rId6" imgW="3809520" imgH="3288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6799" y="2937769"/>
                        <a:ext cx="3986525" cy="344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2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PWM Peripheral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4-channel, 16-bit</a:t>
            </a:r>
          </a:p>
          <a:p>
            <a:r>
              <a:rPr lang="en-US" sz="2800" dirty="0" smtClean="0"/>
              <a:t>Can set period, duty-cycle, polarity, alignment and dead-times</a:t>
            </a:r>
          </a:p>
          <a:p>
            <a:r>
              <a:rPr lang="en-US" sz="2800" dirty="0" smtClean="0"/>
              <a:t>Each channel can use a different clock</a:t>
            </a:r>
          </a:p>
          <a:p>
            <a:r>
              <a:rPr lang="en-US" sz="2800" dirty="0" smtClean="0"/>
              <a:t>All channels integrate double-buffering in order to prevent an unexpected waveform while modifying the period, duty-cycle or dead-times</a:t>
            </a:r>
          </a:p>
          <a:p>
            <a:r>
              <a:rPr lang="en-US" sz="2800" dirty="0" smtClean="0"/>
              <a:t>Channels can be linked together</a:t>
            </a:r>
          </a:p>
          <a:p>
            <a:r>
              <a:rPr lang="en-US" sz="2800" dirty="0" smtClean="0"/>
              <a:t>Duty cycle can be written by DMA</a:t>
            </a:r>
          </a:p>
          <a:p>
            <a:r>
              <a:rPr lang="en-US" sz="2800" dirty="0" smtClean="0"/>
              <a:t>Interrupts from various comparisons (i.e. to trigger an ADC, or a DMA transfer)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495</Words>
  <Application>Microsoft Office PowerPoint</Application>
  <PresentationFormat>On-screen Show (4:3)</PresentationFormat>
  <Paragraphs>97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Adobe Photoshop Image</vt:lpstr>
      <vt:lpstr>MPG</vt:lpstr>
      <vt:lpstr>Housekeeping</vt:lpstr>
      <vt:lpstr>What is PWM?</vt:lpstr>
      <vt:lpstr>PWM Applications</vt:lpstr>
      <vt:lpstr>PWM Basics</vt:lpstr>
      <vt:lpstr>PWM Basics</vt:lpstr>
      <vt:lpstr>PWM Exercise</vt:lpstr>
      <vt:lpstr>MPG Hardware</vt:lpstr>
      <vt:lpstr>PWM Peripheral</vt:lpstr>
      <vt:lpstr>PowerPoint Presentation</vt:lpstr>
      <vt:lpstr>PWM Peripheral</vt:lpstr>
      <vt:lpstr>PowerPoint Presentation</vt:lpstr>
      <vt:lpstr>PowerPoint Presentation</vt:lpstr>
      <vt:lpstr>PowerPoint Presentation</vt:lpstr>
      <vt:lpstr>PWM Peripheral</vt:lpstr>
      <vt:lpstr>PWM Peripheral &gt; To Beeper API</vt:lpstr>
      <vt:lpstr>void BeeperOn(freqHz, beeperNum)</vt:lpstr>
      <vt:lpstr>void BeeperOff(beeperNum)</vt:lpstr>
      <vt:lpstr>What to do with the beeper?</vt:lpstr>
      <vt:lpstr>You’re Turn!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</dc:title>
  <dc:creator>Sheldon</dc:creator>
  <cp:lastModifiedBy>Sheldon P</cp:lastModifiedBy>
  <cp:revision>38</cp:revision>
  <dcterms:created xsi:type="dcterms:W3CDTF">2006-08-16T00:00:00Z</dcterms:created>
  <dcterms:modified xsi:type="dcterms:W3CDTF">2014-03-10T15:31:09Z</dcterms:modified>
</cp:coreProperties>
</file>