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7" r:id="rId4"/>
    <p:sldId id="279" r:id="rId5"/>
    <p:sldId id="293" r:id="rId6"/>
    <p:sldId id="294" r:id="rId7"/>
    <p:sldId id="297" r:id="rId8"/>
    <p:sldId id="298" r:id="rId9"/>
    <p:sldId id="295" r:id="rId10"/>
    <p:sldId id="296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B2B4B1-77D5-44F7-94B9-871A03225E6B}">
          <p14:sldIdLst>
            <p14:sldId id="256"/>
            <p14:sldId id="278"/>
            <p14:sldId id="257"/>
            <p14:sldId id="279"/>
            <p14:sldId id="293"/>
            <p14:sldId id="294"/>
            <p14:sldId id="297"/>
            <p14:sldId id="298"/>
            <p14:sldId id="295"/>
            <p14:sldId id="296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don P" initials="SP" lastIdx="1" clrIdx="0">
    <p:extLst>
      <p:ext uri="{19B8F6BF-5375-455C-9EA6-DF929625EA0E}">
        <p15:presenceInfo xmlns:p15="http://schemas.microsoft.com/office/powerpoint/2012/main" userId="ee59c6deacf564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660"/>
  </p:normalViewPr>
  <p:slideViewPr>
    <p:cSldViewPr>
      <p:cViewPr varScale="1">
        <p:scale>
          <a:sx n="106" d="100"/>
          <a:sy n="106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181E-728C-4155-98E0-DB3D97CCA9E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576E6-6912-4615-9723-C5F8477D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mpel-online.com/MsgRef.html#66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mpel-online.com/MsgRef.html#41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MPG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PC-Lint</a:t>
            </a:r>
          </a:p>
          <a:p>
            <a:r>
              <a:rPr lang="en-US" dirty="0"/>
              <a:t>File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1219200"/>
            <a:ext cx="7162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457200" y="2432050"/>
            <a:ext cx="8229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3550" y="2455863"/>
            <a:ext cx="3187700" cy="36830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1250" y="2455863"/>
            <a:ext cx="5010150" cy="36830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3550" y="2824163"/>
            <a:ext cx="31877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651250" y="2824163"/>
            <a:ext cx="501015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63550" y="3194050"/>
            <a:ext cx="3187700" cy="36830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651250" y="3194050"/>
            <a:ext cx="5010150" cy="36830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3550" y="3562350"/>
            <a:ext cx="3187700" cy="6365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651250" y="3562350"/>
            <a:ext cx="5010150" cy="6365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63550" y="4198938"/>
            <a:ext cx="3187700" cy="36830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651250" y="4198938"/>
            <a:ext cx="501015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63550" y="4567238"/>
            <a:ext cx="3187700" cy="6381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651250" y="4568825"/>
            <a:ext cx="5010150" cy="6365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651250" y="2449513"/>
            <a:ext cx="0" cy="27622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458788" y="2824163"/>
            <a:ext cx="8208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58788" y="3194050"/>
            <a:ext cx="8208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58788" y="3562350"/>
            <a:ext cx="8208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58788" y="4198938"/>
            <a:ext cx="8208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58788" y="4568825"/>
            <a:ext cx="8208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63550" y="2449513"/>
            <a:ext cx="0" cy="27622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8661400" y="2449513"/>
            <a:ext cx="0" cy="27622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58788" y="2455863"/>
            <a:ext cx="8208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458788" y="5205413"/>
            <a:ext cx="8208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55625" y="2500313"/>
            <a:ext cx="1106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Peripheral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743325" y="2500313"/>
            <a:ext cx="9017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Purpose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555625" y="2867025"/>
            <a:ext cx="5937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GPIO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743325" y="2867025"/>
            <a:ext cx="22590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Setup pins, card detect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55625" y="3235325"/>
            <a:ext cx="10017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SPI driver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3743325" y="3235325"/>
            <a:ext cx="27717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controls serial data transfers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55625" y="3606800"/>
            <a:ext cx="8509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SD Card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1331913" y="3606800"/>
            <a:ext cx="669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3743325" y="3606800"/>
            <a:ext cx="3844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Provides card commands and responses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3743325" y="3879850"/>
            <a:ext cx="669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(store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335463" y="3879850"/>
            <a:ext cx="3479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data, read data, card size/type, etc.)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555625" y="4241800"/>
            <a:ext cx="11668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File System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743325" y="4241800"/>
            <a:ext cx="10366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Organizes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4694238" y="4241800"/>
            <a:ext cx="32575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memory into a useable layout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55625" y="4610100"/>
            <a:ext cx="6159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1049338" y="4610100"/>
            <a:ext cx="1905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1119188" y="4610100"/>
            <a:ext cx="15843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disk File System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3743325" y="4610100"/>
            <a:ext cx="30019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Provides a single point of entry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6656388" y="4610100"/>
            <a:ext cx="15938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all disks/file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3743325" y="4883150"/>
            <a:ext cx="8636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1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FatFs</a:t>
            </a:r>
            <a:endParaRPr lang="en-US" dirty="0"/>
          </a:p>
        </p:txBody>
      </p:sp>
      <p:pic>
        <p:nvPicPr>
          <p:cNvPr id="7170" name="Picture 2" descr="lay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55" y="1676400"/>
            <a:ext cx="4472190" cy="46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3276" y="1107321"/>
            <a:ext cx="425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http://elm-chan.org/fsw/ff/00index_e.html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21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FatFs</a:t>
            </a:r>
            <a:endParaRPr lang="en-US" dirty="0"/>
          </a:p>
        </p:txBody>
      </p:sp>
      <p:pic>
        <p:nvPicPr>
          <p:cNvPr id="11268" name="Picture 4" descr="functional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1" y="1295400"/>
            <a:ext cx="8144158" cy="53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FatFs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814898"/>
              </p:ext>
            </p:extLst>
          </p:nvPr>
        </p:nvGraphicFramePr>
        <p:xfrm>
          <a:off x="457200" y="1600200"/>
          <a:ext cx="8229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4575">
                <a:tc>
                  <a:txBody>
                    <a:bodyPr/>
                    <a:lstStyle/>
                    <a:p>
                      <a:r>
                        <a:rPr lang="en-US" sz="1800" b="1" dirty="0"/>
                        <a:t>Function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Required when:</a:t>
                      </a:r>
                    </a:p>
                  </a:txBody>
                  <a:tcPr marL="58025" marR="58025" marT="29013" marB="29013" anchor="ctr"/>
                </a:tc>
              </a:tr>
              <a:tr h="1079912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disk_initialize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disk_status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disk_read</a:t>
                      </a:r>
                      <a:endParaRPr lang="en-US" sz="1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Always</a:t>
                      </a:r>
                    </a:p>
                  </a:txBody>
                  <a:tcPr marL="58025" marR="58025" marT="29013" marB="29013" anchor="ctr"/>
                </a:tc>
              </a:tr>
              <a:tr h="1079912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disk_write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get_fattime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disk_ioctl</a:t>
                      </a:r>
                      <a:r>
                        <a:rPr lang="en-US" sz="1800" dirty="0"/>
                        <a:t> (CTRL_SYNC)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_FS_READONLY == 0</a:t>
                      </a:r>
                    </a:p>
                  </a:txBody>
                  <a:tcPr marL="58025" marR="58025" marT="29013" marB="29013" anchor="ctr"/>
                </a:tc>
              </a:tr>
              <a:tr h="743651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disk_ioctl</a:t>
                      </a:r>
                      <a:r>
                        <a:rPr lang="en-US" sz="1800" dirty="0"/>
                        <a:t> (GET_SECTOR_COUNT)</a:t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disk_ioctl</a:t>
                      </a:r>
                      <a:r>
                        <a:rPr lang="en-US" sz="1800" dirty="0"/>
                        <a:t> (GET_BLOCK_SIZE)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_USE_MKFS == 1</a:t>
                      </a:r>
                    </a:p>
                  </a:txBody>
                  <a:tcPr marL="58025" marR="58025" marT="29013" marB="29013" anchor="ctr"/>
                </a:tc>
              </a:tr>
              <a:tr h="454575">
                <a:tc>
                  <a:txBody>
                    <a:bodyPr/>
                    <a:lstStyle/>
                    <a:p>
                      <a:r>
                        <a:rPr lang="en-US" sz="1800"/>
                        <a:t>disk_ioctl (GET_SECTOR_SIZE)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_MAX_SS != _MIN_SS</a:t>
                      </a:r>
                    </a:p>
                  </a:txBody>
                  <a:tcPr marL="58025" marR="58025" marT="29013" marB="29013" anchor="ctr"/>
                </a:tc>
              </a:tr>
              <a:tr h="454575">
                <a:tc>
                  <a:txBody>
                    <a:bodyPr/>
                    <a:lstStyle/>
                    <a:p>
                      <a:r>
                        <a:rPr lang="en-US" sz="1800"/>
                        <a:t>disk_ioctl (CTRL_ERASE_SECTOR)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_USE_ERASE == 1</a:t>
                      </a:r>
                    </a:p>
                  </a:txBody>
                  <a:tcPr marL="58025" marR="58025" marT="29013" marB="2901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9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What About mixed File Systems?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940491"/>
              </p:ext>
            </p:extLst>
          </p:nvPr>
        </p:nvGraphicFramePr>
        <p:xfrm>
          <a:off x="457200" y="1600200"/>
          <a:ext cx="8229600" cy="2765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45457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File System</a:t>
                      </a:r>
                      <a:endParaRPr lang="en-US" sz="1800" b="1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API</a:t>
                      </a:r>
                      <a:r>
                        <a:rPr lang="en-US" sz="1800" b="1" baseline="0" dirty="0" smtClean="0"/>
                        <a:t> calls</a:t>
                      </a:r>
                      <a:endParaRPr lang="en-US" sz="1800" b="1" dirty="0"/>
                    </a:p>
                  </a:txBody>
                  <a:tcPr marL="58025" marR="58025" marT="29013" marB="29013" anchor="ctr"/>
                </a:tc>
              </a:tr>
              <a:tr h="1079912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FatFs</a:t>
                      </a:r>
                      <a:endParaRPr lang="en-US" sz="1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f_open</a:t>
                      </a:r>
                      <a:r>
                        <a:rPr lang="en-US" sz="1800" dirty="0" smtClean="0"/>
                        <a:t>(FIL *</a:t>
                      </a:r>
                      <a:r>
                        <a:rPr lang="en-US" sz="1800" dirty="0" err="1" smtClean="0"/>
                        <a:t>fp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dirty="0" smtClean="0"/>
                        <a:t> char</a:t>
                      </a:r>
                      <a:r>
                        <a:rPr lang="en-US" sz="1800" baseline="0" dirty="0" smtClean="0"/>
                        <a:t> *name, BYTE mode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r>
                        <a:rPr lang="en-US" sz="1800" dirty="0" err="1" smtClean="0"/>
                        <a:t>f_close</a:t>
                      </a:r>
                      <a:r>
                        <a:rPr lang="en-US" sz="1800" dirty="0" smtClean="0"/>
                        <a:t>(FIL *</a:t>
                      </a:r>
                      <a:r>
                        <a:rPr lang="en-US" sz="1800" dirty="0" err="1" smtClean="0"/>
                        <a:t>fp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r>
                        <a:rPr lang="en-US" sz="1800" dirty="0" err="1" smtClean="0"/>
                        <a:t>f_read</a:t>
                      </a:r>
                      <a:r>
                        <a:rPr lang="en-US" sz="1800" dirty="0" smtClean="0"/>
                        <a:t>(FIL* </a:t>
                      </a:r>
                      <a:r>
                        <a:rPr lang="en-US" sz="1800" dirty="0" err="1" smtClean="0"/>
                        <a:t>fp</a:t>
                      </a:r>
                      <a:r>
                        <a:rPr lang="en-US" sz="1800" dirty="0" smtClean="0"/>
                        <a:t>, void *data, UINT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btr</a:t>
                      </a:r>
                      <a:r>
                        <a:rPr lang="en-US" sz="1800" baseline="0" dirty="0" smtClean="0"/>
                        <a:t>, UINT*</a:t>
                      </a:r>
                      <a:r>
                        <a:rPr lang="en-US" sz="1800" baseline="0" dirty="0" err="1" smtClean="0"/>
                        <a:t>br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r>
                        <a:rPr lang="en-US" sz="1800" dirty="0" err="1" smtClean="0"/>
                        <a:t>f_write</a:t>
                      </a:r>
                      <a:r>
                        <a:rPr lang="en-US" sz="1800" dirty="0" smtClean="0"/>
                        <a:t>(FIL*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fp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void *data, UINT btw, UINT*</a:t>
                      </a:r>
                      <a:r>
                        <a:rPr lang="en-US" sz="1800" baseline="0" dirty="0" err="1" smtClean="0"/>
                        <a:t>bw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 marL="58025" marR="58025" marT="29013" marB="29013" anchor="ctr"/>
                </a:tc>
              </a:tr>
              <a:tr h="10799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UFFS</a:t>
                      </a:r>
                      <a:endParaRPr lang="en-US" sz="1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uffs_open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dirty="0" smtClean="0"/>
                        <a:t> char *name,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oflag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uffs_close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fd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uffs_read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fd</a:t>
                      </a:r>
                      <a:r>
                        <a:rPr lang="en-US" sz="1800" baseline="0" dirty="0" smtClean="0"/>
                        <a:t>, void *data, </a:t>
                      </a:r>
                      <a:r>
                        <a:rPr lang="en-US" sz="1800" baseline="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len</a:t>
                      </a:r>
                      <a:r>
                        <a:rPr lang="en-US" sz="1800" baseline="0" dirty="0" smtClean="0"/>
                        <a:t>)</a:t>
                      </a:r>
                    </a:p>
                    <a:p>
                      <a:r>
                        <a:rPr lang="en-US" sz="1800" baseline="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uffs_write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fd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void *data, </a:t>
                      </a:r>
                      <a:r>
                        <a:rPr lang="en-US" sz="1800" baseline="0" dirty="0" err="1" smtClean="0"/>
                        <a:t>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len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marL="58025" marR="58025" marT="29013" marB="29013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1054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POSIX</a:t>
            </a:r>
            <a:r>
              <a:rPr lang="en-US" sz="2400" dirty="0" smtClean="0"/>
              <a:t> – Portable Operating System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20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570723" cy="66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1295400"/>
            <a:ext cx="8763000" cy="5257800"/>
          </a:xfrm>
        </p:spPr>
        <p:txBody>
          <a:bodyPr>
            <a:noAutofit/>
          </a:bodyPr>
          <a:lstStyle/>
          <a:p>
            <a:pPr marL="227013" indent="-227013" defTabSz="398463">
              <a:buFont typeface="+mj-lt"/>
              <a:buAutoNum type="arabicParenR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GpioIsSet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(GPIO_PIN_SD_DETECT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		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FileDevIsMounted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(FDISK_SD))			return;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FFILE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FileOpen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(SD_TEST_FILE, FOPEN_WRITE_PLUS);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							return;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FilePuts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SD_TEST_STR) &gt; 0)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[64];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FileSeek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0, FSEEK_SET);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FileGets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NULL)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SD_TEST_STR) == STR_CMP_MATCH)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{ // yay! }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FileClose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43"/>
            <a:ext cx="8229600" cy="1143000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1371600"/>
            <a:ext cx="8763000" cy="5181600"/>
          </a:xfrm>
        </p:spPr>
        <p:txBody>
          <a:bodyPr>
            <a:noAutofit/>
          </a:bodyPr>
          <a:lstStyle/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FFIND find;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FileFindFirst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(FILE_SD "*.*",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&amp;find) == FERR_NONE)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LcdClear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LcdPuts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find.fileName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LcdUpdate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{} while (!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ButtonIsPressed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(BTN_L));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TimerWaitXMs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{} 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ButtonIsPressed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(BTN_L));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TimerWaitXMs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FileFindNext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(&amp;find);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((res == FERR_NONE)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find.foundType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FFIND_TYPE_DONE));</a:t>
            </a: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-227013" defTabSz="398463">
              <a:buFont typeface="+mj-lt"/>
              <a:buAutoNum type="arabicParenR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FileRemove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(FILE_SD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"*.txt");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</a:t>
            </a:r>
          </a:p>
          <a:p>
            <a:r>
              <a:rPr lang="en-US" dirty="0" smtClean="0"/>
              <a:t>Next weeks:</a:t>
            </a:r>
          </a:p>
          <a:p>
            <a:pPr lvl="1"/>
            <a:r>
              <a:rPr lang="en-US" dirty="0" smtClean="0"/>
              <a:t>Radio? (ANT)</a:t>
            </a:r>
          </a:p>
          <a:p>
            <a:r>
              <a:rPr lang="en-US" dirty="0" smtClean="0"/>
              <a:t>Scheduling Conflict?</a:t>
            </a:r>
          </a:p>
          <a:p>
            <a:r>
              <a:rPr lang="en-US" dirty="0" smtClean="0"/>
              <a:t>End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https://xp-dev.com/svn/MPG/SAM3U/MPGL1/Demo/trunk</a:t>
            </a:r>
            <a:endParaRPr lang="en-US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19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PC-Lint</a:t>
            </a:r>
          </a:p>
          <a:p>
            <a:r>
              <a:rPr lang="en-US" sz="2800" dirty="0" err="1" smtClean="0"/>
              <a:t>demo.c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4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PC-Lint?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Static Source Code Analysis software…</a:t>
            </a:r>
          </a:p>
          <a:p>
            <a:r>
              <a:rPr lang="en-US" dirty="0" smtClean="0"/>
              <a:t>Essentially a compiler on steroids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will thoroughly check your C/C++ source code for bugs, glitches, inconsistencies, non-portable constructs, and much more, so you can find and fix your bugs more quickly, and more economically, than with traditional debugging procedures.”</a:t>
            </a:r>
          </a:p>
        </p:txBody>
      </p:sp>
    </p:spTree>
    <p:extLst>
      <p:ext uri="{BB962C8B-B14F-4D97-AF65-F5344CB8AC3E}">
        <p14:creationId xmlns:p14="http://schemas.microsoft.com/office/powerpoint/2010/main" val="375423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PC-Lint vs Compiler?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316634"/>
              </p:ext>
            </p:extLst>
          </p:nvPr>
        </p:nvGraphicFramePr>
        <p:xfrm>
          <a:off x="457200" y="1428750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PC-Lint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 errors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mismatch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mismatch</a:t>
                      </a:r>
                      <a:r>
                        <a:rPr lang="en-US" baseline="0" dirty="0" smtClean="0"/>
                        <a:t> + unintended casts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at ranges of numbers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(value tracking)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Enforces coding conventions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portability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Warnings / common pitfalls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of Operations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 hiding other names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exposing privileged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 optimization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uninitialized variables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etc…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PC-Lint Example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41302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{1,2,3}; 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("a[%d]=%d\n",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8727" y="5791200"/>
            <a:ext cx="81441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offbyone.c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9  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</a:rPr>
              <a:t>Warning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hlinkClick r:id="rId2"/>
              </a:rPr>
              <a:t>661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Possible access of out-of-bounds pointer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 beyond end of data) by operator '[' [Reference: file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offbyone.c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lines 7, 8, 9] </a:t>
            </a:r>
          </a:p>
        </p:txBody>
      </p:sp>
    </p:spTree>
    <p:extLst>
      <p:ext uri="{BB962C8B-B14F-4D97-AF65-F5344CB8AC3E}">
        <p14:creationId xmlns:p14="http://schemas.microsoft.com/office/powerpoint/2010/main" val="14996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PC-Lint Example #2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413021"/>
            <a:ext cx="8229600" cy="3616179"/>
          </a:xfrm>
        </p:spPr>
        <p:txBody>
          <a:bodyPr>
            <a:normAutofit fontScale="62500" lnSpcReduction="20000"/>
          </a:bodyPr>
          <a:lstStyle/>
          <a:p>
            <a:pPr marL="569913" indent="-569913">
              <a:buFont typeface="+mj-lt"/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)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10/n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69913" indent="-569913">
              <a:buFont typeface="+mj-lt"/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9913" indent="-569913">
              <a:buFont typeface="+mj-lt"/>
              <a:buAutoNum type="arabi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)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if( n == -1 ) return 0;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f(n) + g( n - 1 );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9913" indent="-569913">
              <a:buFont typeface="+mj-lt"/>
              <a:buAutoNum type="arabicParenR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9913" indent="-569913">
              <a:buFont typeface="+mj-lt"/>
              <a:buAutoNum type="arabicParenR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569913" indent="-569913">
              <a:buFont typeface="+mj-lt"/>
              <a:buAutoNum type="arabi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g( 3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4845652"/>
            <a:ext cx="8534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Specific Walk: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multipass.c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16  g(3) #2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multipass.c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11  g(2) #3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multipass.c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11  g(1) #4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multipass.c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11  g(0) #5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multipass.c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11  f(0) #5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multipass.c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5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</a:rPr>
              <a:t>Warning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hlinkClick r:id="rId2"/>
              </a:rPr>
              <a:t>414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Possible division by 0 [Reference: file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multipass.c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lines 11, 16] </a:t>
            </a:r>
          </a:p>
        </p:txBody>
      </p:sp>
    </p:spTree>
    <p:extLst>
      <p:ext uri="{BB962C8B-B14F-4D97-AF65-F5344CB8AC3E}">
        <p14:creationId xmlns:p14="http://schemas.microsoft.com/office/powerpoint/2010/main" val="3454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PC-Lint and MPG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{</a:t>
            </a:r>
            <a:r>
              <a:rPr lang="en-US" b="1" dirty="0" err="1" smtClean="0"/>
              <a:t>svn</a:t>
            </a:r>
            <a:r>
              <a:rPr lang="en-US" b="1" dirty="0" smtClean="0"/>
              <a:t> folder}/project/</a:t>
            </a:r>
            <a:r>
              <a:rPr lang="en-US" b="1" dirty="0" err="1" smtClean="0"/>
              <a:t>makeout</a:t>
            </a:r>
            <a:r>
              <a:rPr lang="en-US" b="1" dirty="0" smtClean="0"/>
              <a:t>/make.exe</a:t>
            </a:r>
          </a:p>
          <a:p>
            <a:r>
              <a:rPr lang="en-US" dirty="0" smtClean="0"/>
              <a:t>Builds the entire project according to a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makefile</a:t>
            </a:r>
            <a:r>
              <a:rPr lang="en-US" dirty="0" smtClean="0"/>
              <a:t> is essentially a script that will build your program for you however you want… (it’s set up to be very similar to IAR)</a:t>
            </a:r>
          </a:p>
          <a:p>
            <a:r>
              <a:rPr lang="en-US" dirty="0" smtClean="0"/>
              <a:t>IAR is intended for debugging… the </a:t>
            </a:r>
            <a:r>
              <a:rPr lang="en-US" dirty="0" err="1" smtClean="0"/>
              <a:t>makefile</a:t>
            </a:r>
            <a:r>
              <a:rPr lang="en-US" dirty="0" smtClean="0"/>
              <a:t> provides a consistent build every time… and also allows you to add extra tools</a:t>
            </a:r>
          </a:p>
        </p:txBody>
      </p:sp>
    </p:spTree>
    <p:extLst>
      <p:ext uri="{BB962C8B-B14F-4D97-AF65-F5344CB8AC3E}">
        <p14:creationId xmlns:p14="http://schemas.microsoft.com/office/powerpoint/2010/main" val="22994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running it… what do you see?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{</a:t>
            </a:r>
            <a:r>
              <a:rPr lang="en-US" b="1" dirty="0" err="1" smtClean="0"/>
              <a:t>svn</a:t>
            </a:r>
            <a:r>
              <a:rPr lang="en-US" b="1" dirty="0" smtClean="0"/>
              <a:t> folder}/project/</a:t>
            </a:r>
            <a:r>
              <a:rPr lang="en-US" b="1" dirty="0" err="1" smtClean="0"/>
              <a:t>makeout</a:t>
            </a:r>
            <a:r>
              <a:rPr lang="en-US" b="1" dirty="0" smtClean="0"/>
              <a:t>/make.exe</a:t>
            </a:r>
          </a:p>
          <a:p>
            <a:r>
              <a:rPr lang="en-US" dirty="0" smtClean="0"/>
              <a:t>Compiling / </a:t>
            </a:r>
            <a:r>
              <a:rPr lang="en-US" dirty="0" err="1" smtClean="0"/>
              <a:t>linting</a:t>
            </a:r>
            <a:r>
              <a:rPr lang="en-US" dirty="0" smtClean="0"/>
              <a:t> each file…</a:t>
            </a:r>
          </a:p>
          <a:p>
            <a:r>
              <a:rPr lang="en-US" dirty="0" smtClean="0"/>
              <a:t>Linking</a:t>
            </a:r>
          </a:p>
          <a:p>
            <a:r>
              <a:rPr lang="en-US" dirty="0" smtClean="0"/>
              <a:t>Converting .out to .hex</a:t>
            </a:r>
          </a:p>
          <a:p>
            <a:r>
              <a:rPr lang="en-US" dirty="0" err="1" smtClean="0"/>
              <a:t>Linting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Compiling / </a:t>
            </a:r>
            <a:r>
              <a:rPr lang="en-US" dirty="0" err="1" smtClean="0"/>
              <a:t>linting</a:t>
            </a:r>
            <a:r>
              <a:rPr lang="en-US" dirty="0" smtClean="0"/>
              <a:t>… Linking </a:t>
            </a:r>
            <a:r>
              <a:rPr lang="en-US" dirty="0" err="1" smtClean="0"/>
              <a:t>UnitTests</a:t>
            </a:r>
            <a:endParaRPr lang="en-US" dirty="0" smtClean="0"/>
          </a:p>
          <a:p>
            <a:r>
              <a:rPr lang="en-US" dirty="0" smtClean="0"/>
              <a:t>Running Unit Tests</a:t>
            </a:r>
          </a:p>
          <a:p>
            <a:r>
              <a:rPr lang="en-US" dirty="0" smtClean="0"/>
              <a:t>How to fix the PC-Lint warnings?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files to the project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{</a:t>
            </a:r>
            <a:r>
              <a:rPr lang="en-US" b="1" dirty="0" err="1" smtClean="0"/>
              <a:t>svn</a:t>
            </a:r>
            <a:r>
              <a:rPr lang="en-US" b="1" dirty="0" smtClean="0"/>
              <a:t> folder}/project/makeout/makeInclude.mk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beeper.c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{spaces}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bsp.c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{not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circularBuffer.c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drag/drop the file into IAR</a:t>
            </a:r>
          </a:p>
        </p:txBody>
      </p:sp>
    </p:spTree>
    <p:extLst>
      <p:ext uri="{BB962C8B-B14F-4D97-AF65-F5344CB8AC3E}">
        <p14:creationId xmlns:p14="http://schemas.microsoft.com/office/powerpoint/2010/main" val="2587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603</Words>
  <Application>Microsoft Office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Courier New</vt:lpstr>
      <vt:lpstr>Office Theme</vt:lpstr>
      <vt:lpstr>MPG</vt:lpstr>
      <vt:lpstr>Housekeeping</vt:lpstr>
      <vt:lpstr>What is PC-Lint?</vt:lpstr>
      <vt:lpstr>PC-Lint vs Compiler?</vt:lpstr>
      <vt:lpstr>PC-Lint Example #1</vt:lpstr>
      <vt:lpstr>PC-Lint Example #2</vt:lpstr>
      <vt:lpstr>PC-Lint and MPG</vt:lpstr>
      <vt:lpstr>Try running it… what do you see?</vt:lpstr>
      <vt:lpstr>Adding files to the project</vt:lpstr>
      <vt:lpstr>Questions?</vt:lpstr>
      <vt:lpstr>File Systems</vt:lpstr>
      <vt:lpstr>File Systems</vt:lpstr>
      <vt:lpstr>FatFs</vt:lpstr>
      <vt:lpstr>FatFs</vt:lpstr>
      <vt:lpstr>FatFs</vt:lpstr>
      <vt:lpstr>What About mixed File Systems?</vt:lpstr>
      <vt:lpstr>PowerPoint Presentation</vt:lpstr>
      <vt:lpstr>Usage</vt:lpstr>
      <vt:lpstr>Usage</vt:lpstr>
      <vt:lpstr>You’re Turn!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</dc:title>
  <dc:creator>Sheldon</dc:creator>
  <cp:lastModifiedBy>Sheldon P</cp:lastModifiedBy>
  <cp:revision>58</cp:revision>
  <dcterms:created xsi:type="dcterms:W3CDTF">2006-08-16T00:00:00Z</dcterms:created>
  <dcterms:modified xsi:type="dcterms:W3CDTF">2014-03-17T05:33:46Z</dcterms:modified>
</cp:coreProperties>
</file>