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0"/>
  </p:notesMasterIdLst>
  <p:handoutMasterIdLst>
    <p:handoutMasterId r:id="rId21"/>
  </p:handoutMasterIdLst>
  <p:sldIdLst>
    <p:sldId id="258" r:id="rId3"/>
    <p:sldId id="262" r:id="rId4"/>
    <p:sldId id="264" r:id="rId5"/>
    <p:sldId id="281" r:id="rId6"/>
    <p:sldId id="265" r:id="rId7"/>
    <p:sldId id="267" r:id="rId8"/>
    <p:sldId id="275" r:id="rId9"/>
    <p:sldId id="269" r:id="rId10"/>
    <p:sldId id="277" r:id="rId11"/>
    <p:sldId id="282" r:id="rId12"/>
    <p:sldId id="271" r:id="rId13"/>
    <p:sldId id="272" r:id="rId14"/>
    <p:sldId id="273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26" autoAdjust="0"/>
    <p:restoredTop sz="95541"/>
  </p:normalViewPr>
  <p:slideViewPr>
    <p:cSldViewPr snapToGrid="0">
      <p:cViewPr>
        <p:scale>
          <a:sx n="100" d="100"/>
          <a:sy n="100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5/15/16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5/15/16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9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724F5BC8-4EDB-49E3-A801-80C2F39617E6}" type="datetime1">
              <a:rPr lang="en-US" smtClean="0"/>
              <a:t>5/15/16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E8109DA4-2798-4243-8698-5E2A61051847}" type="datetime1">
              <a:rPr lang="en-US" smtClean="0"/>
              <a:t>5/15/16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EA60E0CD-092A-4DBE-B301-63D7EFB5D526}" type="datetime1">
              <a:rPr lang="en-US" smtClean="0"/>
              <a:t>5/15/16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9275B8C-C343-4073-8D55-A7C5838D53E1}" type="datetime1">
              <a:rPr lang="en-US" smtClean="0"/>
              <a:t>5/15/16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D8AC5F4-C6BB-464D-8E15-990EDE78451E}" type="datetime1">
              <a:rPr lang="en-US" smtClean="0"/>
              <a:t>5/15/16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5F25FA9-E663-44BD-A21E-8F55339C926B}" type="datetime1">
              <a:rPr lang="en-US" smtClean="0"/>
              <a:t>5/15/16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74D8228A-3311-46B0-A271-7FFF9E9D5098}" type="datetime1">
              <a:rPr lang="en-US" smtClean="0"/>
              <a:t>5/15/16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4C92284-BF32-4BDB-BB07-97A41941423B}" type="datetime1">
              <a:rPr lang="en-US" smtClean="0"/>
              <a:t>5/15/16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A104401-151B-4D1B-A7B4-D5F732DD87EA}" type="datetime1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E7037D75-BD7E-4EBC-8384-25A5F888D8D4}" type="datetime1">
              <a:rPr lang="en-US" smtClean="0"/>
              <a:t>5/15/16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9D2D9A2-C6F0-49FA-8D57-BE3BD530A948}" type="datetime1">
              <a:rPr lang="en-US" smtClean="0"/>
              <a:t>5/15/16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4834140-7688-49F5-A9B9-B2202AE74312}" type="datetime1">
              <a:rPr lang="en-US" smtClean="0"/>
              <a:t>5/15/16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</a:t>
            </a:r>
          </a:p>
          <a:p>
            <a:pPr lvl="0"/>
            <a:r>
              <a:rPr lang="en-US" dirty="0" smtClean="0"/>
              <a:t>Project timeline</a:t>
            </a:r>
          </a:p>
          <a:p>
            <a:pPr lvl="0"/>
            <a:r>
              <a:rPr lang="en-US" dirty="0" smtClean="0"/>
              <a:t>Requirements</a:t>
            </a:r>
          </a:p>
          <a:p>
            <a:pPr lvl="0"/>
            <a:r>
              <a:rPr lang="en-US" dirty="0" smtClean="0"/>
              <a:t>Use cases</a:t>
            </a:r>
          </a:p>
          <a:p>
            <a:pPr lvl="0"/>
            <a:r>
              <a:rPr lang="en-US" dirty="0" smtClean="0"/>
              <a:t>Sequence diagrams</a:t>
            </a:r>
          </a:p>
          <a:p>
            <a:pPr lvl="0"/>
            <a:r>
              <a:rPr lang="en-US" dirty="0" smtClean="0"/>
              <a:t>App. Development</a:t>
            </a:r>
          </a:p>
          <a:p>
            <a:pPr lvl="0"/>
            <a:r>
              <a:rPr lang="en-US" dirty="0" smtClean="0"/>
              <a:t>Conclusion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(</a:t>
            </a:r>
            <a:r>
              <a:rPr lang="en-US" dirty="0" err="1" smtClean="0"/>
              <a:t>SCL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654" y="1690688"/>
            <a:ext cx="8410575" cy="4257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81338" y="6036091"/>
            <a:ext cx="949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Fig. </a:t>
            </a:r>
            <a:r>
              <a:rPr lang="en-US" sz="1600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7 Use case diagram for service interaction in Service </a:t>
            </a:r>
            <a:r>
              <a:rPr lang="en-US" sz="1600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Curation</a:t>
            </a:r>
            <a:r>
              <a:rPr lang="en-US" sz="1600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 layer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47328"/>
              </p:ext>
            </p:extLst>
          </p:nvPr>
        </p:nvGraphicFramePr>
        <p:xfrm>
          <a:off x="1876887" y="1690688"/>
          <a:ext cx="8634274" cy="4481079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911545"/>
                <a:gridCol w="6722729"/>
              </a:tblGrid>
              <a:tr h="2290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UC-SCL1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290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status checking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45803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has to confirm the request from service curation layer for checking the status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290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290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Falling down state is detected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290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decide is made based on the user answer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160312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Main Success Scenario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 A warning notice is sent from the service </a:t>
                      </a:r>
                      <a:r>
                        <a:rPr lang="en-US" sz="1200" dirty="0" err="1">
                          <a:effectLst/>
                        </a:rPr>
                        <a:t>curation</a:t>
                      </a:r>
                      <a:r>
                        <a:rPr lang="en-US" sz="1200" dirty="0">
                          <a:effectLst/>
                        </a:rPr>
                        <a:t> layer to the user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 The user confirms the notice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 There are two answers:</a:t>
                      </a:r>
                      <a:endParaRPr lang="en-US" sz="1100" dirty="0">
                        <a:effectLst/>
                      </a:endParaRPr>
                    </a:p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a. If “Yes”, the mobile device sends the feedback to service </a:t>
                      </a:r>
                      <a:r>
                        <a:rPr lang="en-US" sz="1200" dirty="0" err="1">
                          <a:effectLst/>
                        </a:rPr>
                        <a:t>curation</a:t>
                      </a:r>
                      <a:r>
                        <a:rPr lang="en-US" sz="1200" dirty="0">
                          <a:effectLst/>
                        </a:rPr>
                        <a:t> layer. The system request doctors for the user.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16002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b. If “No”, the service </a:t>
                      </a:r>
                      <a:r>
                        <a:rPr lang="en-US" sz="1200" dirty="0" err="1">
                          <a:effectLst/>
                        </a:rPr>
                        <a:t>curation</a:t>
                      </a:r>
                      <a:r>
                        <a:rPr lang="en-US" sz="1200" dirty="0">
                          <a:effectLst/>
                        </a:rPr>
                        <a:t> layer requests user to confirm on the mobile screen.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290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290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Frequency of Use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Whenever the falling down detection case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290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Completed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290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Owner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Group2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290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Medium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7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6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11384"/>
              </p:ext>
            </p:extLst>
          </p:nvPr>
        </p:nvGraphicFramePr>
        <p:xfrm>
          <a:off x="1464816" y="1516213"/>
          <a:ext cx="10022889" cy="4783854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218971"/>
                <a:gridCol w="7803918"/>
              </a:tblGrid>
              <a:tr h="1977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UC- SCL2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Screen confirmation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</a:tr>
              <a:tr h="39557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server requires the user to confirm again to ensure that user does not need a help.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answers “No” from the status checking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decision of message sending is processed based on the user answer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</a:tr>
              <a:tr h="19778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Main Success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 A confirmation is asked by the service </a:t>
                      </a:r>
                      <a:r>
                        <a:rPr lang="en-US" sz="1200" dirty="0" err="1">
                          <a:effectLst/>
                        </a:rPr>
                        <a:t>curation</a:t>
                      </a:r>
                      <a:r>
                        <a:rPr lang="en-US" sz="1200" dirty="0">
                          <a:effectLst/>
                        </a:rPr>
                        <a:t> layer and displayed on screen.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 The user verifies the confirmation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 There are three cases:</a:t>
                      </a:r>
                      <a:endParaRPr lang="en-US" sz="1100" dirty="0">
                        <a:effectLst/>
                      </a:endParaRPr>
                    </a:p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a. If the answer is “Yes”, the feedback is sent to the service </a:t>
                      </a:r>
                      <a:r>
                        <a:rPr lang="en-US" sz="1200" dirty="0" err="1">
                          <a:effectLst/>
                        </a:rPr>
                        <a:t>curation</a:t>
                      </a:r>
                      <a:r>
                        <a:rPr lang="en-US" sz="1200" dirty="0">
                          <a:effectLst/>
                        </a:rPr>
                        <a:t> without help request.</a:t>
                      </a:r>
                      <a:endParaRPr lang="en-US" sz="1100" dirty="0">
                        <a:effectLst/>
                      </a:endParaRPr>
                    </a:p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b. If the answer is “No”, the feedback is sent to the service </a:t>
                      </a:r>
                      <a:r>
                        <a:rPr lang="en-US" sz="1200" dirty="0" err="1">
                          <a:effectLst/>
                        </a:rPr>
                        <a:t>curation</a:t>
                      </a:r>
                      <a:r>
                        <a:rPr lang="en-US" sz="1200" dirty="0">
                          <a:effectLst/>
                        </a:rPr>
                        <a:t> to request a help from doctors</a:t>
                      </a:r>
                      <a:endParaRPr lang="en-US" sz="1100" dirty="0">
                        <a:effectLst/>
                      </a:endParaRPr>
                    </a:p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c. If the confirmation is entered after two seconds, feedback is also sent to the service </a:t>
                      </a:r>
                      <a:r>
                        <a:rPr lang="en-US" sz="1200" dirty="0" err="1">
                          <a:effectLst/>
                        </a:rPr>
                        <a:t>curation</a:t>
                      </a:r>
                      <a:r>
                        <a:rPr lang="en-US" sz="1200" dirty="0">
                          <a:effectLst/>
                        </a:rPr>
                        <a:t> with a help request.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Frequency of Use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Whenever the falling down detection case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Completed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Owner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Group2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Medium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253314"/>
              </p:ext>
            </p:extLst>
          </p:nvPr>
        </p:nvGraphicFramePr>
        <p:xfrm>
          <a:off x="2032986" y="1806734"/>
          <a:ext cx="8957569" cy="4351341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069342"/>
                <a:gridCol w="6888227"/>
              </a:tblGrid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UC-SCL3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Response Timer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</a:tr>
              <a:tr h="54391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If the user does not confirm the request from the service curation layer, the feedback is automatically sent.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Falling down state is detected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rescue message is sent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</a:tr>
              <a:tr h="135979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Main Success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 A warning notice is sent from the service curation layer to the user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 The user does not reply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 The timer counter is activated on the service curation layer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 After 30 second without any confirmations, the service curation require doctors for user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Frequency of Use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Whenever the falling down detection case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Completed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Owner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Group2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</a:tr>
              <a:tr h="2719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Medium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6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(</a:t>
            </a:r>
            <a:r>
              <a:rPr lang="en-US" dirty="0" err="1" smtClean="0"/>
              <a:t>SCL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4106" y="6382921"/>
            <a:ext cx="65246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Fig. </a:t>
            </a:r>
            <a:r>
              <a:rPr lang="en-US" sz="1600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8 Sequence diagram for Service </a:t>
            </a:r>
            <a:r>
              <a:rPr lang="en-US" sz="1600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Curation</a:t>
            </a:r>
            <a:r>
              <a:rPr lang="en-US" sz="1600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 layer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106" y="1607828"/>
            <a:ext cx="6617569" cy="474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7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E:\Dropbox\img\Screenshot_2015-06-12-00-13-55.png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705" y="1728278"/>
            <a:ext cx="2603290" cy="462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E:\Dropbox\img\Screenshot_2015-06-12-00-14-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305" y="1726122"/>
            <a:ext cx="2614614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E:\Dropbox\img\Screenshot_2015-06-12-00-14-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504" y="1746250"/>
            <a:ext cx="2603291" cy="462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727305" y="6429884"/>
            <a:ext cx="83944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Fig. 9</a:t>
            </a:r>
            <a:r>
              <a:rPr lang="en-US" sz="1600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 Sequence diagram for Service </a:t>
            </a:r>
            <a:r>
              <a:rPr lang="en-US" sz="1600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Curation</a:t>
            </a:r>
            <a:r>
              <a:rPr lang="en-US" sz="1600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 layer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644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new functionality of falling down detection for MM platform</a:t>
            </a:r>
          </a:p>
          <a:p>
            <a:r>
              <a:rPr lang="en-US" dirty="0" smtClean="0"/>
              <a:t>Write the use cases and sequence diagram</a:t>
            </a:r>
          </a:p>
          <a:p>
            <a:pPr lvl="1"/>
            <a:r>
              <a:rPr lang="en-US" dirty="0" smtClean="0"/>
              <a:t>Falling down detection</a:t>
            </a:r>
          </a:p>
          <a:p>
            <a:pPr lvl="1"/>
            <a:r>
              <a:rPr lang="en-US" dirty="0" smtClean="0"/>
              <a:t>Service interaction</a:t>
            </a:r>
          </a:p>
          <a:p>
            <a:r>
              <a:rPr lang="en-US" dirty="0" smtClean="0"/>
              <a:t>Develop a mobile app as demo</a:t>
            </a:r>
          </a:p>
          <a:p>
            <a:r>
              <a:rPr lang="en-US" dirty="0" smtClean="0"/>
              <a:t>This module can be able to support for MM platform as an e-Health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7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1657350"/>
            <a:ext cx="9144000" cy="16428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  <a:t>THANK YOU </a:t>
            </a:r>
            <a:b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  <a:t>FOR LISTENING !</a:t>
            </a:r>
            <a:endParaRPr 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MM platform takes benefit from the technology of big data for providing personalized services based on processing real-time data.</a:t>
            </a:r>
          </a:p>
          <a:p>
            <a:r>
              <a:rPr lang="en-US" sz="2400" dirty="0" smtClean="0"/>
              <a:t>Information </a:t>
            </a:r>
            <a:r>
              <a:rPr lang="en-US" sz="2400" dirty="0" err="1" smtClean="0"/>
              <a:t>Curation</a:t>
            </a:r>
            <a:r>
              <a:rPr lang="en-US" sz="2400" dirty="0" smtClean="0"/>
              <a:t> and Service </a:t>
            </a:r>
            <a:r>
              <a:rPr lang="en-US" sz="2400" dirty="0" err="1" smtClean="0"/>
              <a:t>Curation</a:t>
            </a:r>
            <a:r>
              <a:rPr lang="en-US" sz="2400" dirty="0" smtClean="0"/>
              <a:t> layer are important in the MM platform.</a:t>
            </a:r>
          </a:p>
          <a:p>
            <a:r>
              <a:rPr lang="en-US" sz="2400" dirty="0" smtClean="0"/>
              <a:t>This project provide a new function of falling down detection for e-Health services.</a:t>
            </a:r>
          </a:p>
          <a:p>
            <a:r>
              <a:rPr lang="en-US" sz="2400" dirty="0" smtClean="0"/>
              <a:t>Identify use cases and sequence diagrams, which support for software development.</a:t>
            </a:r>
          </a:p>
          <a:p>
            <a:r>
              <a:rPr lang="en-US" sz="2400" dirty="0" smtClean="0"/>
              <a:t>Develop a demo version as mobile app, which can be able to reuse for MM.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requirements</a:t>
            </a:r>
          </a:p>
          <a:p>
            <a:pPr lvl="1"/>
            <a:r>
              <a:rPr lang="en-US" dirty="0" smtClean="0"/>
              <a:t>The system shall detect the falling down event</a:t>
            </a:r>
          </a:p>
          <a:p>
            <a:pPr lvl="1"/>
            <a:r>
              <a:rPr lang="en-US" dirty="0" smtClean="0"/>
              <a:t>The system shall check the status of user</a:t>
            </a:r>
          </a:p>
          <a:p>
            <a:pPr lvl="1"/>
            <a:r>
              <a:rPr lang="en-US" dirty="0" smtClean="0"/>
              <a:t>The system shall request the emergency services</a:t>
            </a:r>
          </a:p>
          <a:p>
            <a:pPr lvl="1"/>
            <a:r>
              <a:rPr lang="en-US" dirty="0" smtClean="0"/>
              <a:t>The user shall cancel the emergency service request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1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diagram (</a:t>
            </a:r>
            <a:r>
              <a:rPr lang="en-US" dirty="0" err="1" smtClean="0"/>
              <a:t>ICL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4200" y="6107112"/>
            <a:ext cx="9499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Fig. </a:t>
            </a:r>
            <a:r>
              <a:rPr lang="en-US" sz="1600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1 Use case diagram for falling down detection in Information </a:t>
            </a:r>
            <a:r>
              <a:rPr lang="en-US" sz="1600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Curation</a:t>
            </a:r>
            <a:r>
              <a:rPr lang="en-US" sz="1600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 layer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1792287"/>
            <a:ext cx="8191500" cy="43148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8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31945"/>
              </p:ext>
            </p:extLst>
          </p:nvPr>
        </p:nvGraphicFramePr>
        <p:xfrm>
          <a:off x="838200" y="1654176"/>
          <a:ext cx="5232125" cy="4880897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460518"/>
                <a:gridCol w="3771607"/>
              </a:tblGrid>
              <a:tr h="2417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UC-ICL1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2417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Title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Extract Feature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7252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accelerometer data stored from data source in the Data </a:t>
                      </a:r>
                      <a:r>
                        <a:rPr lang="en-US" sz="1100" dirty="0" err="1">
                          <a:effectLst/>
                        </a:rPr>
                        <a:t>Curation</a:t>
                      </a:r>
                      <a:r>
                        <a:rPr lang="en-US" sz="1100" dirty="0">
                          <a:effectLst/>
                        </a:rPr>
                        <a:t> Layer is used to extract the features. This feature set then supports to detect activities.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2417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source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2417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data must be available in the data source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2417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Features are available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145044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Success Scenario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Receive the personal data from the data source in the Data Curation Layer.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Identify the accelerometer data among the personal data.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Calculate the value of identified variables which relate to the data attribute.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Organize features into a vector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2417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Frequency of Use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When using the falling down detection service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2417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Status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Completed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2417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Owner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Group2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2417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Medium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919780" cy="37290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5590646"/>
            <a:ext cx="59197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Fig. 2 Sequence diagram for use case 1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1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571690"/>
              </p:ext>
            </p:extLst>
          </p:nvPr>
        </p:nvGraphicFramePr>
        <p:xfrm>
          <a:off x="838201" y="1690688"/>
          <a:ext cx="5474227" cy="4594748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528099"/>
                <a:gridCol w="3946128"/>
              </a:tblGrid>
              <a:tr h="2719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UC- ICL2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</a:tr>
              <a:tr h="2719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Title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Reduce feature dimensionality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</a:tr>
              <a:tr h="5439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feature data needs to be reduced the dimensionality to remove the irrelevant information.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</a:tr>
              <a:tr h="2719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Actor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</a:tr>
              <a:tr h="2719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feature data is already extracted from the accelerometer data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</a:tr>
              <a:tr h="2719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set of features with high weights.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</a:tr>
              <a:tr h="13597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Main Success Scenario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Get the original feature vector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Calculate eigenvectors and eigenvalues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Select the principal components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Project to the new feature space</a:t>
                      </a:r>
                      <a:endParaRPr lang="en-US" sz="1100">
                        <a:effectLst/>
                      </a:endParaRPr>
                    </a:p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Organize the new features into a vector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</a:tr>
              <a:tr h="2719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Frequency of Use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using the falling down detection service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</a:tr>
              <a:tr h="2719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Completed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</a:tr>
              <a:tr h="2719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Owner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Group2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</a:tr>
              <a:tr h="2719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Medium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428" y="1663965"/>
            <a:ext cx="5777301" cy="42359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41188" y="6013979"/>
            <a:ext cx="59197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Fig. 3 Sequence diagram for use case 2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0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51322"/>
              </p:ext>
            </p:extLst>
          </p:nvPr>
        </p:nvGraphicFramePr>
        <p:xfrm>
          <a:off x="838200" y="1690688"/>
          <a:ext cx="5232125" cy="4880897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460518"/>
                <a:gridCol w="3771607"/>
              </a:tblGrid>
              <a:tr h="2417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UC- ICL3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2417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Title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 model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4834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features with high weight extracted from the training dataset are used to generate the model of classifier.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2417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2417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training features with high weight are available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2417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Postconditions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model of classifier is trained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169218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Main Success Scenario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Provide the training feature data with two activity classes: normal activity and falling down.</a:t>
                      </a:r>
                      <a:endParaRPr lang="en-US" sz="10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Start training the model</a:t>
                      </a:r>
                      <a:endParaRPr lang="en-US" sz="10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Calculate the object function</a:t>
                      </a:r>
                      <a:endParaRPr lang="en-US" sz="10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Repeat the step 2 and 3 until the object function is satisfied.</a:t>
                      </a:r>
                      <a:endParaRPr lang="en-US" sz="10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Store the trained model of classifier in the Data </a:t>
                      </a:r>
                      <a:r>
                        <a:rPr lang="en-US" sz="1100" dirty="0" err="1">
                          <a:effectLst/>
                        </a:rPr>
                        <a:t>Curation</a:t>
                      </a:r>
                      <a:r>
                        <a:rPr lang="en-US" sz="1100" dirty="0">
                          <a:effectLst/>
                        </a:rPr>
                        <a:t> Layer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2417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Frequency of Use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 the first time of use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2417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Status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Completed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2417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Owner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Group2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  <a:tr h="2417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Medium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872734" cy="3669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72220" y="5528204"/>
            <a:ext cx="59197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Fig. 4 Sequence diagram for use case 3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4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10641"/>
              </p:ext>
            </p:extLst>
          </p:nvPr>
        </p:nvGraphicFramePr>
        <p:xfrm>
          <a:off x="838200" y="1690688"/>
          <a:ext cx="5336286" cy="4879403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489594"/>
                <a:gridCol w="3846692"/>
              </a:tblGrid>
              <a:tr h="2290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ID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UC- ICL4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290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Title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Detect falling down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45803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The features with high weight extracted from the testing data are provided to detect the falling down activity.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290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Primary Actor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45803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Preconditions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The features with high weight are available</a:t>
                      </a:r>
                      <a:endParaRPr lang="en-US" sz="10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The trained model of classifier after training is available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290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Postconditions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The falling down is recorded with user’s information.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160312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Main Success Scenario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dirty="0">
                          <a:effectLst/>
                        </a:rPr>
                        <a:t>Input the features from the Data </a:t>
                      </a:r>
                      <a:r>
                        <a:rPr lang="en-US" sz="1050" dirty="0" err="1">
                          <a:effectLst/>
                        </a:rPr>
                        <a:t>Curation</a:t>
                      </a:r>
                      <a:r>
                        <a:rPr lang="en-US" sz="1050" dirty="0">
                          <a:effectLst/>
                        </a:rPr>
                        <a:t> Layer.</a:t>
                      </a:r>
                      <a:endParaRPr lang="en-US" sz="10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dirty="0">
                          <a:effectLst/>
                        </a:rPr>
                        <a:t>Request the trained model from the Data </a:t>
                      </a:r>
                      <a:r>
                        <a:rPr lang="en-US" sz="1050" dirty="0" err="1">
                          <a:effectLst/>
                        </a:rPr>
                        <a:t>Curation</a:t>
                      </a:r>
                      <a:r>
                        <a:rPr lang="en-US" sz="1050" dirty="0">
                          <a:effectLst/>
                        </a:rPr>
                        <a:t> Layer.</a:t>
                      </a:r>
                      <a:endParaRPr lang="en-US" sz="10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dirty="0">
                          <a:effectLst/>
                        </a:rPr>
                        <a:t>Extract the features</a:t>
                      </a:r>
                      <a:endParaRPr lang="en-US" sz="10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dirty="0">
                          <a:effectLst/>
                        </a:rPr>
                        <a:t>Reduce the feature dimensionality</a:t>
                      </a:r>
                      <a:endParaRPr lang="en-US" sz="10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dirty="0">
                          <a:effectLst/>
                        </a:rPr>
                        <a:t>Identify the class of testing data as normal or falling down activity.</a:t>
                      </a:r>
                      <a:endParaRPr lang="en-US" sz="10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dirty="0">
                          <a:effectLst/>
                        </a:rPr>
                        <a:t>Send the detected result to the Data </a:t>
                      </a:r>
                      <a:r>
                        <a:rPr lang="en-US" sz="1050" dirty="0" err="1">
                          <a:effectLst/>
                        </a:rPr>
                        <a:t>Curation</a:t>
                      </a:r>
                      <a:r>
                        <a:rPr lang="en-US" sz="1050" dirty="0">
                          <a:effectLst/>
                        </a:rPr>
                        <a:t> Layer.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290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Frequency of Use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When using the falling down detection service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290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Status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Completed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290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Owner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Group2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290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Priority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High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492" y="1690688"/>
            <a:ext cx="5179314" cy="31470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72220" y="5042429"/>
            <a:ext cx="59197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Fig. 5 Sequence diagram for use case 4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7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(</a:t>
            </a:r>
            <a:r>
              <a:rPr lang="en-US" dirty="0" err="1" smtClean="0"/>
              <a:t>ICL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690688"/>
            <a:ext cx="6424613" cy="4781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38516" y="6472238"/>
            <a:ext cx="59197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Fig. 6 Sequence diagram for Information </a:t>
            </a:r>
            <a:r>
              <a:rPr lang="en-US" sz="1600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Curation</a:t>
            </a:r>
            <a:r>
              <a:rPr lang="en-US" sz="1600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 Layer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3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1177</Words>
  <Application>Microsoft Macintosh PowerPoint</Application>
  <PresentationFormat>Widescreen</PresentationFormat>
  <Paragraphs>254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Century Gothic</vt:lpstr>
      <vt:lpstr>Gulim</vt:lpstr>
      <vt:lpstr>Malgun Gothic</vt:lpstr>
      <vt:lpstr>Times New Roman</vt:lpstr>
      <vt:lpstr>Wingdings</vt:lpstr>
      <vt:lpstr>Presentation level design</vt:lpstr>
      <vt:lpstr>Agenda</vt:lpstr>
      <vt:lpstr>Introduction</vt:lpstr>
      <vt:lpstr>Requirements</vt:lpstr>
      <vt:lpstr>Use case diagram (ICL)</vt:lpstr>
      <vt:lpstr>Use cases 1</vt:lpstr>
      <vt:lpstr>Use cases 2</vt:lpstr>
      <vt:lpstr>Use cases 3</vt:lpstr>
      <vt:lpstr>Use cases 4</vt:lpstr>
      <vt:lpstr>Sequence diagram (ICL)</vt:lpstr>
      <vt:lpstr>Use case diagram (SCL)</vt:lpstr>
      <vt:lpstr>Use cases 5</vt:lpstr>
      <vt:lpstr>Use cases 6</vt:lpstr>
      <vt:lpstr>Use case 7</vt:lpstr>
      <vt:lpstr>Sequence diagram (SCL)</vt:lpstr>
      <vt:lpstr>App development</vt:lpstr>
      <vt:lpstr>Conclusion</vt:lpstr>
      <vt:lpstr>THANK YOU  FOR LISTENING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2015-06-11T14:21:15Z</dcterms:created>
  <dcterms:modified xsi:type="dcterms:W3CDTF">2016-05-15T19:03:49Z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