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38EC-26E4-442E-8586-AB831958C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7FE65-F2CE-4B52-8671-DEC976F3F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2DFD6-B874-44DD-B0E9-E9873EA0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DB8D-59A6-4844-BE38-C0B80CF72BE7}" type="datetimeFigureOut">
              <a:rPr lang="ca-ES" smtClean="0"/>
              <a:t>08/03/2022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93574-B644-43ED-9172-2E6B4297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117E3-7F1F-48F0-B92B-08FE6F58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6F05-4E3A-49C7-AA6D-2745961B7038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9672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B47A-3A7F-4D24-9C41-1596EA4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56AD1-C92D-4E50-9197-8874105D4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48ED2-6168-4114-AB69-09197188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DB8D-59A6-4844-BE38-C0B80CF72BE7}" type="datetimeFigureOut">
              <a:rPr lang="ca-ES" smtClean="0"/>
              <a:t>08/03/2022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3734A-A449-4DE2-8BD2-6E2A91EE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2BAE5-FDB4-4494-AFF3-A8AAC274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6F05-4E3A-49C7-AA6D-2745961B7038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1244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8689A-0978-4354-AD96-BE467C1B5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2D852-0EF9-4E2F-9807-E3F272EC2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4F884-71DF-4690-B20F-E8695B37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DB8D-59A6-4844-BE38-C0B80CF72BE7}" type="datetimeFigureOut">
              <a:rPr lang="ca-ES" smtClean="0"/>
              <a:t>08/03/2022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3FAEA-13C3-4043-A9BF-A64BB168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A4269-5D5E-4A41-82E7-B6B79B83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6F05-4E3A-49C7-AA6D-2745961B7038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3539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8A42-7CEA-4440-92C0-8DCE8850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DD51-0A45-47CB-81F3-A3C474778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CB522-D8B9-49F5-BA3A-551C9D8C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DB8D-59A6-4844-BE38-C0B80CF72BE7}" type="datetimeFigureOut">
              <a:rPr lang="ca-ES" smtClean="0"/>
              <a:t>08/03/2022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DDDD-DB1C-4446-A2B0-6EFE70D8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071E8-0482-40B9-BD06-F6E096BB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6F05-4E3A-49C7-AA6D-2745961B7038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3730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1689-EABA-4D7B-92FD-2D32A83A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459B0-F875-4847-AA61-099C7A2B5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2A941-44C5-46A9-9B63-232BDAA3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DB8D-59A6-4844-BE38-C0B80CF72BE7}" type="datetimeFigureOut">
              <a:rPr lang="ca-ES" smtClean="0"/>
              <a:t>08/03/2022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10F65-DFD3-414F-B0A5-F89957B4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9EEA9-AE39-4DE3-81A3-19296CE2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6F05-4E3A-49C7-AA6D-2745961B7038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087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47F9-8F25-46B1-86BC-82223775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597B-9456-4F21-B3DE-54749014B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26C14-CF0C-4451-A72B-D181D0EBB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11D2D-8C87-494E-A6AD-BA740084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DB8D-59A6-4844-BE38-C0B80CF72BE7}" type="datetimeFigureOut">
              <a:rPr lang="ca-ES" smtClean="0"/>
              <a:t>08/03/2022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FF29F-FC31-40F9-8E0C-2E7ED4B8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CBE0A-6B44-42EE-97E8-65298555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6F05-4E3A-49C7-AA6D-2745961B7038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9356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E2E0-CA10-49E7-83D6-4ACB6AEB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E2ACA-9E1C-406E-B36A-22C5654D9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74B95-DEB5-4B9D-94BD-C325F763D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2DE4C-860A-4982-B728-0E21F2A34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F65DF-5DD5-45F8-8DA2-695456983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C04104-832B-468E-A10A-461382AD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DB8D-59A6-4844-BE38-C0B80CF72BE7}" type="datetimeFigureOut">
              <a:rPr lang="ca-ES" smtClean="0"/>
              <a:t>08/03/2022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DAA6C-086B-48CD-9990-D99AC00F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628CBB-D980-4B48-9DE3-F7742B7E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6F05-4E3A-49C7-AA6D-2745961B7038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6745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1D3A-C1D8-4CFD-BE74-BEAAA63F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96BFB-423F-4E0E-9172-E02ABA14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DB8D-59A6-4844-BE38-C0B80CF72BE7}" type="datetimeFigureOut">
              <a:rPr lang="ca-ES" smtClean="0"/>
              <a:t>08/03/2022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4E1C7-FE4A-4811-84B0-0A9FE0C0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34A07-C5DF-4BA1-8181-4FBB49D7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6F05-4E3A-49C7-AA6D-2745961B7038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613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9F3F3-8D21-4FDC-8CD3-E4F36AB1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DB8D-59A6-4844-BE38-C0B80CF72BE7}" type="datetimeFigureOut">
              <a:rPr lang="ca-ES" smtClean="0"/>
              <a:t>08/03/2022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E07C5-7E99-4F99-B6B2-CDFB2BDC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E4324-7083-4F47-9D0B-717509CD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6F05-4E3A-49C7-AA6D-2745961B7038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4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8C63-3014-4829-9562-3E215380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1A64-55F4-483E-B1DB-0E0432A72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77E8F-0DA9-42D2-81F6-01FC3B778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9B2A7-382F-4ABD-A0DE-5D738497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DB8D-59A6-4844-BE38-C0B80CF72BE7}" type="datetimeFigureOut">
              <a:rPr lang="ca-ES" smtClean="0"/>
              <a:t>08/03/2022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5A593-3069-49EC-A029-A20AD668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E13F2-B502-4E64-A060-C9365870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6F05-4E3A-49C7-AA6D-2745961B7038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6841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2DD2-3CAD-4F4A-B92D-B90CFB3C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DC8D1-0D19-4419-91E8-B2E65D5C2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1BE32-AC32-4FCF-8EEE-7CA7F3839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1EEF2-7E2A-4EE4-8D88-7395AC51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DB8D-59A6-4844-BE38-C0B80CF72BE7}" type="datetimeFigureOut">
              <a:rPr lang="ca-ES" smtClean="0"/>
              <a:t>08/03/2022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8B316-3C3D-4599-A10F-3F84BEEA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7F4C5-2275-4772-A3FF-64E87D52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6F05-4E3A-49C7-AA6D-2745961B7038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2682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9F91F-EBE0-480F-B92A-2FAA851A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B3A57-D0F6-4764-9524-F2D439364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F663C-0A48-43F9-84CB-B9BC684C0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ADB8D-59A6-4844-BE38-C0B80CF72BE7}" type="datetimeFigureOut">
              <a:rPr lang="ca-ES" smtClean="0"/>
              <a:t>08/03/2022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B3C8F-9E01-42FD-A7F7-B1A478B6F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DB4EB-3179-4463-B24C-B4D2A1CAF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56F05-4E3A-49C7-AA6D-2745961B7038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0291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6E78D2A-65A7-4BCC-BAAA-C142C1E784E4}"/>
              </a:ext>
            </a:extLst>
          </p:cNvPr>
          <p:cNvGrpSpPr/>
          <p:nvPr/>
        </p:nvGrpSpPr>
        <p:grpSpPr>
          <a:xfrm>
            <a:off x="432619" y="421045"/>
            <a:ext cx="4227871" cy="1240607"/>
            <a:chOff x="432619" y="421045"/>
            <a:chExt cx="4227871" cy="12406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EDDF6A5-0639-49DB-B61D-F6EBF6FDB3E9}"/>
                </a:ext>
              </a:extLst>
            </p:cNvPr>
            <p:cNvSpPr txBox="1"/>
            <p:nvPr/>
          </p:nvSpPr>
          <p:spPr>
            <a:xfrm>
              <a:off x="432619" y="422787"/>
              <a:ext cx="4227871" cy="12388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ca-E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CC4C76-9DA8-4F5F-A22A-19BC03E0652C}"/>
                </a:ext>
              </a:extLst>
            </p:cNvPr>
            <p:cNvCxnSpPr/>
            <p:nvPr/>
          </p:nvCxnSpPr>
          <p:spPr>
            <a:xfrm>
              <a:off x="517236" y="422787"/>
              <a:ext cx="0" cy="704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93ADDD9-FA69-43B7-A0EB-A30FA6D1DF3F}"/>
                </a:ext>
              </a:extLst>
            </p:cNvPr>
            <p:cNvCxnSpPr>
              <a:cxnSpLocks/>
            </p:cNvCxnSpPr>
            <p:nvPr/>
          </p:nvCxnSpPr>
          <p:spPr>
            <a:xfrm>
              <a:off x="535708" y="422787"/>
              <a:ext cx="0" cy="1008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2D6C5F4-27B2-4E6B-AF5B-1557C1F7E893}"/>
                </a:ext>
              </a:extLst>
            </p:cNvPr>
            <p:cNvCxnSpPr>
              <a:cxnSpLocks/>
            </p:cNvCxnSpPr>
            <p:nvPr/>
          </p:nvCxnSpPr>
          <p:spPr>
            <a:xfrm>
              <a:off x="900545" y="422787"/>
              <a:ext cx="0" cy="1008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D96F38-5578-4916-83AD-5083217F1385}"/>
                </a:ext>
              </a:extLst>
            </p:cNvPr>
            <p:cNvCxnSpPr>
              <a:cxnSpLocks/>
            </p:cNvCxnSpPr>
            <p:nvPr/>
          </p:nvCxnSpPr>
          <p:spPr>
            <a:xfrm>
              <a:off x="1052945" y="424659"/>
              <a:ext cx="0" cy="6264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A69BEA3-1DF8-4EA3-B54C-85D0E5D99872}"/>
                </a:ext>
              </a:extLst>
            </p:cNvPr>
            <p:cNvCxnSpPr>
              <a:cxnSpLocks/>
            </p:cNvCxnSpPr>
            <p:nvPr/>
          </p:nvCxnSpPr>
          <p:spPr>
            <a:xfrm>
              <a:off x="1173017" y="424659"/>
              <a:ext cx="0" cy="6264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BB215C-0700-4756-9231-087DD910E8CF}"/>
                </a:ext>
              </a:extLst>
            </p:cNvPr>
            <p:cNvCxnSpPr>
              <a:cxnSpLocks/>
            </p:cNvCxnSpPr>
            <p:nvPr/>
          </p:nvCxnSpPr>
          <p:spPr>
            <a:xfrm>
              <a:off x="1325417" y="431581"/>
              <a:ext cx="0" cy="427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C0E755-2087-43E6-A336-9656F42DD94A}"/>
                </a:ext>
              </a:extLst>
            </p:cNvPr>
            <p:cNvCxnSpPr>
              <a:cxnSpLocks/>
            </p:cNvCxnSpPr>
            <p:nvPr/>
          </p:nvCxnSpPr>
          <p:spPr>
            <a:xfrm>
              <a:off x="1856508" y="431581"/>
              <a:ext cx="0" cy="427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0005B89-E80C-4264-B497-F26F246DF58A}"/>
                </a:ext>
              </a:extLst>
            </p:cNvPr>
            <p:cNvCxnSpPr>
              <a:cxnSpLocks/>
            </p:cNvCxnSpPr>
            <p:nvPr/>
          </p:nvCxnSpPr>
          <p:spPr>
            <a:xfrm>
              <a:off x="1898069" y="421045"/>
              <a:ext cx="0" cy="689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303B754-D68A-4CF2-AE1F-F4BBC862BD78}"/>
                </a:ext>
              </a:extLst>
            </p:cNvPr>
            <p:cNvCxnSpPr>
              <a:cxnSpLocks/>
            </p:cNvCxnSpPr>
            <p:nvPr/>
          </p:nvCxnSpPr>
          <p:spPr>
            <a:xfrm>
              <a:off x="2133596" y="437777"/>
              <a:ext cx="0" cy="328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928FFA-A174-434B-916E-35D0AE41F5EE}"/>
                </a:ext>
              </a:extLst>
            </p:cNvPr>
            <p:cNvCxnSpPr>
              <a:cxnSpLocks/>
            </p:cNvCxnSpPr>
            <p:nvPr/>
          </p:nvCxnSpPr>
          <p:spPr>
            <a:xfrm>
              <a:off x="2290610" y="437777"/>
              <a:ext cx="0" cy="328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4A789F7-9235-41A6-BAFF-8E582228DD0B}"/>
                </a:ext>
              </a:extLst>
            </p:cNvPr>
            <p:cNvCxnSpPr>
              <a:cxnSpLocks/>
            </p:cNvCxnSpPr>
            <p:nvPr/>
          </p:nvCxnSpPr>
          <p:spPr>
            <a:xfrm>
              <a:off x="2332165" y="437777"/>
              <a:ext cx="0" cy="328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AC0560-8A21-46DE-81F7-72239B95CF26}"/>
                </a:ext>
              </a:extLst>
            </p:cNvPr>
            <p:cNvCxnSpPr>
              <a:cxnSpLocks/>
            </p:cNvCxnSpPr>
            <p:nvPr/>
          </p:nvCxnSpPr>
          <p:spPr>
            <a:xfrm>
              <a:off x="2872492" y="431581"/>
              <a:ext cx="0" cy="328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EC80FCB-B21B-49A0-BCBF-79FFCB50EAA2}"/>
                </a:ext>
              </a:extLst>
            </p:cNvPr>
            <p:cNvCxnSpPr>
              <a:cxnSpLocks/>
            </p:cNvCxnSpPr>
            <p:nvPr/>
          </p:nvCxnSpPr>
          <p:spPr>
            <a:xfrm>
              <a:off x="3699147" y="434610"/>
              <a:ext cx="0" cy="852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9F089F8-7032-4EA6-8652-4765371BB3F3}"/>
              </a:ext>
            </a:extLst>
          </p:cNvPr>
          <p:cNvSpPr txBox="1"/>
          <p:nvPr/>
        </p:nvSpPr>
        <p:spPr>
          <a:xfrm>
            <a:off x="576510" y="1670446"/>
            <a:ext cx="1737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>
                <a:solidFill>
                  <a:schemeClr val="accent1">
                    <a:lumMod val="75000"/>
                  </a:schemeClr>
                </a:solidFill>
              </a:rPr>
              <a:t>Precipitació mm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7D0C565-23F5-4EF1-8990-3BE6F03ACD69}"/>
              </a:ext>
            </a:extLst>
          </p:cNvPr>
          <p:cNvGrpSpPr/>
          <p:nvPr/>
        </p:nvGrpSpPr>
        <p:grpSpPr>
          <a:xfrm>
            <a:off x="870508" y="1110104"/>
            <a:ext cx="2879607" cy="74072"/>
            <a:chOff x="847426" y="1110722"/>
            <a:chExt cx="2879607" cy="74072"/>
          </a:xfrm>
        </p:grpSpPr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CDBEE76E-2B8D-49D1-94D5-D9CDF9251B17}"/>
                </a:ext>
              </a:extLst>
            </p:cNvPr>
            <p:cNvSpPr/>
            <p:nvPr/>
          </p:nvSpPr>
          <p:spPr>
            <a:xfrm>
              <a:off x="847426" y="1133582"/>
              <a:ext cx="69276" cy="45719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2F834377-33DF-42A1-AB8D-6CB90EA2A426}"/>
                </a:ext>
              </a:extLst>
            </p:cNvPr>
            <p:cNvSpPr/>
            <p:nvPr/>
          </p:nvSpPr>
          <p:spPr>
            <a:xfrm>
              <a:off x="990596" y="1134475"/>
              <a:ext cx="69276" cy="45719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B165753E-D89C-4CE9-8EFD-B3595DF55B04}"/>
                </a:ext>
              </a:extLst>
            </p:cNvPr>
            <p:cNvSpPr/>
            <p:nvPr/>
          </p:nvSpPr>
          <p:spPr>
            <a:xfrm>
              <a:off x="1123952" y="1134475"/>
              <a:ext cx="69276" cy="45719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A4D9F839-29FD-4029-90B2-99A75DDF3531}"/>
                </a:ext>
              </a:extLst>
            </p:cNvPr>
            <p:cNvSpPr/>
            <p:nvPr/>
          </p:nvSpPr>
          <p:spPr>
            <a:xfrm>
              <a:off x="1475117" y="1139075"/>
              <a:ext cx="69276" cy="45719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B045D58C-827B-47DE-837E-384C7273CA2B}"/>
                </a:ext>
              </a:extLst>
            </p:cNvPr>
            <p:cNvSpPr/>
            <p:nvPr/>
          </p:nvSpPr>
          <p:spPr>
            <a:xfrm>
              <a:off x="2079320" y="1134475"/>
              <a:ext cx="69276" cy="45719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235C8956-13A3-473E-8098-F076004D3523}"/>
                </a:ext>
              </a:extLst>
            </p:cNvPr>
            <p:cNvSpPr/>
            <p:nvPr/>
          </p:nvSpPr>
          <p:spPr>
            <a:xfrm>
              <a:off x="2569033" y="1110722"/>
              <a:ext cx="69276" cy="45719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3024525E-7A63-48A5-BE14-3EF7DCC0DD8C}"/>
                </a:ext>
              </a:extLst>
            </p:cNvPr>
            <p:cNvSpPr/>
            <p:nvPr/>
          </p:nvSpPr>
          <p:spPr>
            <a:xfrm>
              <a:off x="2840741" y="1116217"/>
              <a:ext cx="69276" cy="45719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8B932150-B159-419F-B887-4740BC42D130}"/>
                </a:ext>
              </a:extLst>
            </p:cNvPr>
            <p:cNvSpPr/>
            <p:nvPr/>
          </p:nvSpPr>
          <p:spPr>
            <a:xfrm>
              <a:off x="3657757" y="1132199"/>
              <a:ext cx="69276" cy="45719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47F9E661-8F2C-49EF-AE42-1E993ECA6E69}"/>
              </a:ext>
            </a:extLst>
          </p:cNvPr>
          <p:cNvSpPr/>
          <p:nvPr/>
        </p:nvSpPr>
        <p:spPr>
          <a:xfrm>
            <a:off x="1821870" y="1789553"/>
            <a:ext cx="69276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E2BC8E-C9B7-4855-A765-B0748B8A4585}"/>
              </a:ext>
            </a:extLst>
          </p:cNvPr>
          <p:cNvCxnSpPr>
            <a:cxnSpLocks/>
          </p:cNvCxnSpPr>
          <p:nvPr/>
        </p:nvCxnSpPr>
        <p:spPr>
          <a:xfrm flipH="1">
            <a:off x="432619" y="1808946"/>
            <a:ext cx="210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6903D17-E20B-4746-BAD3-BB03457ABC37}"/>
              </a:ext>
            </a:extLst>
          </p:cNvPr>
          <p:cNvSpPr txBox="1"/>
          <p:nvPr/>
        </p:nvSpPr>
        <p:spPr>
          <a:xfrm>
            <a:off x="1893059" y="1683292"/>
            <a:ext cx="1737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>
                <a:solidFill>
                  <a:schemeClr val="accent2"/>
                </a:solidFill>
              </a:rPr>
              <a:t>CSO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AB06B7-57E8-470D-8722-D48A3CDA4D93}"/>
              </a:ext>
            </a:extLst>
          </p:cNvPr>
          <p:cNvSpPr txBox="1"/>
          <p:nvPr/>
        </p:nvSpPr>
        <p:spPr>
          <a:xfrm>
            <a:off x="4595806" y="16505"/>
            <a:ext cx="5306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En aquesta gràfica A tinc tots els episodis CSO (que prové del resultat de l'algoritme dels sensors temperatura) (independentment de si ha plogut o no) + precipitació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253A545-17E3-4930-9B41-555B0A2308A5}"/>
              </a:ext>
            </a:extLst>
          </p:cNvPr>
          <p:cNvSpPr/>
          <p:nvPr/>
        </p:nvSpPr>
        <p:spPr>
          <a:xfrm>
            <a:off x="2200341" y="1915108"/>
            <a:ext cx="368692" cy="92333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2B60D7-3921-4623-A2AE-FBB506CFD59F}"/>
              </a:ext>
            </a:extLst>
          </p:cNvPr>
          <p:cNvSpPr txBox="1"/>
          <p:nvPr/>
        </p:nvSpPr>
        <p:spPr>
          <a:xfrm>
            <a:off x="2576742" y="1942660"/>
            <a:ext cx="2706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Puc filtrar i que només em mostri els </a:t>
            </a:r>
            <a:r>
              <a:rPr lang="ca-ES" dirty="0" err="1"/>
              <a:t>CSO’s</a:t>
            </a:r>
            <a:r>
              <a:rPr lang="ca-ES" dirty="0"/>
              <a:t> deguts a precipitació (gràfic B)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25E3452-D820-4921-94FB-E15F57073E07}"/>
              </a:ext>
            </a:extLst>
          </p:cNvPr>
          <p:cNvGrpSpPr/>
          <p:nvPr/>
        </p:nvGrpSpPr>
        <p:grpSpPr>
          <a:xfrm>
            <a:off x="432618" y="3145871"/>
            <a:ext cx="4227871" cy="1240607"/>
            <a:chOff x="432619" y="421045"/>
            <a:chExt cx="4227871" cy="124060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4740906-9523-4875-98BC-EA0046315AFE}"/>
                </a:ext>
              </a:extLst>
            </p:cNvPr>
            <p:cNvSpPr txBox="1"/>
            <p:nvPr/>
          </p:nvSpPr>
          <p:spPr>
            <a:xfrm>
              <a:off x="432619" y="422787"/>
              <a:ext cx="4227871" cy="12388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ca-ES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B8B775-B940-46A9-A0B3-F4D8515EEF91}"/>
                </a:ext>
              </a:extLst>
            </p:cNvPr>
            <p:cNvCxnSpPr/>
            <p:nvPr/>
          </p:nvCxnSpPr>
          <p:spPr>
            <a:xfrm>
              <a:off x="517236" y="422787"/>
              <a:ext cx="0" cy="704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210368-4CA9-4027-9E1B-C5519AA4A775}"/>
                </a:ext>
              </a:extLst>
            </p:cNvPr>
            <p:cNvCxnSpPr>
              <a:cxnSpLocks/>
            </p:cNvCxnSpPr>
            <p:nvPr/>
          </p:nvCxnSpPr>
          <p:spPr>
            <a:xfrm>
              <a:off x="535708" y="422787"/>
              <a:ext cx="0" cy="1008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3E811B0-30EE-4786-959C-9F1935199AFA}"/>
                </a:ext>
              </a:extLst>
            </p:cNvPr>
            <p:cNvCxnSpPr>
              <a:cxnSpLocks/>
            </p:cNvCxnSpPr>
            <p:nvPr/>
          </p:nvCxnSpPr>
          <p:spPr>
            <a:xfrm>
              <a:off x="900545" y="422787"/>
              <a:ext cx="0" cy="1008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1EAE34-26C7-44DE-B871-0136114FE62F}"/>
                </a:ext>
              </a:extLst>
            </p:cNvPr>
            <p:cNvCxnSpPr>
              <a:cxnSpLocks/>
            </p:cNvCxnSpPr>
            <p:nvPr/>
          </p:nvCxnSpPr>
          <p:spPr>
            <a:xfrm>
              <a:off x="1052945" y="424659"/>
              <a:ext cx="0" cy="6264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F40C35C-6B5F-4CA0-8A6C-FDD0AD33332B}"/>
                </a:ext>
              </a:extLst>
            </p:cNvPr>
            <p:cNvCxnSpPr>
              <a:cxnSpLocks/>
            </p:cNvCxnSpPr>
            <p:nvPr/>
          </p:nvCxnSpPr>
          <p:spPr>
            <a:xfrm>
              <a:off x="1173017" y="424659"/>
              <a:ext cx="0" cy="6264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51D89BA-0470-4ED6-A575-CF9863941669}"/>
                </a:ext>
              </a:extLst>
            </p:cNvPr>
            <p:cNvCxnSpPr>
              <a:cxnSpLocks/>
            </p:cNvCxnSpPr>
            <p:nvPr/>
          </p:nvCxnSpPr>
          <p:spPr>
            <a:xfrm>
              <a:off x="1325417" y="431581"/>
              <a:ext cx="0" cy="427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89FC1DC-3D43-4827-BD45-088866972D67}"/>
                </a:ext>
              </a:extLst>
            </p:cNvPr>
            <p:cNvCxnSpPr>
              <a:cxnSpLocks/>
            </p:cNvCxnSpPr>
            <p:nvPr/>
          </p:nvCxnSpPr>
          <p:spPr>
            <a:xfrm>
              <a:off x="1856508" y="431581"/>
              <a:ext cx="0" cy="427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99F3C28-B66A-4A4B-9A44-703DC14AAE4F}"/>
                </a:ext>
              </a:extLst>
            </p:cNvPr>
            <p:cNvCxnSpPr>
              <a:cxnSpLocks/>
            </p:cNvCxnSpPr>
            <p:nvPr/>
          </p:nvCxnSpPr>
          <p:spPr>
            <a:xfrm>
              <a:off x="1898069" y="421045"/>
              <a:ext cx="0" cy="689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530C3DA-BB5A-4BCD-AE46-E9822B25E2A3}"/>
                </a:ext>
              </a:extLst>
            </p:cNvPr>
            <p:cNvCxnSpPr>
              <a:cxnSpLocks/>
            </p:cNvCxnSpPr>
            <p:nvPr/>
          </p:nvCxnSpPr>
          <p:spPr>
            <a:xfrm>
              <a:off x="2133596" y="437777"/>
              <a:ext cx="0" cy="328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5F8EF6-A6AE-494C-BFC6-DC95D999E88C}"/>
                </a:ext>
              </a:extLst>
            </p:cNvPr>
            <p:cNvCxnSpPr>
              <a:cxnSpLocks/>
            </p:cNvCxnSpPr>
            <p:nvPr/>
          </p:nvCxnSpPr>
          <p:spPr>
            <a:xfrm>
              <a:off x="2290610" y="437777"/>
              <a:ext cx="0" cy="328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D08B664-97B9-4096-AF1F-6D5DE5E7581B}"/>
                </a:ext>
              </a:extLst>
            </p:cNvPr>
            <p:cNvCxnSpPr>
              <a:cxnSpLocks/>
            </p:cNvCxnSpPr>
            <p:nvPr/>
          </p:nvCxnSpPr>
          <p:spPr>
            <a:xfrm>
              <a:off x="2332165" y="437777"/>
              <a:ext cx="0" cy="328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AE4D0ED-7A6A-435E-84A0-9AC2A87F2CF8}"/>
                </a:ext>
              </a:extLst>
            </p:cNvPr>
            <p:cNvCxnSpPr>
              <a:cxnSpLocks/>
            </p:cNvCxnSpPr>
            <p:nvPr/>
          </p:nvCxnSpPr>
          <p:spPr>
            <a:xfrm>
              <a:off x="2872492" y="431581"/>
              <a:ext cx="0" cy="328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CAD1227-C630-444F-AEFE-1E930469E424}"/>
                </a:ext>
              </a:extLst>
            </p:cNvPr>
            <p:cNvCxnSpPr>
              <a:cxnSpLocks/>
            </p:cNvCxnSpPr>
            <p:nvPr/>
          </p:nvCxnSpPr>
          <p:spPr>
            <a:xfrm>
              <a:off x="3699147" y="434610"/>
              <a:ext cx="0" cy="852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9421E08-4CF0-4036-9549-16C934998918}"/>
              </a:ext>
            </a:extLst>
          </p:cNvPr>
          <p:cNvGrpSpPr/>
          <p:nvPr/>
        </p:nvGrpSpPr>
        <p:grpSpPr>
          <a:xfrm>
            <a:off x="870508" y="3724289"/>
            <a:ext cx="2879607" cy="63977"/>
            <a:chOff x="847426" y="1116217"/>
            <a:chExt cx="2879607" cy="6397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843802B9-BDD6-4C99-B483-75191F80B272}"/>
                </a:ext>
              </a:extLst>
            </p:cNvPr>
            <p:cNvSpPr/>
            <p:nvPr/>
          </p:nvSpPr>
          <p:spPr>
            <a:xfrm>
              <a:off x="847426" y="1133582"/>
              <a:ext cx="69276" cy="45719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23778070-35CA-4B03-80CF-C654B8BB086A}"/>
                </a:ext>
              </a:extLst>
            </p:cNvPr>
            <p:cNvSpPr/>
            <p:nvPr/>
          </p:nvSpPr>
          <p:spPr>
            <a:xfrm>
              <a:off x="990596" y="1134475"/>
              <a:ext cx="69276" cy="45719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68" name="Flowchart: Connector 67">
              <a:extLst>
                <a:ext uri="{FF2B5EF4-FFF2-40B4-BE49-F238E27FC236}">
                  <a16:creationId xmlns:a16="http://schemas.microsoft.com/office/drawing/2014/main" id="{5B152587-B5FE-4190-ABEB-BF78C9004CFE}"/>
                </a:ext>
              </a:extLst>
            </p:cNvPr>
            <p:cNvSpPr/>
            <p:nvPr/>
          </p:nvSpPr>
          <p:spPr>
            <a:xfrm>
              <a:off x="1123952" y="1134475"/>
              <a:ext cx="69276" cy="45719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id="{C87F5B99-890B-43F0-83CD-B4EBB106E0D9}"/>
                </a:ext>
              </a:extLst>
            </p:cNvPr>
            <p:cNvSpPr/>
            <p:nvPr/>
          </p:nvSpPr>
          <p:spPr>
            <a:xfrm>
              <a:off x="2079320" y="1134475"/>
              <a:ext cx="69276" cy="45719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72" name="Flowchart: Connector 71">
              <a:extLst>
                <a:ext uri="{FF2B5EF4-FFF2-40B4-BE49-F238E27FC236}">
                  <a16:creationId xmlns:a16="http://schemas.microsoft.com/office/drawing/2014/main" id="{5101E609-4B58-4DF3-B3CE-0079A48F9F0F}"/>
                </a:ext>
              </a:extLst>
            </p:cNvPr>
            <p:cNvSpPr/>
            <p:nvPr/>
          </p:nvSpPr>
          <p:spPr>
            <a:xfrm>
              <a:off x="2840741" y="1116217"/>
              <a:ext cx="69276" cy="45719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DA007834-A1B7-404C-B39E-CA1230BB0497}"/>
                </a:ext>
              </a:extLst>
            </p:cNvPr>
            <p:cNvSpPr/>
            <p:nvPr/>
          </p:nvSpPr>
          <p:spPr>
            <a:xfrm>
              <a:off x="3657757" y="1132199"/>
              <a:ext cx="69276" cy="45719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2BD77656-070B-4E49-A9A9-0851C9AE9342}"/>
              </a:ext>
            </a:extLst>
          </p:cNvPr>
          <p:cNvSpPr txBox="1"/>
          <p:nvPr/>
        </p:nvSpPr>
        <p:spPr>
          <a:xfrm>
            <a:off x="1110530" y="4875362"/>
            <a:ext cx="52089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600" dirty="0"/>
              <a:t>Introdueixo les dades del sensor de nivell de Berlin</a:t>
            </a:r>
          </a:p>
          <a:p>
            <a:endParaRPr lang="ca-ES" sz="1600" dirty="0"/>
          </a:p>
          <a:p>
            <a:r>
              <a:rPr lang="ca-ES" sz="1600" dirty="0"/>
              <a:t>(possibilitat de fer zoom al gràfic)</a:t>
            </a:r>
          </a:p>
          <a:p>
            <a:endParaRPr lang="ca-ES" sz="1600" dirty="0"/>
          </a:p>
          <a:p>
            <a:r>
              <a:rPr lang="ca-ES" sz="1600" dirty="0"/>
              <a:t>(possibilitat de canviar els paràmetres de </a:t>
            </a:r>
            <a:r>
              <a:rPr lang="ca-ES" sz="1600" dirty="0" err="1"/>
              <a:t>l’algortime</a:t>
            </a:r>
            <a:r>
              <a:rPr lang="ca-ES" sz="1600" dirty="0"/>
              <a:t>) </a:t>
            </a:r>
            <a:r>
              <a:rPr lang="ca-ES" sz="1600" dirty="0">
                <a:sym typeface="Wingdings" panose="05000000000000000000" pitchFamily="2" charset="2"/>
              </a:rPr>
              <a:t> no calen BOTONS , podem modificar-ho a la línia de codi que </a:t>
            </a:r>
            <a:r>
              <a:rPr lang="ca-ES" sz="1600" dirty="0" err="1">
                <a:sym typeface="Wingdings" panose="05000000000000000000" pitchFamily="2" charset="2"/>
              </a:rPr>
              <a:t>correpongui</a:t>
            </a:r>
            <a:r>
              <a:rPr lang="ca-ES" sz="1600" dirty="0">
                <a:sym typeface="Wingdings" panose="05000000000000000000" pitchFamily="2" charset="2"/>
              </a:rPr>
              <a:t>.</a:t>
            </a:r>
            <a:endParaRPr lang="ca-ES" sz="1600" dirty="0"/>
          </a:p>
          <a:p>
            <a:endParaRPr lang="ca-ES" sz="16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40A5E39-374B-4763-B957-A8B69217625C}"/>
              </a:ext>
            </a:extLst>
          </p:cNvPr>
          <p:cNvGrpSpPr/>
          <p:nvPr/>
        </p:nvGrpSpPr>
        <p:grpSpPr>
          <a:xfrm>
            <a:off x="517235" y="4071481"/>
            <a:ext cx="73894" cy="295683"/>
            <a:chOff x="576510" y="3147174"/>
            <a:chExt cx="73894" cy="295683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B2BC167-E864-44B2-BDDD-1523CFD38E28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0" y="3156407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CBA48DB-8A98-4A73-8E32-099206EA5878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9" y="317026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350F4D5-6D7A-4798-B7D4-B6F6E46193B3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4" y="314717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98E7147-F962-486D-93BA-798DCAEAE396}"/>
              </a:ext>
            </a:extLst>
          </p:cNvPr>
          <p:cNvGrpSpPr/>
          <p:nvPr/>
        </p:nvGrpSpPr>
        <p:grpSpPr>
          <a:xfrm>
            <a:off x="623442" y="4083025"/>
            <a:ext cx="73894" cy="295683"/>
            <a:chOff x="576510" y="3147174"/>
            <a:chExt cx="73894" cy="295683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A85EFE8-4B1B-42C6-A0A9-7850165FAE51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0" y="3156407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0378032-F78D-472A-89DE-E0C2058AE172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9" y="317026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E9E85D6-C4A2-4B82-97D6-1E072B717204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4" y="314717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1AFA8F9-5970-4A90-8489-5C586F71BC49}"/>
              </a:ext>
            </a:extLst>
          </p:cNvPr>
          <p:cNvGrpSpPr/>
          <p:nvPr/>
        </p:nvGrpSpPr>
        <p:grpSpPr>
          <a:xfrm>
            <a:off x="748143" y="4080712"/>
            <a:ext cx="73894" cy="295683"/>
            <a:chOff x="576510" y="3147174"/>
            <a:chExt cx="73894" cy="295683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C34B55-CC81-4F1F-99E2-DB06973F0469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0" y="3156407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12D0B78-1983-4764-A6E9-5603BE562D99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9" y="317026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BD5BE99-3BED-422C-821C-233D369C650A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4" y="314717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76BDE39-E99F-4C93-ABF1-3A7BC8ABA639}"/>
              </a:ext>
            </a:extLst>
          </p:cNvPr>
          <p:cNvGrpSpPr/>
          <p:nvPr/>
        </p:nvGrpSpPr>
        <p:grpSpPr>
          <a:xfrm>
            <a:off x="872819" y="4089945"/>
            <a:ext cx="73894" cy="295683"/>
            <a:chOff x="576510" y="3147174"/>
            <a:chExt cx="73894" cy="295683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A8DFEB7-EECA-416B-A116-B0F1F6CFA284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0" y="3156407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B4D5CCD-BF54-434E-AA70-E2C1F139E749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9" y="317026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520DE07-72CF-4C7F-A440-606B524DB0C7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4" y="314717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4945B3D-B1F4-40F9-9F59-B40590EA6D51}"/>
              </a:ext>
            </a:extLst>
          </p:cNvPr>
          <p:cNvGrpSpPr/>
          <p:nvPr/>
        </p:nvGrpSpPr>
        <p:grpSpPr>
          <a:xfrm>
            <a:off x="1023678" y="4083025"/>
            <a:ext cx="73894" cy="295683"/>
            <a:chOff x="576510" y="3147174"/>
            <a:chExt cx="73894" cy="295683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597B504-EF5E-4517-8934-A4F612F8F945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0" y="3156407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73D6890-A981-4702-86DB-F5D64909E96A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9" y="317026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F1B2C30-8671-4F22-B75A-60BCDD5DE10A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4" y="314717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786AFA4-312C-4190-836D-0A8B7EFF86F9}"/>
              </a:ext>
            </a:extLst>
          </p:cNvPr>
          <p:cNvGrpSpPr/>
          <p:nvPr/>
        </p:nvGrpSpPr>
        <p:grpSpPr>
          <a:xfrm>
            <a:off x="1148374" y="4078399"/>
            <a:ext cx="73894" cy="295683"/>
            <a:chOff x="576510" y="3147174"/>
            <a:chExt cx="73894" cy="295683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4D47FA9-C380-43CF-9B23-4D9E8130DF68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0" y="3156407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1F469DD-5792-4D7A-B4CA-AC12EB40E3B3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9" y="317026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96D27C1-0872-45CC-8574-B93A7FC5B4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4" y="314717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2D1C60B-3692-48ED-90E5-0968E22A759E}"/>
              </a:ext>
            </a:extLst>
          </p:cNvPr>
          <p:cNvGrpSpPr/>
          <p:nvPr/>
        </p:nvGrpSpPr>
        <p:grpSpPr>
          <a:xfrm>
            <a:off x="1281803" y="4089945"/>
            <a:ext cx="73894" cy="295683"/>
            <a:chOff x="576510" y="3147174"/>
            <a:chExt cx="73894" cy="295683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B98FEF2-8C6E-4E91-8BDF-FAD786FD7CBF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0" y="3156407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5122B08-FAC7-4700-8438-945C11E30977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9" y="317026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6432F3D-9B49-4287-8C9C-7F758A057031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4" y="314717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8E5F64D-321E-4A60-ADD4-1A482C72BA38}"/>
              </a:ext>
            </a:extLst>
          </p:cNvPr>
          <p:cNvGrpSpPr/>
          <p:nvPr/>
        </p:nvGrpSpPr>
        <p:grpSpPr>
          <a:xfrm>
            <a:off x="1399064" y="4094571"/>
            <a:ext cx="73894" cy="295683"/>
            <a:chOff x="576510" y="3147174"/>
            <a:chExt cx="73894" cy="295683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011219-9845-4F69-9943-79B446C7C229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0" y="3156407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54093F1-D01F-4605-90D8-E90913E1380F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9" y="317026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C9FE097-0AD5-45E2-88A8-0D2ED7D85A15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4" y="314717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7B1E230-4B5C-425F-BD6A-71FFD11B6ABB}"/>
              </a:ext>
            </a:extLst>
          </p:cNvPr>
          <p:cNvGrpSpPr/>
          <p:nvPr/>
        </p:nvGrpSpPr>
        <p:grpSpPr>
          <a:xfrm>
            <a:off x="1505271" y="4106115"/>
            <a:ext cx="73894" cy="295683"/>
            <a:chOff x="576510" y="3147174"/>
            <a:chExt cx="73894" cy="295683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8208BF3-401A-4905-A50B-6B9645F46493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0" y="3156407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97EC46C-B561-471C-937B-5BF5E67479BE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9" y="317026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FE9C7FE-C061-4B52-A780-364A23B7F70C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4" y="314717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29F217C-EAAE-4608-A0F6-46340FA232AD}"/>
              </a:ext>
            </a:extLst>
          </p:cNvPr>
          <p:cNvGrpSpPr/>
          <p:nvPr/>
        </p:nvGrpSpPr>
        <p:grpSpPr>
          <a:xfrm>
            <a:off x="1629972" y="4103802"/>
            <a:ext cx="73894" cy="295683"/>
            <a:chOff x="576510" y="3147174"/>
            <a:chExt cx="73894" cy="295683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552F317-735B-4578-980D-929E83E50743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0" y="3156407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AB88C1E-C036-4294-8765-030B0BA17EF6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9" y="317026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75BF20-879C-4642-96E7-3B8124A4F040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4" y="314717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E424024-90C4-4D92-A5C3-4E558121D855}"/>
              </a:ext>
            </a:extLst>
          </p:cNvPr>
          <p:cNvGrpSpPr/>
          <p:nvPr/>
        </p:nvGrpSpPr>
        <p:grpSpPr>
          <a:xfrm>
            <a:off x="1754648" y="4113035"/>
            <a:ext cx="73894" cy="295683"/>
            <a:chOff x="576510" y="3147174"/>
            <a:chExt cx="73894" cy="295683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EECF36E-160E-4B62-BBBF-9A3C7A183EDE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0" y="3156407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994AC4A-F3C7-4D67-A1D1-6A4ED542DA89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9" y="317026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DFD1143-28F7-4D60-80FA-7ADDF185C520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4" y="314717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24710BA-E15A-4065-AA5E-717D6255BF2B}"/>
              </a:ext>
            </a:extLst>
          </p:cNvPr>
          <p:cNvGrpSpPr/>
          <p:nvPr/>
        </p:nvGrpSpPr>
        <p:grpSpPr>
          <a:xfrm>
            <a:off x="1905507" y="4106115"/>
            <a:ext cx="73894" cy="295683"/>
            <a:chOff x="576510" y="3147174"/>
            <a:chExt cx="73894" cy="295683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A80EFA9-8A19-4732-8CD2-51D6C037C520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0" y="3156407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6348D8F-FFD4-4516-B3CE-B25BA4DD85FC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9" y="317026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B4FE337-7B63-48BD-8A48-704845D269A5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4" y="314717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11E301C-1140-42AD-ACC7-0F3A3B15E7E6}"/>
              </a:ext>
            </a:extLst>
          </p:cNvPr>
          <p:cNvGrpSpPr/>
          <p:nvPr/>
        </p:nvGrpSpPr>
        <p:grpSpPr>
          <a:xfrm>
            <a:off x="1979401" y="3357397"/>
            <a:ext cx="154194" cy="1035170"/>
            <a:chOff x="604712" y="1229046"/>
            <a:chExt cx="154194" cy="1035170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26659BF-786F-45A7-98EF-506BA0393440}"/>
                </a:ext>
              </a:extLst>
            </p:cNvPr>
            <p:cNvCxnSpPr>
              <a:cxnSpLocks/>
            </p:cNvCxnSpPr>
            <p:nvPr/>
          </p:nvCxnSpPr>
          <p:spPr>
            <a:xfrm>
              <a:off x="604712" y="1984683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119EA44-A11C-494A-A59C-4EC0BA06545B}"/>
                </a:ext>
              </a:extLst>
            </p:cNvPr>
            <p:cNvCxnSpPr>
              <a:cxnSpLocks/>
            </p:cNvCxnSpPr>
            <p:nvPr/>
          </p:nvCxnSpPr>
          <p:spPr>
            <a:xfrm>
              <a:off x="758906" y="1229046"/>
              <a:ext cx="0" cy="103517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4A99961-6593-440B-807B-D53AC9BCF98A}"/>
                </a:ext>
              </a:extLst>
            </p:cNvPr>
            <p:cNvCxnSpPr>
              <a:cxnSpLocks/>
            </p:cNvCxnSpPr>
            <p:nvPr/>
          </p:nvCxnSpPr>
          <p:spPr>
            <a:xfrm>
              <a:off x="727713" y="1974766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5CBB861-5FBF-46AF-9CFA-98AE12000E56}"/>
              </a:ext>
            </a:extLst>
          </p:cNvPr>
          <p:cNvGrpSpPr/>
          <p:nvPr/>
        </p:nvGrpSpPr>
        <p:grpSpPr>
          <a:xfrm>
            <a:off x="2166901" y="4094569"/>
            <a:ext cx="73894" cy="295683"/>
            <a:chOff x="576510" y="3147174"/>
            <a:chExt cx="73894" cy="295683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308B407-D2C4-48EF-89C9-5309A31DD98C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0" y="3156407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3C65F7F-3441-40BE-8F5A-56D3DB1BA357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9" y="317026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8AF84AB-B12A-4D30-880A-99D51817E59D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4" y="314717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B534C24-0567-41A0-B980-B95B4CC314D9}"/>
              </a:ext>
            </a:extLst>
          </p:cNvPr>
          <p:cNvGrpSpPr/>
          <p:nvPr/>
        </p:nvGrpSpPr>
        <p:grpSpPr>
          <a:xfrm>
            <a:off x="2286284" y="4094571"/>
            <a:ext cx="73894" cy="295683"/>
            <a:chOff x="576510" y="3147174"/>
            <a:chExt cx="73894" cy="295683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42BCB31-A3D1-4A54-842F-3FBB11B54BDC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0" y="3156407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6BDEFAE-EB66-4C3B-BE8C-35F9CE150D9F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9" y="317026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68DB4D1-3ADE-4DA4-A5B5-87F5B8DE33DD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4" y="314717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594C9C6-F22F-4A60-8054-A94958910892}"/>
              </a:ext>
            </a:extLst>
          </p:cNvPr>
          <p:cNvGrpSpPr/>
          <p:nvPr/>
        </p:nvGrpSpPr>
        <p:grpSpPr>
          <a:xfrm>
            <a:off x="2392491" y="4106115"/>
            <a:ext cx="73894" cy="295683"/>
            <a:chOff x="576510" y="3147174"/>
            <a:chExt cx="73894" cy="295683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1E56E31-2D62-4FEF-A9C1-E4EAED783F0E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0" y="3156407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9A39925-1D3B-4D99-AEE9-0EC9C5DC002B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9" y="317026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08C2A02-3F7C-40E7-88A8-B85DDE9D23FF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4" y="314717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2C91CED-4047-45EC-86E6-81B579F24949}"/>
              </a:ext>
            </a:extLst>
          </p:cNvPr>
          <p:cNvGrpSpPr/>
          <p:nvPr/>
        </p:nvGrpSpPr>
        <p:grpSpPr>
          <a:xfrm>
            <a:off x="2517192" y="4103802"/>
            <a:ext cx="73894" cy="295683"/>
            <a:chOff x="576510" y="3147174"/>
            <a:chExt cx="73894" cy="295683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7523D6A-B42D-487E-BC72-A47E9F6AD8C2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0" y="3156407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F16EB02-7532-465A-80A8-5F483BAB7714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9" y="317026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FD8A3F5-85DF-4244-9D1E-095473464F3C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4" y="314717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06EFE1F-5C8A-43FA-A88E-D5D1F6BA39BB}"/>
              </a:ext>
            </a:extLst>
          </p:cNvPr>
          <p:cNvGrpSpPr/>
          <p:nvPr/>
        </p:nvGrpSpPr>
        <p:grpSpPr>
          <a:xfrm>
            <a:off x="2641868" y="4113035"/>
            <a:ext cx="73894" cy="295683"/>
            <a:chOff x="576510" y="3147174"/>
            <a:chExt cx="73894" cy="295683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342C71B-3D01-4E65-8087-D9330E3E5F41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0" y="3156407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E25202C-88CC-47C1-A059-709EBBD93F5F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9" y="317026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50AF355-E8CA-4930-B422-067F4BE294E6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4" y="314717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11CAC1D-F81C-436D-ABFF-005198B7A8A6}"/>
              </a:ext>
            </a:extLst>
          </p:cNvPr>
          <p:cNvGrpSpPr/>
          <p:nvPr/>
        </p:nvGrpSpPr>
        <p:grpSpPr>
          <a:xfrm>
            <a:off x="2708468" y="4087651"/>
            <a:ext cx="73894" cy="295683"/>
            <a:chOff x="576510" y="3147174"/>
            <a:chExt cx="73894" cy="295683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8F08741-D3D1-47C9-9DC8-995EBF1194B1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0" y="3156407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ADA4E31-04B3-48A7-84B4-45A396662674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9" y="317026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A64743D-3E8C-43AD-B786-5BD63F27FD7C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4" y="314717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690C8CA-1162-4652-BDA3-D4D9B1FC7A99}"/>
              </a:ext>
            </a:extLst>
          </p:cNvPr>
          <p:cNvGrpSpPr/>
          <p:nvPr/>
        </p:nvGrpSpPr>
        <p:grpSpPr>
          <a:xfrm>
            <a:off x="2833164" y="4083025"/>
            <a:ext cx="73894" cy="295683"/>
            <a:chOff x="576510" y="3147174"/>
            <a:chExt cx="73894" cy="295683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4061721-EB0C-4101-8FF4-127353E6E152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0" y="3156407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81181A4-99DE-439C-9A81-A37BA63D23A3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9" y="317026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0472ED3-F14A-4578-86FB-5E34560805A1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4" y="314717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4E8A53E-4A55-4A98-B5FA-0B597B3FB94B}"/>
              </a:ext>
            </a:extLst>
          </p:cNvPr>
          <p:cNvGrpSpPr/>
          <p:nvPr/>
        </p:nvGrpSpPr>
        <p:grpSpPr>
          <a:xfrm>
            <a:off x="2966593" y="4094571"/>
            <a:ext cx="73894" cy="295683"/>
            <a:chOff x="576510" y="3147174"/>
            <a:chExt cx="73894" cy="295683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30BB48A-F087-4184-AFB8-E1928CDE1B53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0" y="3156407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D1DC0A3-4D31-4C3B-82A5-942FA02DBFDF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9" y="317026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A9B8C64-54A3-4647-AC20-7655CDC51A82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4" y="314717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59FB798-2CC6-4469-8AB1-17E2CBCDEDCF}"/>
              </a:ext>
            </a:extLst>
          </p:cNvPr>
          <p:cNvGrpSpPr/>
          <p:nvPr/>
        </p:nvGrpSpPr>
        <p:grpSpPr>
          <a:xfrm>
            <a:off x="3083854" y="4099197"/>
            <a:ext cx="73894" cy="295683"/>
            <a:chOff x="576510" y="3147174"/>
            <a:chExt cx="73894" cy="295683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BA655BD-C909-4813-B8A9-A336D2912D63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0" y="3156407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1C0E0D4-5887-4B6F-8B9D-8B67744CAE06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9" y="317026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66FFC22-23EB-4E7D-AF37-441DAE08037F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4" y="314717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2AF79E8-C28E-4CEA-8775-7D524FE36DC1}"/>
              </a:ext>
            </a:extLst>
          </p:cNvPr>
          <p:cNvGrpSpPr/>
          <p:nvPr/>
        </p:nvGrpSpPr>
        <p:grpSpPr>
          <a:xfrm>
            <a:off x="3190061" y="4110741"/>
            <a:ext cx="73894" cy="295683"/>
            <a:chOff x="576510" y="3147174"/>
            <a:chExt cx="73894" cy="295683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0AF0FB67-2743-4421-BEA8-D329B857345B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0" y="3156407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240512F-A7E4-4D9E-AC8F-AD905D36B562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9" y="317026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774B73E-62C7-4DC6-89DF-125D93B6EB3C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4" y="314717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A2F62AB-8FB5-4D83-A116-F5DB5CBA48EF}"/>
              </a:ext>
            </a:extLst>
          </p:cNvPr>
          <p:cNvGrpSpPr/>
          <p:nvPr/>
        </p:nvGrpSpPr>
        <p:grpSpPr>
          <a:xfrm>
            <a:off x="3314762" y="4108428"/>
            <a:ext cx="73894" cy="295683"/>
            <a:chOff x="576510" y="3147174"/>
            <a:chExt cx="73894" cy="295683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ABCC9C6-27C3-46A3-BBE4-B8CA93FC6CBB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0" y="3156407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3E8DAE5-81C3-4CC7-9259-A6C7D602AA68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9" y="317026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C01BD68-C377-44A2-A330-79FA47F862EB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4" y="314717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A46CDCF-5785-4A24-95E8-46511477F4CC}"/>
              </a:ext>
            </a:extLst>
          </p:cNvPr>
          <p:cNvGrpSpPr/>
          <p:nvPr/>
        </p:nvGrpSpPr>
        <p:grpSpPr>
          <a:xfrm>
            <a:off x="3439438" y="4117661"/>
            <a:ext cx="73894" cy="295683"/>
            <a:chOff x="576510" y="3147174"/>
            <a:chExt cx="73894" cy="295683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C9BE7B1-5090-4237-BD41-BDC451634EF4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0" y="3156407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05ADF86-0E2A-45BA-BAC1-6D1220FC38FD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9" y="317026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B3B7D5A-33CE-4A25-9A61-A030D48E7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4" y="314717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BA0575D-899F-4275-B472-E3BA0209C6EE}"/>
              </a:ext>
            </a:extLst>
          </p:cNvPr>
          <p:cNvGrpSpPr/>
          <p:nvPr/>
        </p:nvGrpSpPr>
        <p:grpSpPr>
          <a:xfrm>
            <a:off x="3594419" y="3470553"/>
            <a:ext cx="73894" cy="1020780"/>
            <a:chOff x="576510" y="3147174"/>
            <a:chExt cx="73894" cy="295683"/>
          </a:xfrm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1CD98B1-C5C2-46BF-A6F8-A82341CA17BA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0" y="3156407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7B906B1-CC37-4F18-AA33-F452557E0564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9" y="317026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082FB65-EAEF-4E5E-A97B-3B55D75C908D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4" y="314717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15F695E-743C-4934-B46E-0CCABF7FFEE8}"/>
              </a:ext>
            </a:extLst>
          </p:cNvPr>
          <p:cNvGrpSpPr/>
          <p:nvPr/>
        </p:nvGrpSpPr>
        <p:grpSpPr>
          <a:xfrm>
            <a:off x="3714993" y="4106115"/>
            <a:ext cx="73894" cy="295683"/>
            <a:chOff x="576510" y="3147174"/>
            <a:chExt cx="73894" cy="295683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DC49F7B-00ED-443B-8C86-5F5D0E19D6BB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0" y="3156407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07B0F9A-7B52-4BD0-B4F5-AE7FAF940324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9" y="317026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057DAC9-0B28-49D3-8FF1-D61E74432071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4" y="314717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1955E27-42A3-4D61-B0FC-3C50B1CFFAAA}"/>
              </a:ext>
            </a:extLst>
          </p:cNvPr>
          <p:cNvGrpSpPr/>
          <p:nvPr/>
        </p:nvGrpSpPr>
        <p:grpSpPr>
          <a:xfrm>
            <a:off x="3848422" y="4117661"/>
            <a:ext cx="73894" cy="295683"/>
            <a:chOff x="576510" y="3147174"/>
            <a:chExt cx="73894" cy="295683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A75FD055-2856-4F19-885B-C1327BF022A7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0" y="3156407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DEB5684-1D5A-453F-A791-32378F5E5E31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9" y="317026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A7E4688-A72B-40BF-8550-653FB4DC263A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4" y="314717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D260956-9CEF-42F7-BC05-6E85A5905AC5}"/>
              </a:ext>
            </a:extLst>
          </p:cNvPr>
          <p:cNvGrpSpPr/>
          <p:nvPr/>
        </p:nvGrpSpPr>
        <p:grpSpPr>
          <a:xfrm>
            <a:off x="3924353" y="4073794"/>
            <a:ext cx="73894" cy="295683"/>
            <a:chOff x="576510" y="3147174"/>
            <a:chExt cx="73894" cy="295683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75386D2-8658-4E3A-841A-2AA3CD330F8F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0" y="3156407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F88A543-6C49-4482-B022-3D926DC8DB49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9" y="317026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535E4AB-714A-4524-8E66-19307031DF4D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4" y="314717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7FFCE94-2C54-449D-94B2-1CC0FF0FF309}"/>
              </a:ext>
            </a:extLst>
          </p:cNvPr>
          <p:cNvGrpSpPr/>
          <p:nvPr/>
        </p:nvGrpSpPr>
        <p:grpSpPr>
          <a:xfrm>
            <a:off x="4030560" y="4085338"/>
            <a:ext cx="73894" cy="295683"/>
            <a:chOff x="576510" y="3147174"/>
            <a:chExt cx="73894" cy="295683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CC8588FF-2811-4301-8F5A-C6694525FC1C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0" y="3156407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384B39D-7515-48FA-8E52-44E4939CCF8B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9" y="317026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F360DE5-100C-418D-8E59-23BF6326B86D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4" y="314717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E97195A-5DB9-41A1-B37B-918C56F61286}"/>
              </a:ext>
            </a:extLst>
          </p:cNvPr>
          <p:cNvGrpSpPr/>
          <p:nvPr/>
        </p:nvGrpSpPr>
        <p:grpSpPr>
          <a:xfrm>
            <a:off x="4155261" y="4083025"/>
            <a:ext cx="73894" cy="295683"/>
            <a:chOff x="576510" y="3147174"/>
            <a:chExt cx="73894" cy="295683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0893C1E-2EEF-41B5-862A-A1C7DCB67990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0" y="3156407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CDC3BA6-6401-4F69-A195-6D94A0078394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9" y="317026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66F83498-3DAC-4468-9621-BFDCE85B0FBA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4" y="314717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8C479FD-B698-42D9-BB0B-E462F689D443}"/>
              </a:ext>
            </a:extLst>
          </p:cNvPr>
          <p:cNvGrpSpPr/>
          <p:nvPr/>
        </p:nvGrpSpPr>
        <p:grpSpPr>
          <a:xfrm>
            <a:off x="4279937" y="4092258"/>
            <a:ext cx="73894" cy="295683"/>
            <a:chOff x="576510" y="3147174"/>
            <a:chExt cx="73894" cy="295683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BFF29CA-8A72-4234-8F9E-48D4BF441B9D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0" y="3156407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EF28EFE-DDB1-4CB0-A28F-E4A28FD0FFDE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9" y="317026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5FB65FB8-CB2A-4EAB-8E59-2C1705A0590D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4" y="314717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A283C4A0-217F-4CE6-B860-A34A6E2D2DBF}"/>
              </a:ext>
            </a:extLst>
          </p:cNvPr>
          <p:cNvGrpSpPr/>
          <p:nvPr/>
        </p:nvGrpSpPr>
        <p:grpSpPr>
          <a:xfrm>
            <a:off x="4430796" y="4085338"/>
            <a:ext cx="73894" cy="295683"/>
            <a:chOff x="576510" y="3147174"/>
            <a:chExt cx="73894" cy="295683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1BA48DE-0763-4E7C-A139-DE1A3C50615B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0" y="3156407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9D72C263-5964-4ACD-BDE4-33AB49D676FD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9" y="317026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D9E4F7D-0BAD-4297-866D-03FFC118ED85}"/>
                </a:ext>
              </a:extLst>
            </p:cNvPr>
            <p:cNvCxnSpPr>
              <a:cxnSpLocks/>
            </p:cNvCxnSpPr>
            <p:nvPr/>
          </p:nvCxnSpPr>
          <p:spPr>
            <a:xfrm>
              <a:off x="650404" y="3147174"/>
              <a:ext cx="0" cy="2725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BE7FD834-5882-422D-8159-240F5EA1B5FC}"/>
              </a:ext>
            </a:extLst>
          </p:cNvPr>
          <p:cNvCxnSpPr>
            <a:cxnSpLocks/>
          </p:cNvCxnSpPr>
          <p:nvPr/>
        </p:nvCxnSpPr>
        <p:spPr>
          <a:xfrm flipH="1">
            <a:off x="2531685" y="4597206"/>
            <a:ext cx="27777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2EF82202-4A79-4897-A357-A992CADF41EF}"/>
              </a:ext>
            </a:extLst>
          </p:cNvPr>
          <p:cNvSpPr txBox="1"/>
          <p:nvPr/>
        </p:nvSpPr>
        <p:spPr>
          <a:xfrm>
            <a:off x="547543" y="4435848"/>
            <a:ext cx="1340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>
                <a:solidFill>
                  <a:schemeClr val="accent1">
                    <a:lumMod val="75000"/>
                  </a:schemeClr>
                </a:solidFill>
              </a:rPr>
              <a:t>Precipitació mm</a:t>
            </a:r>
          </a:p>
        </p:txBody>
      </p:sp>
      <p:sp>
        <p:nvSpPr>
          <p:cNvPr id="253" name="Flowchart: Connector 252">
            <a:extLst>
              <a:ext uri="{FF2B5EF4-FFF2-40B4-BE49-F238E27FC236}">
                <a16:creationId xmlns:a16="http://schemas.microsoft.com/office/drawing/2014/main" id="{B789DDBF-8D44-4585-A0F2-9F76BDE31E40}"/>
              </a:ext>
            </a:extLst>
          </p:cNvPr>
          <p:cNvSpPr/>
          <p:nvPr/>
        </p:nvSpPr>
        <p:spPr>
          <a:xfrm>
            <a:off x="1818541" y="4551487"/>
            <a:ext cx="69276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233AFC81-9634-4882-A651-033D3CBC5C8B}"/>
              </a:ext>
            </a:extLst>
          </p:cNvPr>
          <p:cNvCxnSpPr>
            <a:cxnSpLocks/>
          </p:cNvCxnSpPr>
          <p:nvPr/>
        </p:nvCxnSpPr>
        <p:spPr>
          <a:xfrm flipH="1">
            <a:off x="403652" y="4574347"/>
            <a:ext cx="210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99074D3A-43E7-48F4-B5BA-C05502FA84A2}"/>
              </a:ext>
            </a:extLst>
          </p:cNvPr>
          <p:cNvSpPr txBox="1"/>
          <p:nvPr/>
        </p:nvSpPr>
        <p:spPr>
          <a:xfrm>
            <a:off x="1835427" y="4470414"/>
            <a:ext cx="648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>
                <a:solidFill>
                  <a:schemeClr val="accent2"/>
                </a:solidFill>
              </a:rPr>
              <a:t>CSO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724EB7D1-FCE1-4841-81D4-A9860DD5D386}"/>
              </a:ext>
            </a:extLst>
          </p:cNvPr>
          <p:cNvSpPr txBox="1"/>
          <p:nvPr/>
        </p:nvSpPr>
        <p:spPr>
          <a:xfrm>
            <a:off x="2761649" y="4450542"/>
            <a:ext cx="1737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>
                <a:solidFill>
                  <a:srgbClr val="FF0000"/>
                </a:solidFill>
              </a:rPr>
              <a:t>Sensor nivell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5EF977E5-5F64-4598-B388-45C06BCF88C3}"/>
              </a:ext>
            </a:extLst>
          </p:cNvPr>
          <p:cNvCxnSpPr>
            <a:cxnSpLocks/>
          </p:cNvCxnSpPr>
          <p:nvPr/>
        </p:nvCxnSpPr>
        <p:spPr>
          <a:xfrm>
            <a:off x="437344" y="3916420"/>
            <a:ext cx="422787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35BA4F52-B4D2-47CF-B483-9AC04729389C}"/>
              </a:ext>
            </a:extLst>
          </p:cNvPr>
          <p:cNvSpPr txBox="1"/>
          <p:nvPr/>
        </p:nvSpPr>
        <p:spPr>
          <a:xfrm>
            <a:off x="4634080" y="3744177"/>
            <a:ext cx="1653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100" dirty="0" err="1"/>
              <a:t>Msnm</a:t>
            </a:r>
            <a:r>
              <a:rPr lang="ca-ES" sz="1100" dirty="0"/>
              <a:t> </a:t>
            </a:r>
            <a:r>
              <a:rPr lang="ca-ES" sz="1100" dirty="0" err="1"/>
              <a:t>overflow</a:t>
            </a:r>
            <a:endParaRPr lang="ca-ES" sz="1100" dirty="0"/>
          </a:p>
        </p:txBody>
      </p:sp>
      <p:sp>
        <p:nvSpPr>
          <p:cNvPr id="260" name="Arrow: Down 259">
            <a:extLst>
              <a:ext uri="{FF2B5EF4-FFF2-40B4-BE49-F238E27FC236}">
                <a16:creationId xmlns:a16="http://schemas.microsoft.com/office/drawing/2014/main" id="{D738327C-C946-4D36-9FFA-C94F44C5FA18}"/>
              </a:ext>
            </a:extLst>
          </p:cNvPr>
          <p:cNvSpPr/>
          <p:nvPr/>
        </p:nvSpPr>
        <p:spPr>
          <a:xfrm rot="9398732">
            <a:off x="4275945" y="4396636"/>
            <a:ext cx="367382" cy="538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B0D1C06-4500-458E-9471-A4D189B312AB}"/>
              </a:ext>
            </a:extLst>
          </p:cNvPr>
          <p:cNvSpPr txBox="1"/>
          <p:nvPr/>
        </p:nvSpPr>
        <p:spPr>
          <a:xfrm>
            <a:off x="365472" y="82928"/>
            <a:ext cx="130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Gràfic A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813BB49-2539-43F6-A16B-C3F77E5FA141}"/>
              </a:ext>
            </a:extLst>
          </p:cNvPr>
          <p:cNvSpPr txBox="1"/>
          <p:nvPr/>
        </p:nvSpPr>
        <p:spPr>
          <a:xfrm>
            <a:off x="432618" y="2747936"/>
            <a:ext cx="130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Gràfic B</a:t>
            </a:r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06379C8-E9AA-42D8-88FF-67241F9F6F03}"/>
              </a:ext>
            </a:extLst>
          </p:cNvPr>
          <p:cNvCxnSpPr>
            <a:cxnSpLocks/>
          </p:cNvCxnSpPr>
          <p:nvPr/>
        </p:nvCxnSpPr>
        <p:spPr>
          <a:xfrm>
            <a:off x="2102402" y="4133831"/>
            <a:ext cx="0" cy="27259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72CE4AF1-6B94-4000-907A-C257AA8B5E97}"/>
              </a:ext>
            </a:extLst>
          </p:cNvPr>
          <p:cNvSpPr/>
          <p:nvPr/>
        </p:nvSpPr>
        <p:spPr>
          <a:xfrm rot="17451751">
            <a:off x="6162977" y="590573"/>
            <a:ext cx="468637" cy="329263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54B98B3-37A7-4FEB-876D-9FB98706CF98}"/>
              </a:ext>
            </a:extLst>
          </p:cNvPr>
          <p:cNvSpPr txBox="1"/>
          <p:nvPr/>
        </p:nvSpPr>
        <p:spPr>
          <a:xfrm>
            <a:off x="7005783" y="1374550"/>
            <a:ext cx="53062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600" dirty="0"/>
              <a:t>Puc filtrar i que només em mostri els </a:t>
            </a:r>
            <a:r>
              <a:rPr lang="ca-ES" sz="1600" dirty="0" err="1"/>
              <a:t>CSO’s</a:t>
            </a:r>
            <a:r>
              <a:rPr lang="ca-ES" sz="1600" dirty="0"/>
              <a:t> deguts a precipitació que prové de l’alarma del sensor </a:t>
            </a:r>
            <a:r>
              <a:rPr lang="ca-ES" sz="1600" dirty="0" err="1"/>
              <a:t>capactitatiu</a:t>
            </a:r>
            <a:r>
              <a:rPr lang="ca-ES" sz="1600" dirty="0"/>
              <a:t> + de l’alarma del sensor nivell ICRA i de l’alarma de l’algoritme dels sensors de temperatura (   GRÀFIC C).</a:t>
            </a:r>
          </a:p>
        </p:txBody>
      </p:sp>
      <p:pic>
        <p:nvPicPr>
          <p:cNvPr id="269" name="Picture 268">
            <a:extLst>
              <a:ext uri="{FF2B5EF4-FFF2-40B4-BE49-F238E27FC236}">
                <a16:creationId xmlns:a16="http://schemas.microsoft.com/office/drawing/2014/main" id="{E0226D6C-741A-48BC-B9EC-C8E8E1598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292" y="3110764"/>
            <a:ext cx="5364137" cy="2482078"/>
          </a:xfrm>
          <a:prstGeom prst="rect">
            <a:avLst/>
          </a:prstGeom>
        </p:spPr>
      </p:pic>
      <p:sp>
        <p:nvSpPr>
          <p:cNvPr id="270" name="TextBox 269">
            <a:extLst>
              <a:ext uri="{FF2B5EF4-FFF2-40B4-BE49-F238E27FC236}">
                <a16:creationId xmlns:a16="http://schemas.microsoft.com/office/drawing/2014/main" id="{90D26B2E-03AE-4C63-A71D-A89CE3F94260}"/>
              </a:ext>
            </a:extLst>
          </p:cNvPr>
          <p:cNvSpPr txBox="1"/>
          <p:nvPr/>
        </p:nvSpPr>
        <p:spPr>
          <a:xfrm>
            <a:off x="8062786" y="2678997"/>
            <a:ext cx="130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Gràfic C</a:t>
            </a:r>
          </a:p>
        </p:txBody>
      </p:sp>
    </p:spTree>
    <p:extLst>
      <p:ext uri="{BB962C8B-B14F-4D97-AF65-F5344CB8AC3E}">
        <p14:creationId xmlns:p14="http://schemas.microsoft.com/office/powerpoint/2010/main" val="234622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6E78D2A-65A7-4BCC-BAAA-C142C1E784E4}"/>
              </a:ext>
            </a:extLst>
          </p:cNvPr>
          <p:cNvGrpSpPr/>
          <p:nvPr/>
        </p:nvGrpSpPr>
        <p:grpSpPr>
          <a:xfrm>
            <a:off x="432619" y="421045"/>
            <a:ext cx="4227871" cy="1240607"/>
            <a:chOff x="432619" y="421045"/>
            <a:chExt cx="4227871" cy="12406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EDDF6A5-0639-49DB-B61D-F6EBF6FDB3E9}"/>
                </a:ext>
              </a:extLst>
            </p:cNvPr>
            <p:cNvSpPr txBox="1"/>
            <p:nvPr/>
          </p:nvSpPr>
          <p:spPr>
            <a:xfrm>
              <a:off x="432619" y="422787"/>
              <a:ext cx="4227871" cy="12388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ca-E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CC4C76-9DA8-4F5F-A22A-19BC03E0652C}"/>
                </a:ext>
              </a:extLst>
            </p:cNvPr>
            <p:cNvCxnSpPr/>
            <p:nvPr/>
          </p:nvCxnSpPr>
          <p:spPr>
            <a:xfrm>
              <a:off x="517236" y="422787"/>
              <a:ext cx="0" cy="704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93ADDD9-FA69-43B7-A0EB-A30FA6D1DF3F}"/>
                </a:ext>
              </a:extLst>
            </p:cNvPr>
            <p:cNvCxnSpPr>
              <a:cxnSpLocks/>
            </p:cNvCxnSpPr>
            <p:nvPr/>
          </p:nvCxnSpPr>
          <p:spPr>
            <a:xfrm>
              <a:off x="535708" y="422787"/>
              <a:ext cx="0" cy="1008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2D6C5F4-27B2-4E6B-AF5B-1557C1F7E893}"/>
                </a:ext>
              </a:extLst>
            </p:cNvPr>
            <p:cNvCxnSpPr>
              <a:cxnSpLocks/>
            </p:cNvCxnSpPr>
            <p:nvPr/>
          </p:nvCxnSpPr>
          <p:spPr>
            <a:xfrm>
              <a:off x="900545" y="422787"/>
              <a:ext cx="0" cy="1008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D96F38-5578-4916-83AD-5083217F1385}"/>
                </a:ext>
              </a:extLst>
            </p:cNvPr>
            <p:cNvCxnSpPr>
              <a:cxnSpLocks/>
            </p:cNvCxnSpPr>
            <p:nvPr/>
          </p:nvCxnSpPr>
          <p:spPr>
            <a:xfrm>
              <a:off x="1052945" y="424659"/>
              <a:ext cx="0" cy="6264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A69BEA3-1DF8-4EA3-B54C-85D0E5D99872}"/>
                </a:ext>
              </a:extLst>
            </p:cNvPr>
            <p:cNvCxnSpPr>
              <a:cxnSpLocks/>
            </p:cNvCxnSpPr>
            <p:nvPr/>
          </p:nvCxnSpPr>
          <p:spPr>
            <a:xfrm>
              <a:off x="1173017" y="424659"/>
              <a:ext cx="0" cy="6264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BB215C-0700-4756-9231-087DD910E8CF}"/>
                </a:ext>
              </a:extLst>
            </p:cNvPr>
            <p:cNvCxnSpPr>
              <a:cxnSpLocks/>
            </p:cNvCxnSpPr>
            <p:nvPr/>
          </p:nvCxnSpPr>
          <p:spPr>
            <a:xfrm>
              <a:off x="1325417" y="431581"/>
              <a:ext cx="0" cy="427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C0E755-2087-43E6-A336-9656F42DD94A}"/>
                </a:ext>
              </a:extLst>
            </p:cNvPr>
            <p:cNvCxnSpPr>
              <a:cxnSpLocks/>
            </p:cNvCxnSpPr>
            <p:nvPr/>
          </p:nvCxnSpPr>
          <p:spPr>
            <a:xfrm>
              <a:off x="1856508" y="431581"/>
              <a:ext cx="0" cy="427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0005B89-E80C-4264-B497-F26F246DF58A}"/>
                </a:ext>
              </a:extLst>
            </p:cNvPr>
            <p:cNvCxnSpPr>
              <a:cxnSpLocks/>
            </p:cNvCxnSpPr>
            <p:nvPr/>
          </p:nvCxnSpPr>
          <p:spPr>
            <a:xfrm>
              <a:off x="1898069" y="421045"/>
              <a:ext cx="0" cy="689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303B754-D68A-4CF2-AE1F-F4BBC862BD78}"/>
                </a:ext>
              </a:extLst>
            </p:cNvPr>
            <p:cNvCxnSpPr>
              <a:cxnSpLocks/>
            </p:cNvCxnSpPr>
            <p:nvPr/>
          </p:nvCxnSpPr>
          <p:spPr>
            <a:xfrm>
              <a:off x="2133596" y="437777"/>
              <a:ext cx="0" cy="328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928FFA-A174-434B-916E-35D0AE41F5EE}"/>
                </a:ext>
              </a:extLst>
            </p:cNvPr>
            <p:cNvCxnSpPr>
              <a:cxnSpLocks/>
            </p:cNvCxnSpPr>
            <p:nvPr/>
          </p:nvCxnSpPr>
          <p:spPr>
            <a:xfrm>
              <a:off x="2290610" y="437777"/>
              <a:ext cx="0" cy="328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4A789F7-9235-41A6-BAFF-8E582228DD0B}"/>
                </a:ext>
              </a:extLst>
            </p:cNvPr>
            <p:cNvCxnSpPr>
              <a:cxnSpLocks/>
            </p:cNvCxnSpPr>
            <p:nvPr/>
          </p:nvCxnSpPr>
          <p:spPr>
            <a:xfrm>
              <a:off x="2332165" y="437777"/>
              <a:ext cx="0" cy="328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AC0560-8A21-46DE-81F7-72239B95CF26}"/>
                </a:ext>
              </a:extLst>
            </p:cNvPr>
            <p:cNvCxnSpPr>
              <a:cxnSpLocks/>
            </p:cNvCxnSpPr>
            <p:nvPr/>
          </p:nvCxnSpPr>
          <p:spPr>
            <a:xfrm>
              <a:off x="2872492" y="431581"/>
              <a:ext cx="0" cy="328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EC80FCB-B21B-49A0-BCBF-79FFCB50EAA2}"/>
                </a:ext>
              </a:extLst>
            </p:cNvPr>
            <p:cNvCxnSpPr>
              <a:cxnSpLocks/>
            </p:cNvCxnSpPr>
            <p:nvPr/>
          </p:nvCxnSpPr>
          <p:spPr>
            <a:xfrm>
              <a:off x="3699147" y="434610"/>
              <a:ext cx="0" cy="852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9F089F8-7032-4EA6-8652-4765371BB3F3}"/>
              </a:ext>
            </a:extLst>
          </p:cNvPr>
          <p:cNvSpPr txBox="1"/>
          <p:nvPr/>
        </p:nvSpPr>
        <p:spPr>
          <a:xfrm>
            <a:off x="576510" y="1670446"/>
            <a:ext cx="1737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>
                <a:solidFill>
                  <a:schemeClr val="accent1">
                    <a:lumMod val="75000"/>
                  </a:schemeClr>
                </a:solidFill>
              </a:rPr>
              <a:t>Precipitació mm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7D0C565-23F5-4EF1-8990-3BE6F03ACD69}"/>
              </a:ext>
            </a:extLst>
          </p:cNvPr>
          <p:cNvGrpSpPr/>
          <p:nvPr/>
        </p:nvGrpSpPr>
        <p:grpSpPr>
          <a:xfrm>
            <a:off x="870508" y="1110104"/>
            <a:ext cx="2879607" cy="74072"/>
            <a:chOff x="847426" y="1110722"/>
            <a:chExt cx="2879607" cy="74072"/>
          </a:xfrm>
        </p:grpSpPr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CDBEE76E-2B8D-49D1-94D5-D9CDF9251B17}"/>
                </a:ext>
              </a:extLst>
            </p:cNvPr>
            <p:cNvSpPr/>
            <p:nvPr/>
          </p:nvSpPr>
          <p:spPr>
            <a:xfrm>
              <a:off x="847426" y="1133582"/>
              <a:ext cx="69276" cy="45719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2F834377-33DF-42A1-AB8D-6CB90EA2A426}"/>
                </a:ext>
              </a:extLst>
            </p:cNvPr>
            <p:cNvSpPr/>
            <p:nvPr/>
          </p:nvSpPr>
          <p:spPr>
            <a:xfrm>
              <a:off x="990596" y="1134475"/>
              <a:ext cx="69276" cy="45719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B165753E-D89C-4CE9-8EFD-B3595DF55B04}"/>
                </a:ext>
              </a:extLst>
            </p:cNvPr>
            <p:cNvSpPr/>
            <p:nvPr/>
          </p:nvSpPr>
          <p:spPr>
            <a:xfrm>
              <a:off x="1123952" y="1134475"/>
              <a:ext cx="69276" cy="45719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A4D9F839-29FD-4029-90B2-99A75DDF3531}"/>
                </a:ext>
              </a:extLst>
            </p:cNvPr>
            <p:cNvSpPr/>
            <p:nvPr/>
          </p:nvSpPr>
          <p:spPr>
            <a:xfrm>
              <a:off x="1475117" y="1139075"/>
              <a:ext cx="69276" cy="45719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B045D58C-827B-47DE-837E-384C7273CA2B}"/>
                </a:ext>
              </a:extLst>
            </p:cNvPr>
            <p:cNvSpPr/>
            <p:nvPr/>
          </p:nvSpPr>
          <p:spPr>
            <a:xfrm>
              <a:off x="2079320" y="1134475"/>
              <a:ext cx="69276" cy="45719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235C8956-13A3-473E-8098-F076004D3523}"/>
                </a:ext>
              </a:extLst>
            </p:cNvPr>
            <p:cNvSpPr/>
            <p:nvPr/>
          </p:nvSpPr>
          <p:spPr>
            <a:xfrm>
              <a:off x="2569033" y="1110722"/>
              <a:ext cx="69276" cy="45719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3024525E-7A63-48A5-BE14-3EF7DCC0DD8C}"/>
                </a:ext>
              </a:extLst>
            </p:cNvPr>
            <p:cNvSpPr/>
            <p:nvPr/>
          </p:nvSpPr>
          <p:spPr>
            <a:xfrm>
              <a:off x="2840741" y="1116217"/>
              <a:ext cx="69276" cy="45719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8B932150-B159-419F-B887-4740BC42D130}"/>
                </a:ext>
              </a:extLst>
            </p:cNvPr>
            <p:cNvSpPr/>
            <p:nvPr/>
          </p:nvSpPr>
          <p:spPr>
            <a:xfrm>
              <a:off x="3657757" y="1132199"/>
              <a:ext cx="69276" cy="45719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47F9E661-8F2C-49EF-AE42-1E993ECA6E69}"/>
              </a:ext>
            </a:extLst>
          </p:cNvPr>
          <p:cNvSpPr/>
          <p:nvPr/>
        </p:nvSpPr>
        <p:spPr>
          <a:xfrm>
            <a:off x="1821870" y="1789553"/>
            <a:ext cx="69276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E2BC8E-C9B7-4855-A765-B0748B8A4585}"/>
              </a:ext>
            </a:extLst>
          </p:cNvPr>
          <p:cNvCxnSpPr>
            <a:cxnSpLocks/>
          </p:cNvCxnSpPr>
          <p:nvPr/>
        </p:nvCxnSpPr>
        <p:spPr>
          <a:xfrm flipH="1">
            <a:off x="432619" y="1808946"/>
            <a:ext cx="210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6903D17-E20B-4746-BAD3-BB03457ABC37}"/>
              </a:ext>
            </a:extLst>
          </p:cNvPr>
          <p:cNvSpPr txBox="1"/>
          <p:nvPr/>
        </p:nvSpPr>
        <p:spPr>
          <a:xfrm>
            <a:off x="1893059" y="1683292"/>
            <a:ext cx="1737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>
                <a:solidFill>
                  <a:schemeClr val="accent2"/>
                </a:solidFill>
              </a:rPr>
              <a:t>CSO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253A545-17E3-4930-9B41-555B0A2308A5}"/>
              </a:ext>
            </a:extLst>
          </p:cNvPr>
          <p:cNvSpPr/>
          <p:nvPr/>
        </p:nvSpPr>
        <p:spPr>
          <a:xfrm>
            <a:off x="2200341" y="1915108"/>
            <a:ext cx="368692" cy="92333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2B60D7-3921-4623-A2AE-FBB506CFD59F}"/>
              </a:ext>
            </a:extLst>
          </p:cNvPr>
          <p:cNvSpPr txBox="1"/>
          <p:nvPr/>
        </p:nvSpPr>
        <p:spPr>
          <a:xfrm>
            <a:off x="2547875" y="1857563"/>
            <a:ext cx="27089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600" dirty="0"/>
              <a:t>Puc filtrar i que només em mostri els </a:t>
            </a:r>
            <a:r>
              <a:rPr lang="ca-ES" sz="1600" dirty="0" err="1"/>
              <a:t>CSO’s</a:t>
            </a:r>
            <a:r>
              <a:rPr lang="ca-ES" sz="1600" dirty="0"/>
              <a:t> quan NO HI HA precipitació (gràfic D)</a:t>
            </a:r>
          </a:p>
          <a:p>
            <a:r>
              <a:rPr lang="ca-ES" sz="1600" dirty="0"/>
              <a:t>Això ens permet avaluar l’algoritme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BD77656-070B-4E49-A9A9-0851C9AE9342}"/>
              </a:ext>
            </a:extLst>
          </p:cNvPr>
          <p:cNvSpPr txBox="1"/>
          <p:nvPr/>
        </p:nvSpPr>
        <p:spPr>
          <a:xfrm>
            <a:off x="725035" y="5332570"/>
            <a:ext cx="31773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dirty="0"/>
              <a:t>Introdueixo les dades crues de temperatura i també tinc els CSO </a:t>
            </a:r>
            <a:r>
              <a:rPr lang="ca-ES" sz="1400" dirty="0" err="1"/>
              <a:t>events</a:t>
            </a:r>
            <a:endParaRPr lang="ca-ES" sz="1400" dirty="0"/>
          </a:p>
          <a:p>
            <a:endParaRPr lang="ca-ES" sz="1400" dirty="0"/>
          </a:p>
          <a:p>
            <a:r>
              <a:rPr lang="ca-ES" sz="1400" dirty="0"/>
              <a:t>(possibilitat de fer zoom al gràfic), (possibilitat de canviar els paràmetres de </a:t>
            </a:r>
            <a:r>
              <a:rPr lang="ca-ES" sz="1400" dirty="0" err="1"/>
              <a:t>l’algortime</a:t>
            </a:r>
            <a:r>
              <a:rPr lang="ca-ES" sz="1400" dirty="0"/>
              <a:t>)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B0D1C06-4500-458E-9471-A4D189B312AB}"/>
              </a:ext>
            </a:extLst>
          </p:cNvPr>
          <p:cNvSpPr txBox="1"/>
          <p:nvPr/>
        </p:nvSpPr>
        <p:spPr>
          <a:xfrm>
            <a:off x="365472" y="82928"/>
            <a:ext cx="130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Gràfic 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67C46B-8B34-45C0-8409-660D7F5B7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53" y="3220915"/>
            <a:ext cx="5703641" cy="2151008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88E90FE1-4062-4136-828A-E7CDB1501E02}"/>
              </a:ext>
            </a:extLst>
          </p:cNvPr>
          <p:cNvSpPr txBox="1"/>
          <p:nvPr/>
        </p:nvSpPr>
        <p:spPr>
          <a:xfrm>
            <a:off x="383730" y="2892415"/>
            <a:ext cx="130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Gràfic D</a:t>
            </a:r>
          </a:p>
        </p:txBody>
      </p:sp>
    </p:spTree>
    <p:extLst>
      <p:ext uri="{BB962C8B-B14F-4D97-AF65-F5344CB8AC3E}">
        <p14:creationId xmlns:p14="http://schemas.microsoft.com/office/powerpoint/2010/main" val="206619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722D4C3E-6247-4E73-B331-0B46BCF27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817689"/>
              </p:ext>
            </p:extLst>
          </p:nvPr>
        </p:nvGraphicFramePr>
        <p:xfrm>
          <a:off x="2032000" y="719666"/>
          <a:ext cx="7315199" cy="4490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911">
                  <a:extLst>
                    <a:ext uri="{9D8B030D-6E8A-4147-A177-3AD203B41FA5}">
                      <a16:colId xmlns:a16="http://schemas.microsoft.com/office/drawing/2014/main" val="736654081"/>
                    </a:ext>
                  </a:extLst>
                </a:gridCol>
                <a:gridCol w="2978644">
                  <a:extLst>
                    <a:ext uri="{9D8B030D-6E8A-4147-A177-3AD203B41FA5}">
                      <a16:colId xmlns:a16="http://schemas.microsoft.com/office/drawing/2014/main" val="4265732090"/>
                    </a:ext>
                  </a:extLst>
                </a:gridCol>
                <a:gridCol w="2978644">
                  <a:extLst>
                    <a:ext uri="{9D8B030D-6E8A-4147-A177-3AD203B41FA5}">
                      <a16:colId xmlns:a16="http://schemas.microsoft.com/office/drawing/2014/main" val="3485108575"/>
                    </a:ext>
                  </a:extLst>
                </a:gridCol>
              </a:tblGrid>
              <a:tr h="434879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GRÀFIC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VARIABLES QUE GRAFICO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ARXIUS </a:t>
                      </a:r>
                      <a:r>
                        <a:rPr lang="ca-ES" dirty="0" err="1"/>
                        <a:t>csv</a:t>
                      </a:r>
                      <a:r>
                        <a:rPr lang="ca-ES" dirty="0"/>
                        <a:t> QUE NECESSITO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47325"/>
                  </a:ext>
                </a:extLst>
              </a:tr>
              <a:tr h="763320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1. PRECIPITACIÓ</a:t>
                      </a:r>
                    </a:p>
                    <a:p>
                      <a:pPr algn="ctr"/>
                      <a:r>
                        <a:rPr lang="ca-ES" dirty="0"/>
                        <a:t>2. CSO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1. RAIN202X.xlsx</a:t>
                      </a:r>
                    </a:p>
                    <a:p>
                      <a:pPr algn="ctr"/>
                      <a:r>
                        <a:rPr lang="ca-ES" dirty="0"/>
                        <a:t>2. RUE##CSOOcurrence.xlsx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823040"/>
                  </a:ext>
                </a:extLst>
              </a:tr>
              <a:tr h="763320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1. PRECIPITACIÓ</a:t>
                      </a:r>
                    </a:p>
                    <a:p>
                      <a:pPr algn="ctr"/>
                      <a:r>
                        <a:rPr lang="ca-ES" dirty="0"/>
                        <a:t>2. CSO EVENTS</a:t>
                      </a:r>
                    </a:p>
                    <a:p>
                      <a:pPr algn="ctr"/>
                      <a:r>
                        <a:rPr lang="ca-ES" dirty="0"/>
                        <a:t>3. DADES DE SENSOR DE NIVELL BERLIN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1. RAIN2021.xlsx</a:t>
                      </a:r>
                    </a:p>
                    <a:p>
                      <a:pPr algn="ctr"/>
                      <a:r>
                        <a:rPr lang="ca-ES" dirty="0"/>
                        <a:t>2. RUE##CSOOcurrence.xlsx</a:t>
                      </a:r>
                    </a:p>
                    <a:p>
                      <a:pPr algn="ctr"/>
                      <a:r>
                        <a:rPr lang="ca-ES" dirty="0"/>
                        <a:t>3.LEVEL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891288"/>
                  </a:ext>
                </a:extLst>
              </a:tr>
              <a:tr h="752863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ca-ES" dirty="0"/>
                        <a:t>VARIABLES CAPACITATIU, NIVELL I TEMPERATURA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ca-ES" dirty="0"/>
                        <a:t>PRECIPITACIÓ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ca-ES" dirty="0"/>
                        <a:t>RUE##_</a:t>
                      </a:r>
                      <a:r>
                        <a:rPr lang="ca-ES" dirty="0" err="1"/>
                        <a:t>SelectedVariables</a:t>
                      </a:r>
                      <a:endParaRPr lang="ca-ES" dirty="0"/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ca-ES" dirty="0"/>
                        <a:t>RAIN202X.xlsx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252344"/>
                  </a:ext>
                </a:extLst>
              </a:tr>
              <a:tr h="763320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ca-ES" dirty="0"/>
                        <a:t>DADES CRUES DE TEMPERATURA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ca-ES" dirty="0"/>
                        <a:t>DADES DE CSO QUE PROVÉ DE L’ALGORITME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/>
                        <a:t>1. RUE##_</a:t>
                      </a:r>
                      <a:r>
                        <a:rPr lang="ca-ES" dirty="0" err="1"/>
                        <a:t>SelectedVariablesT</a:t>
                      </a:r>
                      <a:endParaRPr lang="ca-E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/>
                        <a:t>2. RUE##CSOOcurrence.xlsx</a:t>
                      </a:r>
                    </a:p>
                    <a:p>
                      <a:pPr algn="ctr"/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8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48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301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Silvia Busquets ICRA</dc:creator>
  <cp:lastModifiedBy>Silvia Busquets ICRA</cp:lastModifiedBy>
  <cp:revision>3</cp:revision>
  <dcterms:created xsi:type="dcterms:W3CDTF">2022-03-08T13:39:02Z</dcterms:created>
  <dcterms:modified xsi:type="dcterms:W3CDTF">2022-03-08T14:41:43Z</dcterms:modified>
</cp:coreProperties>
</file>