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0F10A-7CED-7A8E-9579-EED5064F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96C58-EBFA-DF9E-2358-9A93E1E47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EDC84-24A5-342F-49BF-C8613D45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9E506-4EA8-6406-C892-C628CF64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60ECB-3430-3087-FB83-834E7227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2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DF21-017D-9915-0FC9-68BDCEA9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7DF6AB-B00D-7200-3598-E82610F7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9CD12-2318-DD2C-5D0B-516F0D10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48458A-2507-8F74-2BCF-A1D375B6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3B47E-FD7F-E954-C95E-522B8DC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2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4D1AF4-BB8C-2802-88C0-EEB14366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FF4165-0AE6-EDA6-DB62-FDECD0A4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D7DFA-7D84-FF6A-0F0A-A7B94669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8AA5E4-8ABD-E752-E9D0-0BDDF21F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B513-7326-3460-FCF3-5E4F665D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2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AA0E-8D71-9072-D7BD-EF9F8081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267E6-A61E-BCC0-7B6B-6E4F564FE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45F35-7376-F355-25C3-DA016171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4589C-41F6-4FF1-0B16-8AC51252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BA7A6-8DBE-5FFD-5620-DEA5CB43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39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2EB0D-716A-115F-06AE-C010519B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D315D1-D45C-F1C9-BEB2-84095905B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D739E-D0ED-C88C-96E5-6C74B36E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1FC6C-ACF8-B204-C69C-A83AA478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A30F9-DA9C-E2DA-8E61-6922D272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1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43B58-4A9F-816D-B795-7453EFB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0E71B-DFC0-379C-7460-8CD1B698D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3B548-3107-3384-4F04-6AD2685D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C50DBC-6162-6EBE-7E80-9C96A2AD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22D8E-05E6-FFD9-8A3D-4557927E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FD911-A825-59FE-E4AE-6AEBD29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3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73ADC-2A86-75F5-8933-3B2CDB8D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C5FCA3-3845-EB33-A21C-7BE0B6836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6FDFFE-1CE6-3896-2AE9-5C446AB38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BE4AF4-9F32-76B2-522E-6D17446D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6C8FCC-9F4D-1911-4846-E4C5D14B6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F8A234-274A-BC54-8A0A-CA7D3026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169F6E-C29E-B8BF-3C4A-4497B77A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5EC3DB-8CEC-5697-66E9-4BDB880C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5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95BF-206B-05CE-444F-11D3E221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41D8B-F569-9C2D-C77E-2CACD961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6FB610-7EC4-029C-2756-8C6BF7AB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529AF-58DB-B4DC-581F-8C39B4DA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77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33E354-3A00-79BF-8654-5E701AC6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1B430B-FC41-ADE5-04EE-695D845C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F89AB1-177F-A084-385C-CE02E99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7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91675-50DC-440F-6E5F-5EB03C82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41F45D-56CB-66D3-86DB-BDD19AC9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1E8569-4420-7BF9-237F-7F6E84355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D81BA7-0487-E1AD-5F6E-366E967D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4FA26-FB23-757D-B0F5-EE99024B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D734C-EFBD-3683-D294-D56C0C62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07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24CD2-79F0-3356-9B07-B198B746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E24B58-192D-AA4E-F610-6AAA9A6AE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97684C-1E96-470B-3EF6-D9EB89A3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848E3F-4F08-0721-DC1D-71E0DC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C908C9-4423-0FF5-B573-81491EE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9C807-0C03-031A-ACE3-8F26E545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453F9B-A20F-4BCA-5F47-93C8DE16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93D9D-F1B9-1B17-1BE9-DB647A31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1AC09-E670-6FA2-31F0-303BEEA7D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A73B-9767-49DC-A814-6139F230D31A}" type="datetimeFigureOut">
              <a:rPr lang="es-ES" smtClean="0"/>
              <a:t>24/03/2024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F6503-B107-8384-6927-4842DD23B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F5EE4-DE91-2A23-2E13-7FD5F73B6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0129-C680-4656-8562-F14B860A44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6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95714E78-591A-C2DF-5FB8-1C3992CD7FF6}"/>
              </a:ext>
            </a:extLst>
          </p:cNvPr>
          <p:cNvGrpSpPr/>
          <p:nvPr/>
        </p:nvGrpSpPr>
        <p:grpSpPr>
          <a:xfrm>
            <a:off x="263356" y="585862"/>
            <a:ext cx="7564910" cy="5616734"/>
            <a:chOff x="-1064447" y="210191"/>
            <a:chExt cx="10151429" cy="7766093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46A68723-0591-58D6-4497-820E571D2D59}"/>
                </a:ext>
              </a:extLst>
            </p:cNvPr>
            <p:cNvSpPr/>
            <p:nvPr/>
          </p:nvSpPr>
          <p:spPr>
            <a:xfrm>
              <a:off x="2762578" y="2650472"/>
              <a:ext cx="2389901" cy="11749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Domestic point-source pollution</a:t>
              </a:r>
            </a:p>
            <a:p>
              <a:pPr algn="ctr"/>
              <a:r>
                <a:rPr lang="en-US" sz="1400" dirty="0"/>
                <a:t>model</a:t>
              </a:r>
              <a:endParaRPr lang="en-US" sz="200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A78912B-842F-0FA5-D8C5-1EDE2E653E89}"/>
                </a:ext>
              </a:extLst>
            </p:cNvPr>
            <p:cNvSpPr/>
            <p:nvPr/>
          </p:nvSpPr>
          <p:spPr>
            <a:xfrm>
              <a:off x="5552832" y="4623429"/>
              <a:ext cx="3412069" cy="17083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a-ES" sz="2000"/>
            </a:p>
          </p:txBody>
        </p:sp>
        <p:cxnSp>
          <p:nvCxnSpPr>
            <p:cNvPr id="26" name="Conector: angular 25">
              <a:extLst>
                <a:ext uri="{FF2B5EF4-FFF2-40B4-BE49-F238E27FC236}">
                  <a16:creationId xmlns:a16="http://schemas.microsoft.com/office/drawing/2014/main" id="{CB8F3F03-D5DF-41CD-DD2F-6B1F6DABB2E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152479" y="3237924"/>
              <a:ext cx="1422703" cy="1385505"/>
            </a:xfrm>
            <a:prstGeom prst="bentConnector3">
              <a:avLst>
                <a:gd name="adj1" fmla="val 997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91AE070E-8741-4535-5D2C-6F610BA9F6A5}"/>
                </a:ext>
              </a:extLst>
            </p:cNvPr>
            <p:cNvSpPr/>
            <p:nvPr/>
          </p:nvSpPr>
          <p:spPr>
            <a:xfrm>
              <a:off x="5694209" y="4712022"/>
              <a:ext cx="3170783" cy="524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/>
                <a:t>SWAT+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80211695-F03A-F06D-3BBF-E3905D3BDDF7}"/>
                </a:ext>
              </a:extLst>
            </p:cNvPr>
            <p:cNvSpPr/>
            <p:nvPr/>
          </p:nvSpPr>
          <p:spPr>
            <a:xfrm>
              <a:off x="5694209" y="5380113"/>
              <a:ext cx="1524863" cy="8077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Hydrology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8CD4AB6-E5D7-409A-E2D3-1BB69A4DF2EE}"/>
                </a:ext>
              </a:extLst>
            </p:cNvPr>
            <p:cNvSpPr/>
            <p:nvPr/>
          </p:nvSpPr>
          <p:spPr>
            <a:xfrm>
              <a:off x="7326603" y="5380112"/>
              <a:ext cx="1524863" cy="8077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Pollution</a:t>
              </a:r>
              <a:endParaRPr lang="en-US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073FB0A-364C-73FB-93CE-B02AB7AF72F5}"/>
                </a:ext>
              </a:extLst>
            </p:cNvPr>
            <p:cNvSpPr txBox="1"/>
            <p:nvPr/>
          </p:nvSpPr>
          <p:spPr>
            <a:xfrm>
              <a:off x="657689" y="1259138"/>
              <a:ext cx="1375439" cy="65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Treated population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7E5D0AEC-2B4E-CC31-365A-F8E9A06F2753}"/>
                </a:ext>
              </a:extLst>
            </p:cNvPr>
            <p:cNvSpPr txBox="1"/>
            <p:nvPr/>
          </p:nvSpPr>
          <p:spPr>
            <a:xfrm>
              <a:off x="3063816" y="210191"/>
              <a:ext cx="1567028" cy="1021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Technologies used for filtration</a:t>
              </a:r>
            </a:p>
          </p:txBody>
        </p: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3102BE8F-73A6-3A1C-28E2-374EBAF6ACA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033128" y="1584556"/>
              <a:ext cx="911331" cy="10606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71756A62-8DA4-5D07-AD6A-C69944B4D51F}"/>
                </a:ext>
              </a:extLst>
            </p:cNvPr>
            <p:cNvSpPr txBox="1"/>
            <p:nvPr/>
          </p:nvSpPr>
          <p:spPr>
            <a:xfrm>
              <a:off x="5992388" y="1044041"/>
              <a:ext cx="1752482" cy="13192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/>
                <a:t>Treatment efficiency and generation per capita </a:t>
              </a:r>
            </a:p>
          </p:txBody>
        </p: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E10CDEB4-5717-C2BB-CAD2-474BBC74DD52}"/>
                </a:ext>
              </a:extLst>
            </p:cNvPr>
            <p:cNvCxnSpPr>
              <a:cxnSpLocks/>
            </p:cNvCxnSpPr>
            <p:nvPr/>
          </p:nvCxnSpPr>
          <p:spPr>
            <a:xfrm>
              <a:off x="3614365" y="1196323"/>
              <a:ext cx="0" cy="146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70307290-23C7-3521-9963-4A9465ADAB4D}"/>
                </a:ext>
              </a:extLst>
            </p:cNvPr>
            <p:cNvSpPr txBox="1"/>
            <p:nvPr/>
          </p:nvSpPr>
          <p:spPr>
            <a:xfrm>
              <a:off x="7084053" y="2706756"/>
              <a:ext cx="1422697" cy="1021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/>
                <a:t>Pollutant chemical properties</a:t>
              </a:r>
            </a:p>
          </p:txBody>
        </p:sp>
        <p:cxnSp>
          <p:nvCxnSpPr>
            <p:cNvPr id="55" name="Conector recto de flecha 54">
              <a:extLst>
                <a:ext uri="{FF2B5EF4-FFF2-40B4-BE49-F238E27FC236}">
                  <a16:creationId xmlns:a16="http://schemas.microsoft.com/office/drawing/2014/main" id="{8797AAB6-E8C9-B18D-FD11-893C98CC9BFE}"/>
                </a:ext>
              </a:extLst>
            </p:cNvPr>
            <p:cNvCxnSpPr>
              <a:cxnSpLocks/>
              <a:stCxn id="54" idx="2"/>
            </p:cNvCxnSpPr>
            <p:nvPr/>
          </p:nvCxnSpPr>
          <p:spPr>
            <a:xfrm>
              <a:off x="7795403" y="3728087"/>
              <a:ext cx="0" cy="906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onector: angular 56">
              <a:extLst>
                <a:ext uri="{FF2B5EF4-FFF2-40B4-BE49-F238E27FC236}">
                  <a16:creationId xmlns:a16="http://schemas.microsoft.com/office/drawing/2014/main" id="{B17749BA-C38D-B1F8-6E26-EBDEFA0934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49741" y="1694653"/>
              <a:ext cx="898967" cy="9648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Abrir llave 2">
              <a:extLst>
                <a:ext uri="{FF2B5EF4-FFF2-40B4-BE49-F238E27FC236}">
                  <a16:creationId xmlns:a16="http://schemas.microsoft.com/office/drawing/2014/main" id="{DDC263BA-4913-D369-8649-C966AF0B621A}"/>
                </a:ext>
              </a:extLst>
            </p:cNvPr>
            <p:cNvSpPr/>
            <p:nvPr/>
          </p:nvSpPr>
          <p:spPr>
            <a:xfrm rot="16200000">
              <a:off x="6639537" y="5198009"/>
              <a:ext cx="1238659" cy="3537129"/>
            </a:xfrm>
            <a:prstGeom prst="leftBrace">
              <a:avLst>
                <a:gd name="adj1" fmla="val 8333"/>
                <a:gd name="adj2" fmla="val 481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Abrir llave 5">
              <a:extLst>
                <a:ext uri="{FF2B5EF4-FFF2-40B4-BE49-F238E27FC236}">
                  <a16:creationId xmlns:a16="http://schemas.microsoft.com/office/drawing/2014/main" id="{8E173A7B-5863-8CCD-5170-05754E6616B8}"/>
                </a:ext>
              </a:extLst>
            </p:cNvPr>
            <p:cNvSpPr/>
            <p:nvPr/>
          </p:nvSpPr>
          <p:spPr>
            <a:xfrm>
              <a:off x="130144" y="678546"/>
              <a:ext cx="619089" cy="3324835"/>
            </a:xfrm>
            <a:prstGeom prst="leftBrace">
              <a:avLst>
                <a:gd name="adj1" fmla="val 8333"/>
                <a:gd name="adj2" fmla="val 481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6A5B577-7207-DF61-89C4-B99B38CD8F86}"/>
                </a:ext>
              </a:extLst>
            </p:cNvPr>
            <p:cNvSpPr txBox="1"/>
            <p:nvPr/>
          </p:nvSpPr>
          <p:spPr>
            <a:xfrm>
              <a:off x="-1064447" y="1909973"/>
              <a:ext cx="1375437" cy="723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Generation model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2712F49-D067-50DD-2CA3-159530186A2F}"/>
                </a:ext>
              </a:extLst>
            </p:cNvPr>
            <p:cNvSpPr txBox="1"/>
            <p:nvPr/>
          </p:nvSpPr>
          <p:spPr>
            <a:xfrm>
              <a:off x="5430748" y="7550730"/>
              <a:ext cx="3656234" cy="42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Attenuation and transport model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E6CC9EE-9630-CC19-2256-E3BCC2E84FE7}"/>
              </a:ext>
            </a:extLst>
          </p:cNvPr>
          <p:cNvSpPr txBox="1"/>
          <p:nvPr/>
        </p:nvSpPr>
        <p:spPr>
          <a:xfrm>
            <a:off x="9144406" y="2391473"/>
            <a:ext cx="1191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River quality samples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EC29378-C82D-273A-6647-7FA6340C878B}"/>
              </a:ext>
            </a:extLst>
          </p:cNvPr>
          <p:cNvGrpSpPr/>
          <p:nvPr/>
        </p:nvGrpSpPr>
        <p:grpSpPr>
          <a:xfrm>
            <a:off x="8271602" y="3777683"/>
            <a:ext cx="2542697" cy="1235530"/>
            <a:chOff x="8980199" y="4337714"/>
            <a:chExt cx="2542697" cy="1235530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3B9713FB-F4A2-3A4D-38F4-0BDC953B7DE6}"/>
                </a:ext>
              </a:extLst>
            </p:cNvPr>
            <p:cNvSpPr/>
            <p:nvPr/>
          </p:nvSpPr>
          <p:spPr>
            <a:xfrm>
              <a:off x="8980199" y="4337714"/>
              <a:ext cx="2542697" cy="12355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ca-ES" sz="2000" dirty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73C4A97-BC3B-F47B-E406-3B071843C394}"/>
                </a:ext>
              </a:extLst>
            </p:cNvPr>
            <p:cNvSpPr/>
            <p:nvPr/>
          </p:nvSpPr>
          <p:spPr>
            <a:xfrm>
              <a:off x="9070102" y="4403052"/>
              <a:ext cx="2362889" cy="3791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dirty="0" err="1"/>
                <a:t>pySWATPlus</a:t>
              </a:r>
              <a:endParaRPr lang="es-ES" sz="1400" dirty="0"/>
            </a:p>
          </p:txBody>
        </p:sp>
      </p:grp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289AA3E7-874D-1A81-EE9D-DD39700BFACE}"/>
              </a:ext>
            </a:extLst>
          </p:cNvPr>
          <p:cNvCxnSpPr>
            <a:cxnSpLocks/>
          </p:cNvCxnSpPr>
          <p:nvPr/>
        </p:nvCxnSpPr>
        <p:spPr>
          <a:xfrm>
            <a:off x="4274260" y="1679349"/>
            <a:ext cx="0" cy="68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5B68883-3156-A31C-ED0D-7ED165750457}"/>
              </a:ext>
            </a:extLst>
          </p:cNvPr>
          <p:cNvSpPr txBox="1"/>
          <p:nvPr/>
        </p:nvSpPr>
        <p:spPr>
          <a:xfrm>
            <a:off x="3885576" y="1351703"/>
            <a:ext cx="84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Location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442BA8D-27CF-01D6-6E91-2A05C015C29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542951" y="2891685"/>
            <a:ext cx="0" cy="88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8C28F889-B2AA-B24E-AB5E-4852E2209883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7737292" y="4395448"/>
            <a:ext cx="534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EAEEA782-BAE3-9565-7C43-8BA7FDEA8AC8}"/>
              </a:ext>
            </a:extLst>
          </p:cNvPr>
          <p:cNvCxnSpPr>
            <a:cxnSpLocks/>
            <a:stCxn id="25" idx="3"/>
            <a:endCxn id="36" idx="3"/>
          </p:cNvCxnSpPr>
          <p:nvPr/>
        </p:nvCxnSpPr>
        <p:spPr>
          <a:xfrm flipH="1" flipV="1">
            <a:off x="6828117" y="1665988"/>
            <a:ext cx="3986182" cy="2729460"/>
          </a:xfrm>
          <a:prstGeom prst="bentConnector3">
            <a:avLst>
              <a:gd name="adj1" fmla="val -573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748BE82A-4EBE-E2EE-3692-3A006FCCACA0}"/>
              </a:ext>
            </a:extLst>
          </p:cNvPr>
          <p:cNvCxnSpPr>
            <a:endCxn id="54" idx="3"/>
          </p:cNvCxnSpPr>
          <p:nvPr/>
        </p:nvCxnSpPr>
        <p:spPr>
          <a:xfrm rot="5400000">
            <a:off x="7265710" y="1814532"/>
            <a:ext cx="1076438" cy="816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10924E29-36FA-54BF-9BD1-6EC03EE4718D}"/>
              </a:ext>
            </a:extLst>
          </p:cNvPr>
          <p:cNvSpPr/>
          <p:nvPr/>
        </p:nvSpPr>
        <p:spPr>
          <a:xfrm>
            <a:off x="8368154" y="4324946"/>
            <a:ext cx="2356239" cy="584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Calibration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C0910CC6-E1AC-0723-0A47-419CB45CC2B9}"/>
              </a:ext>
            </a:extLst>
          </p:cNvPr>
          <p:cNvSpPr txBox="1"/>
          <p:nvPr/>
        </p:nvSpPr>
        <p:spPr>
          <a:xfrm>
            <a:off x="8051632" y="1358210"/>
            <a:ext cx="244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Selection of new parameters</a:t>
            </a:r>
          </a:p>
        </p:txBody>
      </p:sp>
    </p:spTree>
    <p:extLst>
      <p:ext uri="{BB962C8B-B14F-4D97-AF65-F5344CB8AC3E}">
        <p14:creationId xmlns:p14="http://schemas.microsoft.com/office/powerpoint/2010/main" val="61564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 Saló Grau</dc:creator>
  <cp:lastModifiedBy>Joan  Saló Grau</cp:lastModifiedBy>
  <cp:revision>2</cp:revision>
  <dcterms:created xsi:type="dcterms:W3CDTF">2024-03-24T09:23:06Z</dcterms:created>
  <dcterms:modified xsi:type="dcterms:W3CDTF">2024-03-24T10:16:54Z</dcterms:modified>
</cp:coreProperties>
</file>