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F873-B3A9-116E-212B-9D6D8E3EE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93EE5-484B-D686-E65D-6DE2DD85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13CA-5A45-4A98-8F75-BC9EC472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338E-7441-4EDD-B5D0-FF12CEE0F6E9}" type="datetimeFigureOut">
              <a:rPr lang="fr-CH" smtClean="0"/>
              <a:t>10.05.2025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3CF49-C17D-87D0-A3FA-A10FF58E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39A97-1A92-D66D-17D7-06CF538C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B07C-2EBD-4FBF-B30D-8E6BCBC581B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670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30EB-9A6F-D29C-AB9D-8D220837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F8620-50D5-E62A-859E-71CCB5B50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F4CB-2A99-4113-84A6-234DB2E4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338E-7441-4EDD-B5D0-FF12CEE0F6E9}" type="datetimeFigureOut">
              <a:rPr lang="fr-CH" smtClean="0"/>
              <a:t>10.05.2025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50D8-8A5D-B234-0AFD-4EB91E4C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F63B-5574-472E-DBFA-30E39FF7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B07C-2EBD-4FBF-B30D-8E6BCBC581B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35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BC1B3-96C6-8F8F-EAC2-01A173923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BF58E-C663-B9F2-A0E5-BC212C2DC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2BF6-EE00-9C4F-E6EC-52DA58B5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338E-7441-4EDD-B5D0-FF12CEE0F6E9}" type="datetimeFigureOut">
              <a:rPr lang="fr-CH" smtClean="0"/>
              <a:t>10.05.2025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55359-0FAC-259D-27B5-1130D5EB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0177-6114-7056-72C4-B07BAAD1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B07C-2EBD-4FBF-B30D-8E6BCBC581B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551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9B7F-E18B-93A6-3106-61541D76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4317-80AA-23B8-E4B7-A1A3D653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B0FE-CBCA-5338-DCDC-11595BB2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338E-7441-4EDD-B5D0-FF12CEE0F6E9}" type="datetimeFigureOut">
              <a:rPr lang="fr-CH" smtClean="0"/>
              <a:t>10.05.2025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B14F-5E89-32AB-C149-5F7A2AD0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F4DD8-3211-9A25-B03A-6E5AFC58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B07C-2EBD-4FBF-B30D-8E6BCBC581B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210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9FBA-6E03-BF39-02F8-A4460E4F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6C8B-C6EE-4EE2-754F-02E0297AE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C1B3-9BD5-490F-769A-BC884E8F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338E-7441-4EDD-B5D0-FF12CEE0F6E9}" type="datetimeFigureOut">
              <a:rPr lang="fr-CH" smtClean="0"/>
              <a:t>10.05.2025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1EF0-FB75-4AF1-813D-BDBCB7CE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32D2C-E305-4436-8DE7-D508803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B07C-2EBD-4FBF-B30D-8E6BCBC581B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215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4908-8470-42D9-3035-A5ED0977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341B-745E-B285-E790-DB85E6DD4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4327D-0D24-22F9-6833-C149BDABC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98011-4CFF-0C20-B297-4B103F42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338E-7441-4EDD-B5D0-FF12CEE0F6E9}" type="datetimeFigureOut">
              <a:rPr lang="fr-CH" smtClean="0"/>
              <a:t>10.05.2025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71462-7753-8590-9607-422B8E2F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E7DD2-93A8-F0FE-CDDB-39F4D34F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B07C-2EBD-4FBF-B30D-8E6BCBC581B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934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CE64-0C02-4F59-97CC-43165031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8BE1D-AB67-0853-DA41-9E655BEB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6510A-7A1A-C69F-EDBD-D731ED69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BC4AB-1A69-1479-D349-60F35635A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F7E6F-9E18-0AF5-7A9B-4673373DD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58DA0-B7B1-0468-086C-00E68622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338E-7441-4EDD-B5D0-FF12CEE0F6E9}" type="datetimeFigureOut">
              <a:rPr lang="fr-CH" smtClean="0"/>
              <a:t>10.05.2025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57C49-4B96-DCA1-E0C4-20FA54F1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B7A09-451E-DDBE-40B7-383F42F9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B07C-2EBD-4FBF-B30D-8E6BCBC581B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337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43DF-F98F-F6C2-AF6A-9DC6B08D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FBA31-A161-E76F-19EC-A54E2185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338E-7441-4EDD-B5D0-FF12CEE0F6E9}" type="datetimeFigureOut">
              <a:rPr lang="fr-CH" smtClean="0"/>
              <a:t>10.05.2025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F9B5C-EBB2-438E-B15B-D39D28D2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DBE29-9F40-45F4-1863-261BDE44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B07C-2EBD-4FBF-B30D-8E6BCBC581B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656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26B57-10F8-1B10-CB62-81A8457D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338E-7441-4EDD-B5D0-FF12CEE0F6E9}" type="datetimeFigureOut">
              <a:rPr lang="fr-CH" smtClean="0"/>
              <a:t>10.05.2025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8C51A-F667-6BAD-0FA9-32843BEA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1E4FE-0B18-77A4-7081-A6CC231E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B07C-2EBD-4FBF-B30D-8E6BCBC581B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74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8F10-06BF-F5B9-8B6C-3FCABDA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FC2A-80E0-168E-7B4D-6B116511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3846B-497D-7463-5274-BE6D64C0F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4528-C88F-B966-CC94-B193FA1E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338E-7441-4EDD-B5D0-FF12CEE0F6E9}" type="datetimeFigureOut">
              <a:rPr lang="fr-CH" smtClean="0"/>
              <a:t>10.05.2025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9047E-95FF-64C8-AF4D-D6F926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9EA83-9515-E484-4F4B-5E0AE921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B07C-2EBD-4FBF-B30D-8E6BCBC581B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536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19D5-0E41-F213-EAE6-B44BA35B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2D5AC-3B94-0617-3609-924CC4808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6F704-CAF9-348B-791E-69AC12C18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C9948-2DBE-9182-E34A-E1FB3971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338E-7441-4EDD-B5D0-FF12CEE0F6E9}" type="datetimeFigureOut">
              <a:rPr lang="fr-CH" smtClean="0"/>
              <a:t>10.05.2025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5B5D7-B907-2EEA-13AC-2AF7E214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799F3-9AC9-CAB1-BD0E-4F0303FF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B07C-2EBD-4FBF-B30D-8E6BCBC581B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419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C7C7A-A2FB-36FD-2FB5-2620A3CA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437A5-3B7C-BC80-8CA4-C2D27D6C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ECFB9-EB5D-1F00-8126-9DBC584AC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8338E-7441-4EDD-B5D0-FF12CEE0F6E9}" type="datetimeFigureOut">
              <a:rPr lang="fr-CH" smtClean="0"/>
              <a:t>10.05.2025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EEF8-5C48-29ED-0471-E5BA8F193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4F36-9EBA-CFB2-4D84-56D527CD0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FB07C-2EBD-4FBF-B30D-8E6BCBC581B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312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FDB9-AF2D-D79F-74CA-FE1C06540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38602" cy="1996852"/>
          </a:xfrm>
        </p:spPr>
        <p:txBody>
          <a:bodyPr>
            <a:normAutofit/>
          </a:bodyPr>
          <a:lstStyle/>
          <a:p>
            <a:r>
              <a:rPr lang="fr-CH" b="1" i="0" dirty="0">
                <a:solidFill>
                  <a:srgbClr val="E30613"/>
                </a:solidFill>
                <a:effectLst/>
                <a:latin typeface="ui-sans-serif"/>
              </a:rPr>
              <a:t>DHIS2 Event Report Widget</a:t>
            </a:r>
            <a:br>
              <a:rPr lang="fr-CH" b="1" i="0" dirty="0">
                <a:solidFill>
                  <a:srgbClr val="E30613"/>
                </a:solidFill>
                <a:effectLst/>
                <a:latin typeface="ui-sans-serif"/>
              </a:rPr>
            </a:br>
            <a:r>
              <a:rPr lang="en-US" sz="2700" b="1" i="1" dirty="0">
                <a:solidFill>
                  <a:srgbClr val="333333"/>
                </a:solidFill>
                <a:effectLst/>
                <a:latin typeface="ui-sans-serif"/>
              </a:rPr>
              <a:t>Bridging Dashboards with Event-Level Data</a:t>
            </a:r>
            <a:br>
              <a:rPr lang="en-US" sz="2700" b="1" i="1" dirty="0">
                <a:solidFill>
                  <a:srgbClr val="333333"/>
                </a:solidFill>
                <a:effectLst/>
                <a:latin typeface="ui-sans-serif"/>
              </a:rPr>
            </a:br>
            <a:endParaRPr lang="fr-CH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15A55-50A8-D422-B817-B08C36251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Presented </a:t>
            </a:r>
            <a:r>
              <a:rPr lang="en-US" b="0" i="0" dirty="0" err="1">
                <a:solidFill>
                  <a:srgbClr val="030712"/>
                </a:solidFill>
                <a:effectLst/>
                <a:latin typeface="ui-sans-serif"/>
              </a:rPr>
              <a:t>by:</a:t>
            </a:r>
            <a:r>
              <a:rPr lang="en-US" b="1" i="0" dirty="0" err="1">
                <a:solidFill>
                  <a:srgbClr val="030712"/>
                </a:solidFill>
                <a:effectLst/>
                <a:latin typeface="ui-sans-serif"/>
              </a:rPr>
              <a:t>Mamadou</a:t>
            </a:r>
            <a:r>
              <a:rPr lang="en-US" b="1" i="0" dirty="0">
                <a:solidFill>
                  <a:srgbClr val="030712"/>
                </a:solidFill>
                <a:effectLst/>
                <a:latin typeface="ui-sans-serif"/>
              </a:rPr>
              <a:t> Tafsir Diallo</a:t>
            </a:r>
          </a:p>
          <a:p>
            <a:pPr algn="ctr"/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Solution Architect</a:t>
            </a:r>
          </a:p>
          <a:p>
            <a:pPr algn="ctr"/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International Committee of the Red Cross (ICRC)</a:t>
            </a:r>
          </a:p>
          <a:p>
            <a:endParaRPr lang="fr-CH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5ABAB48-8603-1E89-0E44-FE5FEF2B1277}"/>
              </a:ext>
            </a:extLst>
          </p:cNvPr>
          <p:cNvSpPr txBox="1">
            <a:spLocks/>
          </p:cNvSpPr>
          <p:nvPr/>
        </p:nvSpPr>
        <p:spPr>
          <a:xfrm>
            <a:off x="1524000" y="214926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0540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869C-B8B9-C39A-910D-15E94605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dirty="0">
                <a:solidFill>
                  <a:srgbClr val="E30613"/>
                </a:solidFill>
                <a:effectLst/>
                <a:latin typeface="ui-sans-serif"/>
              </a:rPr>
              <a:t>The Challenge</a:t>
            </a:r>
            <a:br>
              <a:rPr lang="fr-CH" b="1" i="0" dirty="0">
                <a:solidFill>
                  <a:srgbClr val="E30613"/>
                </a:solidFill>
                <a:effectLst/>
                <a:latin typeface="ui-sans-serif"/>
              </a:rPr>
            </a:b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A5C2-E815-FAB7-0860-68F2D693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7643" cy="376332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ui-sans-serif"/>
              </a:rPr>
              <a:t>Current DHIS2 Workflow Challenges</a:t>
            </a: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ui-sans-serif"/>
              </a:rPr>
              <a:t>Problem: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Dashboards show list of events, but accessing individual events requires multiple steps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Field staff must navigate away from dashboards to investigate specific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Typical workflow requires 5-8 clicks and navigation through multiple screens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Time-consuming process reduces data use and follow-up actions</a:t>
            </a:r>
          </a:p>
          <a:p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E5967-DBD3-93E5-6BE8-678A7A78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43" y="1179671"/>
            <a:ext cx="6709830" cy="50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6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EA96-2949-F47C-17CB-EFCAEA05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dirty="0">
                <a:solidFill>
                  <a:srgbClr val="E30613"/>
                </a:solidFill>
                <a:effectLst/>
                <a:latin typeface="ui-sans-serif"/>
              </a:rPr>
              <a:t>The Solution</a:t>
            </a:r>
            <a:br>
              <a:rPr lang="fr-CH" b="1" i="0" dirty="0">
                <a:solidFill>
                  <a:srgbClr val="E30613"/>
                </a:solidFill>
                <a:effectLst/>
                <a:latin typeface="ui-sans-serif"/>
              </a:rPr>
            </a:b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CC44-E810-70B4-0B27-395D5D3C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4017" cy="435133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ui-sans-serif"/>
              </a:rPr>
              <a:t>Key Features: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Embeds event reports directly in DHIS2 dashboards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30712"/>
                </a:solidFill>
                <a:effectLst/>
                <a:latin typeface="ui-sans-serif"/>
              </a:rPr>
              <a:t>One-click access</a:t>
            </a: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 to events in Tracker or Capture app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Automatic detection of appropriate destination app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Interactive filtering, searching, and sorting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Customizable columns for different use cases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Dashboard-specific configurations</a:t>
            </a: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ui-sans-serif"/>
              </a:rPr>
              <a:t>Benefits: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30712"/>
                </a:solidFill>
                <a:effectLst/>
                <a:latin typeface="ui-sans-serif"/>
              </a:rPr>
              <a:t>80% reduction in clicks</a:t>
            </a: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 to access event details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Streamlined workflow for field staff</a:t>
            </a:r>
          </a:p>
          <a:p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B8B6A-06ED-67A7-A3C6-F07F9FF8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9" y="1690689"/>
            <a:ext cx="6613318" cy="42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7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EB47-1C0C-109B-9F44-9BFAD204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dirty="0" err="1">
                <a:solidFill>
                  <a:srgbClr val="E30613"/>
                </a:solidFill>
                <a:effectLst/>
                <a:latin typeface="ui-sans-serif"/>
              </a:rPr>
              <a:t>Demonstration</a:t>
            </a:r>
            <a:r>
              <a:rPr lang="fr-CH" b="1" i="0" dirty="0">
                <a:solidFill>
                  <a:srgbClr val="E30613"/>
                </a:solidFill>
                <a:effectLst/>
                <a:latin typeface="ui-sans-serif"/>
              </a:rPr>
              <a:t> </a:t>
            </a:r>
            <a:r>
              <a:rPr lang="fr-CH" b="1" i="0" dirty="0" err="1">
                <a:solidFill>
                  <a:srgbClr val="E30613"/>
                </a:solidFill>
                <a:effectLst/>
                <a:latin typeface="ui-sans-serif"/>
              </a:rPr>
              <a:t>Overview</a:t>
            </a:r>
            <a:br>
              <a:rPr lang="fr-CH" b="1" i="0" dirty="0">
                <a:solidFill>
                  <a:srgbClr val="E30613"/>
                </a:solidFill>
                <a:effectLst/>
                <a:latin typeface="ui-sans-serif"/>
              </a:rPr>
            </a:b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AE67-F9F7-AA0F-F7D1-CA302478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b="1" i="0" dirty="0" err="1">
                <a:solidFill>
                  <a:srgbClr val="333333"/>
                </a:solidFill>
                <a:effectLst/>
                <a:latin typeface="ui-sans-serif"/>
              </a:rPr>
              <a:t>What</a:t>
            </a:r>
            <a:r>
              <a:rPr lang="fr-CH" b="1" i="0" dirty="0">
                <a:solidFill>
                  <a:srgbClr val="333333"/>
                </a:solidFill>
                <a:effectLst/>
                <a:latin typeface="ui-sans-serif"/>
              </a:rPr>
              <a:t> </a:t>
            </a:r>
            <a:r>
              <a:rPr lang="fr-CH" b="1" i="0" dirty="0" err="1">
                <a:solidFill>
                  <a:srgbClr val="333333"/>
                </a:solidFill>
                <a:effectLst/>
                <a:latin typeface="ui-sans-serif"/>
              </a:rPr>
              <a:t>You'll</a:t>
            </a:r>
            <a:r>
              <a:rPr lang="fr-CH" b="1" i="0" dirty="0">
                <a:solidFill>
                  <a:srgbClr val="333333"/>
                </a:solidFill>
                <a:effectLst/>
                <a:latin typeface="ui-sans-serif"/>
              </a:rPr>
              <a:t> </a:t>
            </a:r>
            <a:r>
              <a:rPr lang="fr-CH" b="1" i="0" dirty="0" err="1">
                <a:solidFill>
                  <a:srgbClr val="333333"/>
                </a:solidFill>
                <a:effectLst/>
                <a:latin typeface="ui-sans-serif"/>
              </a:rPr>
              <a:t>See</a:t>
            </a:r>
            <a:r>
              <a:rPr lang="fr-CH" b="1" i="0" dirty="0">
                <a:solidFill>
                  <a:srgbClr val="333333"/>
                </a:solidFill>
                <a:effectLst/>
                <a:latin typeface="ui-sans-serif"/>
              </a:rPr>
              <a:t> </a:t>
            </a:r>
            <a:r>
              <a:rPr lang="fr-CH" b="1" i="0" dirty="0" err="1">
                <a:solidFill>
                  <a:srgbClr val="333333"/>
                </a:solidFill>
                <a:effectLst/>
                <a:latin typeface="ui-sans-serif"/>
              </a:rPr>
              <a:t>Today</a:t>
            </a:r>
            <a:endParaRPr lang="fr-CH" b="1" i="0" dirty="0">
              <a:solidFill>
                <a:srgbClr val="333333"/>
              </a:solidFill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ui-sans-serif"/>
              </a:rPr>
              <a:t>1. Configuration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How to select and configure event reports for dashboards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Customizing the display for different team needs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ui-sans-serif"/>
              </a:rPr>
              <a:t>2. User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Viewing event data directly in dashboards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Finding specific events with search and filters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30712"/>
                </a:solidFill>
                <a:effectLst/>
                <a:highlight>
                  <a:srgbClr val="00FF00"/>
                </a:highlight>
                <a:latin typeface="ui-sans-serif"/>
              </a:rPr>
              <a:t>One-click access to event details</a:t>
            </a:r>
            <a:r>
              <a:rPr lang="en-US" b="0" i="0" dirty="0">
                <a:solidFill>
                  <a:srgbClr val="030712"/>
                </a:solidFill>
                <a:effectLst/>
                <a:highlight>
                  <a:srgbClr val="00FF00"/>
                </a:highlight>
                <a:latin typeface="ui-sans-serif"/>
              </a:rPr>
              <a:t> </a:t>
            </a: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in Tracker/Capture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ui-sans-serif"/>
              </a:rPr>
              <a:t>3. Implementation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How the widget improves field operations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Real-world usage in ICRC programs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534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ui-sans-serif</vt:lpstr>
      <vt:lpstr>Office Theme</vt:lpstr>
      <vt:lpstr>DHIS2 Event Report Widget Bridging Dashboards with Event-Level Data </vt:lpstr>
      <vt:lpstr>The Challenge </vt:lpstr>
      <vt:lpstr>The Solution </vt:lpstr>
      <vt:lpstr>Demonstration Overview </vt:lpstr>
    </vt:vector>
  </TitlesOfParts>
  <Company>ICRC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Mamadou Tafsir Diallo</dc:creator>
  <cp:lastModifiedBy>Mamadou Tafsir Diallo</cp:lastModifiedBy>
  <cp:revision>1</cp:revision>
  <dcterms:created xsi:type="dcterms:W3CDTF">2025-05-10T15:05:23Z</dcterms:created>
  <dcterms:modified xsi:type="dcterms:W3CDTF">2025-05-10T15:15:38Z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45fef7-54f7-4c4a-bfb2-9ef854817505_Enabled">
    <vt:lpwstr>true</vt:lpwstr>
  </property>
  <property fmtid="{D5CDD505-2E9C-101B-9397-08002B2CF9AE}" pid="3" name="MSIP_Label_ad45fef7-54f7-4c4a-bfb2-9ef854817505_SetDate">
    <vt:lpwstr>2025-05-10T15:15:38Z</vt:lpwstr>
  </property>
  <property fmtid="{D5CDD505-2E9C-101B-9397-08002B2CF9AE}" pid="4" name="MSIP_Label_ad45fef7-54f7-4c4a-bfb2-9ef854817505_Method">
    <vt:lpwstr>Privileged</vt:lpwstr>
  </property>
  <property fmtid="{D5CDD505-2E9C-101B-9397-08002B2CF9AE}" pid="5" name="MSIP_Label_ad45fef7-54f7-4c4a-bfb2-9ef854817505_Name">
    <vt:lpwstr>ad45fef7-54f7-4c4a-bfb2-9ef854817505</vt:lpwstr>
  </property>
  <property fmtid="{D5CDD505-2E9C-101B-9397-08002B2CF9AE}" pid="6" name="MSIP_Label_ad45fef7-54f7-4c4a-bfb2-9ef854817505_SiteId">
    <vt:lpwstr>9e8a5334-497c-4d8a-a797-7997cf8cc763</vt:lpwstr>
  </property>
  <property fmtid="{D5CDD505-2E9C-101B-9397-08002B2CF9AE}" pid="7" name="MSIP_Label_ad45fef7-54f7-4c4a-bfb2-9ef854817505_ActionId">
    <vt:lpwstr>d6b8d8d2-6a63-4475-becb-934d4de0dfb6</vt:lpwstr>
  </property>
  <property fmtid="{D5CDD505-2E9C-101B-9397-08002B2CF9AE}" pid="8" name="MSIP_Label_ad45fef7-54f7-4c4a-bfb2-9ef854817505_ContentBits">
    <vt:lpwstr>0</vt:lpwstr>
  </property>
</Properties>
</file>