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335677"/>
          <c:y val="0.0406877"/>
          <c:w val="0.591558"/>
          <c:h val="0.8809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CPU</c:v>
                </c:pt>
              </c:strCache>
            </c:strRef>
          </c:tx>
          <c:spPr>
            <a:solidFill>
              <a:srgbClr val="9999FF"/>
            </a:solidFill>
            <a:ln w="12700" cap="flat">
              <a:solidFill>
                <a:srgbClr val="33CCCC"/>
              </a:solidFill>
              <a:prstDash val="solid"/>
              <a:round/>
            </a:ln>
            <a:effectLst/>
          </c:spPr>
          <c:marker>
            <c:symbol val="none"/>
            <c:size val="4"/>
            <c:spPr>
              <a:solidFill>
                <a:srgbClr val="9999FF"/>
              </a:solidFill>
              <a:ln w="12700" cap="flat">
                <a:solidFill>
                  <a:srgbClr val="33CCCC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0.150000</c:v>
                </c:pt>
                <c:pt idx="1">
                  <c:v>1.355000</c:v>
                </c:pt>
                <c:pt idx="2">
                  <c:v>7.340450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 CPU+ 1 GPU</c:v>
                </c:pt>
              </c:strCache>
            </c:strRef>
          </c:tx>
          <c:spPr>
            <a:solidFill>
              <a:srgbClr val="993366"/>
            </a:solidFill>
            <a:ln w="12700" cap="flat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  <c:size val="4"/>
            <c:spPr>
              <a:solidFill>
                <a:srgbClr val="993366"/>
              </a:solidFill>
              <a:ln w="12700" cap="flat">
                <a:solidFill>
                  <a:srgbClr val="FF6600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0.220000</c:v>
                </c:pt>
                <c:pt idx="1">
                  <c:v>0.490000</c:v>
                </c:pt>
                <c:pt idx="2">
                  <c:v>0.713200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08080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08080"/>
              </a:solidFill>
              <a:prstDash val="solid"/>
              <a:round/>
            </a:ln>
          </c:spPr>
        </c:majorGridlines>
        <c:numFmt formatCode="0.###" sourceLinked="0"/>
        <c:majorTickMark val="out"/>
        <c:minorTickMark val="none"/>
        <c:tickLblPos val="nextTo"/>
        <c:spPr>
          <a:ln w="12700" cap="flat">
            <a:solidFill>
              <a:srgbClr val="808080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2"/>
        <c:minorUnit val="1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682178"/>
          <c:y val="0.181682"/>
          <c:w val="0.317822"/>
          <c:h val="0.065687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000000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808080"/>
      </a:solidFill>
      <a:prstDash val="solid"/>
      <a:round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84721"/>
          <c:y val="0.0392326"/>
          <c:w val="0.683929"/>
          <c:h val="0.8847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CPU</c:v>
                </c:pt>
              </c:strCache>
            </c:strRef>
          </c:tx>
          <c:spPr>
            <a:solidFill>
              <a:srgbClr val="9999FF"/>
            </a:solidFill>
            <a:ln w="12700" cap="flat">
              <a:solidFill>
                <a:srgbClr val="33CCCC"/>
              </a:solidFill>
              <a:prstDash val="solid"/>
              <a:round/>
            </a:ln>
            <a:effectLst/>
          </c:spPr>
          <c:marker>
            <c:symbol val="none"/>
            <c:size val="4"/>
            <c:spPr>
              <a:solidFill>
                <a:srgbClr val="9999FF"/>
              </a:solidFill>
              <a:ln w="12700" cap="flat">
                <a:solidFill>
                  <a:srgbClr val="33CCCC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0.017400</c:v>
                </c:pt>
                <c:pt idx="1">
                  <c:v>0.172671</c:v>
                </c:pt>
                <c:pt idx="2">
                  <c:v>0.874930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 CPU+ 1 GPU</c:v>
                </c:pt>
              </c:strCache>
            </c:strRef>
          </c:tx>
          <c:spPr>
            <a:solidFill>
              <a:srgbClr val="993366"/>
            </a:solidFill>
            <a:ln w="12700" cap="flat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  <c:size val="4"/>
            <c:spPr>
              <a:solidFill>
                <a:srgbClr val="993366"/>
              </a:solidFill>
              <a:ln w="12700" cap="flat">
                <a:solidFill>
                  <a:srgbClr val="FF6600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5</c:v>
                </c:pt>
                <c:pt idx="1">
                  <c:v>10</c:v>
                </c:pt>
                <c:pt idx="2">
                  <c:v>25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0.018000</c:v>
                </c:pt>
                <c:pt idx="1">
                  <c:v>0.038650</c:v>
                </c:pt>
                <c:pt idx="2">
                  <c:v>0.133061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08080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08080"/>
              </a:solidFill>
              <a:prstDash val="solid"/>
              <a:round/>
            </a:ln>
          </c:spPr>
        </c:majorGridlines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808080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25"/>
        <c:minorUnit val="0.112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68151"/>
          <c:y val="0.210756"/>
          <c:w val="0.231849"/>
          <c:h val="0.064232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000000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808080"/>
      </a:solidFill>
      <a:prstDash val="solid"/>
      <a:round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-3235570" y="1500860"/>
            <a:ext cx="9378462" cy="637674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extBox 2"/>
          <p:cNvSpPr txBox="1"/>
          <p:nvPr/>
        </p:nvSpPr>
        <p:spPr>
          <a:xfrm>
            <a:off x="2708030" y="1066800"/>
            <a:ext cx="8921262" cy="1701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/>
            </a:pPr>
            <a:r>
              <a:t>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Гібридні ітераційні алгоритми розв'язання дискретних задач для еліптичних рівнянь</a:t>
            </a:r>
          </a:p>
        </p:txBody>
      </p:sp>
      <p:sp>
        <p:nvSpPr>
          <p:cNvPr id="114" name="TextBox 3"/>
          <p:cNvSpPr txBox="1"/>
          <p:nvPr/>
        </p:nvSpPr>
        <p:spPr>
          <a:xfrm>
            <a:off x="7468095" y="4079630"/>
            <a:ext cx="4723905" cy="2125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Керівник магістерської роботи</a:t>
            </a:r>
            <a:endParaRPr b="1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член-кор. НАН України, д. ф.-м. н., проф. 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Хіміч Олександр Миколайович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Виконав студент 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Оленченко Ілля Андрійович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880489"/>
            <a:ext cx="6119448" cy="398554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4" name="2D Line Chart"/>
          <p:cNvGraphicFramePr/>
          <p:nvPr/>
        </p:nvGraphicFramePr>
        <p:xfrm>
          <a:off x="2460393" y="1712266"/>
          <a:ext cx="7585644" cy="343346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175" name="Заголовок 2"/>
          <p:cNvSpPr txBox="1"/>
          <p:nvPr/>
        </p:nvSpPr>
        <p:spPr>
          <a:xfrm>
            <a:off x="838200" y="1153043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ct val="90000"/>
              </a:lnSpc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Часи виконання методу Р</a:t>
            </a:r>
            <a:r>
              <a:t>і</a:t>
            </a:r>
            <a:r>
              <a:t>чардсона на різних архітектурах</a:t>
            </a:r>
          </a:p>
        </p:txBody>
      </p:sp>
      <p:sp>
        <p:nvSpPr>
          <p:cNvPr id="176" name="TextBox 2"/>
          <p:cNvSpPr txBox="1"/>
          <p:nvPr/>
        </p:nvSpPr>
        <p:spPr>
          <a:xfrm>
            <a:off x="334107" y="280477"/>
            <a:ext cx="11523786" cy="6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3. </a:t>
            </a:r>
          </a:p>
          <a:p>
            <a:pPr algn="ctr">
              <a:defRPr b="1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ПАРАЛЕЛЬНІ АЛГОРИТМИ ТА ЧИСЕЛЬНІ ЕКСПЕРИМЕНТИ АРХІТЕКТУРИ 1 CPU + 1 GPU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072552" y="3798427"/>
            <a:ext cx="6119448" cy="398554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9" name="2D Line Chart"/>
          <p:cNvGraphicFramePr/>
          <p:nvPr/>
        </p:nvGraphicFramePr>
        <p:xfrm>
          <a:off x="2094548" y="1976464"/>
          <a:ext cx="7317830" cy="356081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180" name="Заголовок 2"/>
          <p:cNvSpPr txBox="1"/>
          <p:nvPr/>
        </p:nvSpPr>
        <p:spPr>
          <a:xfrm>
            <a:off x="838200" y="1194512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Часи виконання методу верхньої релаксації на різних архітектурах</a:t>
            </a:r>
          </a:p>
        </p:txBody>
      </p:sp>
      <p:sp>
        <p:nvSpPr>
          <p:cNvPr id="181" name="TextBox 2"/>
          <p:cNvSpPr txBox="1"/>
          <p:nvPr/>
        </p:nvSpPr>
        <p:spPr>
          <a:xfrm>
            <a:off x="334107" y="266654"/>
            <a:ext cx="11523786" cy="6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3. </a:t>
            </a:r>
          </a:p>
          <a:p>
            <a:pPr algn="ctr">
              <a:defRPr b="1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ПАРАЛЕЛЬНІ АЛГОРИТМИ ТА ЧИСЕЛЬНІ ЕКСПЕРИМЕНТИ АРХІТЕКТУРИ 1 CPU + 1 GPU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072552" y="3845319"/>
            <a:ext cx="6119448" cy="3985542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xtBox 2"/>
          <p:cNvSpPr txBox="1"/>
          <p:nvPr/>
        </p:nvSpPr>
        <p:spPr>
          <a:xfrm>
            <a:off x="164122" y="363415"/>
            <a:ext cx="11523785" cy="6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4. </a:t>
            </a:r>
          </a:p>
          <a:p>
            <a:pPr algn="ctr">
              <a:defRPr b="1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ПАРАЛЕЛЬНІ АЛГОРИТМИ ТА ЧИСЕЛЬНІ ЕКСПЕРИМЕНТИ АРХІТЕКТУРИ 1 CPU + 2 GPU</a:t>
            </a:r>
          </a:p>
        </p:txBody>
      </p:sp>
      <p:pic>
        <p:nvPicPr>
          <p:cNvPr id="185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225" y="712667"/>
            <a:ext cx="4219576" cy="107632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extBox 4"/>
          <p:cNvSpPr txBox="1"/>
          <p:nvPr/>
        </p:nvSpPr>
        <p:spPr>
          <a:xfrm>
            <a:off x="375136" y="1558158"/>
            <a:ext cx="1139483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Розбиття блоків</a:t>
            </a:r>
          </a:p>
        </p:txBody>
      </p:sp>
      <p:pic>
        <p:nvPicPr>
          <p:cNvPr id="187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04587" y="2108197"/>
            <a:ext cx="3642855" cy="4249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072552" y="3868766"/>
            <a:ext cx="6119448" cy="3985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225" y="712667"/>
            <a:ext cx="4219576" cy="1076326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extBox 4"/>
          <p:cNvSpPr txBox="1"/>
          <p:nvPr/>
        </p:nvSpPr>
        <p:spPr>
          <a:xfrm>
            <a:off x="2813536" y="1543664"/>
            <a:ext cx="622495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Чисельні експерименти</a:t>
            </a:r>
          </a:p>
        </p:txBody>
      </p:sp>
      <p:sp>
        <p:nvSpPr>
          <p:cNvPr id="192" name="TextBox 8"/>
          <p:cNvSpPr txBox="1"/>
          <p:nvPr/>
        </p:nvSpPr>
        <p:spPr>
          <a:xfrm>
            <a:off x="4642337" y="3974122"/>
            <a:ext cx="169984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40 кроків</a:t>
            </a:r>
          </a:p>
        </p:txBody>
      </p:sp>
      <p:sp>
        <p:nvSpPr>
          <p:cNvPr id="193" name="TextBox 9"/>
          <p:cNvSpPr txBox="1"/>
          <p:nvPr/>
        </p:nvSpPr>
        <p:spPr>
          <a:xfrm>
            <a:off x="4642337" y="6321068"/>
            <a:ext cx="169984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160 кроків</a:t>
            </a:r>
          </a:p>
        </p:txBody>
      </p:sp>
      <p:sp>
        <p:nvSpPr>
          <p:cNvPr id="194" name="Text"/>
          <p:cNvSpPr txBox="1"/>
          <p:nvPr/>
        </p:nvSpPr>
        <p:spPr>
          <a:xfrm>
            <a:off x="2145457" y="2523038"/>
            <a:ext cx="1270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5" name="Text"/>
          <p:cNvSpPr txBox="1"/>
          <p:nvPr/>
        </p:nvSpPr>
        <p:spPr>
          <a:xfrm>
            <a:off x="2262733" y="4711441"/>
            <a:ext cx="1270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6" name="TextBox 2"/>
          <p:cNvSpPr txBox="1"/>
          <p:nvPr/>
        </p:nvSpPr>
        <p:spPr>
          <a:xfrm>
            <a:off x="164120" y="300702"/>
            <a:ext cx="11523786" cy="6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4. </a:t>
            </a:r>
          </a:p>
          <a:p>
            <a:pPr algn="ctr">
              <a:defRPr b="1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ПАРАЛЕЛЬНІ АЛГОРИТМИ ТА ЧИСЕЛЬНІ ЕКСПЕРИМЕНТИ АРХІТЕКТУРИ 1 CPU + 2 GPU</a:t>
            </a:r>
          </a:p>
        </p:txBody>
      </p:sp>
      <p:graphicFrame>
        <p:nvGraphicFramePr>
          <p:cNvPr id="197" name="Table"/>
          <p:cNvGraphicFramePr/>
          <p:nvPr/>
        </p:nvGraphicFramePr>
        <p:xfrm>
          <a:off x="1709165" y="2285380"/>
          <a:ext cx="7957555" cy="15672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68350"/>
                <a:gridCol w="1082595"/>
                <a:gridCol w="1833427"/>
                <a:gridCol w="1274668"/>
                <a:gridCol w="1885811"/>
              </a:tblGrid>
              <a:tr h="388638"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79704"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Метод Річардсона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indent="179704"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Mетод верхньої релаксації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388638">
                <a:tc vMerge="1">
                  <a:tcPr/>
                </a:tc>
                <a:tc>
                  <a:txBody>
                    <a:bodyPr/>
                    <a:lstStyle/>
                    <a:p>
                      <a:pPr indent="179704"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1 GPU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79704"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2 GPU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79704"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1 GPU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79704"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2 GPU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8638">
                <a:tc>
                  <a:txBody>
                    <a:bodyPr/>
                    <a:lstStyle/>
                    <a:p>
                      <a:pPr indent="179704" algn="just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Головний цикл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0.0102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0.00879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79704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0.763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0.6372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8638">
                <a:tc>
                  <a:txBody>
                    <a:bodyPr/>
                    <a:lstStyle/>
                    <a:p>
                      <a:pPr indent="179704" algn="just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Загальний цикл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3.17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3.44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60.2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63.23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8" name="Text"/>
          <p:cNvSpPr txBox="1"/>
          <p:nvPr/>
        </p:nvSpPr>
        <p:spPr>
          <a:xfrm>
            <a:off x="3206750" y="2832100"/>
            <a:ext cx="1270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aphicFrame>
        <p:nvGraphicFramePr>
          <p:cNvPr id="199" name="Table"/>
          <p:cNvGraphicFramePr/>
          <p:nvPr/>
        </p:nvGraphicFramePr>
        <p:xfrm>
          <a:off x="1686492" y="4713329"/>
          <a:ext cx="8002901" cy="15653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79014"/>
                <a:gridCol w="1088774"/>
                <a:gridCol w="1843892"/>
                <a:gridCol w="1281944"/>
                <a:gridCol w="1896575"/>
              </a:tblGrid>
              <a:tr h="392168"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79704"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Метод Річардсона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indent="179704"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Mетод верхньої релаксації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392168">
                <a:tc vMerge="1">
                  <a:tcPr/>
                </a:tc>
                <a:tc>
                  <a:txBody>
                    <a:bodyPr/>
                    <a:lstStyle/>
                    <a:p>
                      <a:pPr indent="179704"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1 GPU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79704"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2 GPU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79704"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1 GPU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79704"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2 GPU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2168">
                <a:tc>
                  <a:txBody>
                    <a:bodyPr/>
                    <a:lstStyle/>
                    <a:p>
                      <a:pPr indent="179704" algn="just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Головний цикл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0.0405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0.0323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79704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1.43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0.837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2168">
                <a:tc>
                  <a:txBody>
                    <a:bodyPr/>
                    <a:lstStyle/>
                    <a:p>
                      <a:pPr indent="179704" algn="just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Загальний цикл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120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120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108.9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105.3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0" name="Text"/>
          <p:cNvSpPr txBox="1"/>
          <p:nvPr/>
        </p:nvSpPr>
        <p:spPr>
          <a:xfrm>
            <a:off x="1686492" y="4713329"/>
            <a:ext cx="1270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880489"/>
            <a:ext cx="6119448" cy="398554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Заголовок 2"/>
          <p:cNvSpPr txBox="1"/>
          <p:nvPr/>
        </p:nvSpPr>
        <p:spPr>
          <a:xfrm>
            <a:off x="838200" y="1153043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ct val="90000"/>
              </a:lnSpc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Прискорення методу Р</a:t>
            </a:r>
            <a:r>
              <a:t>і</a:t>
            </a:r>
            <a:r>
              <a:t>чардсона на різних архітектурах</a:t>
            </a:r>
          </a:p>
        </p:txBody>
      </p:sp>
      <p:sp>
        <p:nvSpPr>
          <p:cNvPr id="204" name="TextBox 2"/>
          <p:cNvSpPr txBox="1"/>
          <p:nvPr/>
        </p:nvSpPr>
        <p:spPr>
          <a:xfrm>
            <a:off x="334107" y="252830"/>
            <a:ext cx="11523786" cy="6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4. </a:t>
            </a:r>
          </a:p>
          <a:p>
            <a:pPr algn="ctr">
              <a:defRPr b="1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ПАРАЛЕЛЬНІ АЛГОРИТМИ ТА ЧИСЕЛЬНІ ЕКСПЕРИМЕНТИ АРХІТЕКТУРИ 1 CPU + 2 GPU</a:t>
            </a:r>
          </a:p>
        </p:txBody>
      </p:sp>
      <p:pic>
        <p:nvPicPr>
          <p:cNvPr id="20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5280" y="2315114"/>
            <a:ext cx="6701440" cy="2908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072552" y="3798427"/>
            <a:ext cx="6119448" cy="398554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Заголовок 2"/>
          <p:cNvSpPr txBox="1"/>
          <p:nvPr/>
        </p:nvSpPr>
        <p:spPr>
          <a:xfrm>
            <a:off x="838200" y="1194512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Часи виконання методу верхньої релаксації на різних архітектурах</a:t>
            </a:r>
          </a:p>
        </p:txBody>
      </p:sp>
      <p:sp>
        <p:nvSpPr>
          <p:cNvPr id="209" name="TextBox 2"/>
          <p:cNvSpPr txBox="1"/>
          <p:nvPr/>
        </p:nvSpPr>
        <p:spPr>
          <a:xfrm>
            <a:off x="334107" y="211361"/>
            <a:ext cx="11523786" cy="6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4. </a:t>
            </a:r>
          </a:p>
          <a:p>
            <a:pPr algn="ctr">
              <a:defRPr b="1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ПАРАЛЕЛЬНІ АЛГОРИТМИ ТА ЧИСЕЛЬНІ ЕКСПЕРИМЕНТИ АРХІТЕКТУРИ 1 CPU + 2 GPU</a:t>
            </a:r>
          </a:p>
        </p:txBody>
      </p:sp>
      <p:pic>
        <p:nvPicPr>
          <p:cNvPr id="210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4322" y="2425700"/>
            <a:ext cx="6743356" cy="2967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6535539" y="-99571"/>
            <a:ext cx="8686801" cy="522834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Прямоугольник 6"/>
          <p:cNvSpPr txBox="1"/>
          <p:nvPr/>
        </p:nvSpPr>
        <p:spPr>
          <a:xfrm>
            <a:off x="2313308" y="2967334"/>
            <a:ext cx="7565391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8000">
                <a:effectLst>
                  <a:outerShdw sx="100000" sy="100000" kx="0" ky="0" algn="b" rotWithShape="0" blurRad="50800" dist="38100" dir="162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Дякую за увагу!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072552" y="3845319"/>
            <a:ext cx="6119448" cy="3985542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extBox 2"/>
          <p:cNvSpPr txBox="1"/>
          <p:nvPr/>
        </p:nvSpPr>
        <p:spPr>
          <a:xfrm>
            <a:off x="480645" y="175846"/>
            <a:ext cx="11160371" cy="4853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Мета роботи</a:t>
            </a:r>
            <a:r>
              <a:rPr b="0" sz="2400"/>
              <a:t>: розробка та дослідження гібридних ітераційних алгоритмів для розв’язання різницевих рівнянь для еліптичних операторів. Використання повного спектру можливостей гібридних архітектур.</a:t>
            </a:r>
            <a:endParaRPr sz="2400"/>
          </a:p>
          <a:p>
            <a:pPr algn="just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Актуальність роботи</a:t>
            </a:r>
            <a:r>
              <a:rPr b="0"/>
              <a:t> </a:t>
            </a:r>
            <a:r>
              <a:rPr b="0" sz="2400"/>
              <a:t>зумовлена нестримним рухом технологій з плином часу. Таким чином на вже розв’язані задачі можна подивитися під іншим кутом, а саме використання гібридних комп’ютерів для розв’язання диференціальних рівнянь. Значна частина прикладних задач зводиться до математичних моделей, які описуються системами лінійних алгебраїчних рівнянь (СЛАР)</a:t>
            </a:r>
            <a:r>
              <a:rPr b="0" sz="2400"/>
              <a:t>.</a:t>
            </a:r>
            <a:endParaRPr b="0" sz="2400"/>
          </a:p>
        </p:txBody>
      </p:sp>
      <p:pic>
        <p:nvPicPr>
          <p:cNvPr id="118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4888" y="1378560"/>
            <a:ext cx="4219576" cy="1076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893773"/>
            <a:ext cx="6119448" cy="398554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extBox 2"/>
          <p:cNvSpPr txBox="1"/>
          <p:nvPr/>
        </p:nvSpPr>
        <p:spPr>
          <a:xfrm>
            <a:off x="164122" y="363415"/>
            <a:ext cx="11523785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1. </a:t>
            </a:r>
          </a:p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Огляд архітектур паралельних комп’ютерів  та засобів паралелізації</a:t>
            </a:r>
          </a:p>
        </p:txBody>
      </p:sp>
      <p:pic>
        <p:nvPicPr>
          <p:cNvPr id="122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225" y="712667"/>
            <a:ext cx="4219576" cy="1076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Screen Shot 2017-05-13 at 2.35.29 PM.jpg" descr="Screen Shot 2017-05-13 at 2.35.29 PM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05033" y="2045250"/>
            <a:ext cx="6641963" cy="3204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50827"/>
            <a:ext cx="6119448" cy="398554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extBox 2"/>
          <p:cNvSpPr txBox="1"/>
          <p:nvPr/>
        </p:nvSpPr>
        <p:spPr>
          <a:xfrm>
            <a:off x="164122" y="363415"/>
            <a:ext cx="11523785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1. </a:t>
            </a:r>
          </a:p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Огляд архітектур паралельних комп’ютерів  та засобів паралелізації</a:t>
            </a:r>
          </a:p>
        </p:txBody>
      </p:sp>
      <p:pic>
        <p:nvPicPr>
          <p:cNvPr id="127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225" y="712667"/>
            <a:ext cx="4219576" cy="107632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4"/>
          <p:cNvSpPr txBox="1"/>
          <p:nvPr/>
        </p:nvSpPr>
        <p:spPr>
          <a:xfrm>
            <a:off x="3950677" y="1441937"/>
            <a:ext cx="4085124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Технологія </a:t>
            </a:r>
            <a:r>
              <a:t>CUDA</a:t>
            </a:r>
          </a:p>
        </p:txBody>
      </p:sp>
      <p:pic>
        <p:nvPicPr>
          <p:cNvPr id="129" name="Рисунок 5" descr="Рисунок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1969" y="1342498"/>
            <a:ext cx="2421132" cy="149507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extBox 6"/>
          <p:cNvSpPr txBox="1"/>
          <p:nvPr/>
        </p:nvSpPr>
        <p:spPr>
          <a:xfrm>
            <a:off x="2060330" y="2527276"/>
            <a:ext cx="7731367" cy="2821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CUDA </a:t>
            </a:r>
            <a:r>
              <a:t>архітектура</a:t>
            </a:r>
          </a:p>
          <a:p>
            <a:pPr lvl="1" marL="742950" indent="-285750">
              <a:buSzPct val="100000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Використання </a:t>
            </a:r>
            <a:r>
              <a:t>GPU </a:t>
            </a:r>
            <a:r>
              <a:t>обчислень для звичайних цілей</a:t>
            </a:r>
          </a:p>
          <a:p>
            <a:pPr lvl="1" marL="742950" indent="-285750">
              <a:buSzPct val="100000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Збереження продуктивності</a:t>
            </a:r>
          </a:p>
          <a:p>
            <a:pPr marL="285750" indent="-285750">
              <a:buSzPct val="100000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CUDA  - C/C++ </a:t>
            </a:r>
            <a:r>
              <a:t>мова програмування</a:t>
            </a:r>
          </a:p>
          <a:p>
            <a:pPr lvl="1" marL="742950" indent="-285750">
              <a:buSzPct val="100000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Заснована на стандартизованому </a:t>
            </a:r>
            <a:r>
              <a:t>C/C++</a:t>
            </a:r>
          </a:p>
          <a:p>
            <a:pPr lvl="1" marL="742950" indent="-285750">
              <a:buSzPct val="100000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Має малий набір доповнень для включення можливостей гетерогенного програмування</a:t>
            </a:r>
          </a:p>
          <a:p>
            <a:pPr lvl="1" marL="742950" indent="-285750">
              <a:buSzPct val="100000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Чітке API для управління пристроями, пам’яттю.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5659"/>
            <a:ext cx="6119448" cy="398554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extBox 3"/>
          <p:cNvSpPr txBox="1"/>
          <p:nvPr/>
        </p:nvSpPr>
        <p:spPr>
          <a:xfrm>
            <a:off x="164122" y="363415"/>
            <a:ext cx="11523785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2. </a:t>
            </a:r>
          </a:p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Аналіз алгоритмів ітераційних методів</a:t>
            </a:r>
          </a:p>
        </p:txBody>
      </p:sp>
      <p:pic>
        <p:nvPicPr>
          <p:cNvPr id="134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225" y="712667"/>
            <a:ext cx="4219576" cy="107632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Box 5"/>
          <p:cNvSpPr txBox="1"/>
          <p:nvPr/>
        </p:nvSpPr>
        <p:spPr>
          <a:xfrm>
            <a:off x="2051538" y="1543664"/>
            <a:ext cx="91440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Основні властивості та оцінки паралельних алгоритмів</a:t>
            </a:r>
          </a:p>
        </p:txBody>
      </p:sp>
      <p:grpSp>
        <p:nvGrpSpPr>
          <p:cNvPr id="138" name="TextBox 6"/>
          <p:cNvGrpSpPr/>
          <p:nvPr/>
        </p:nvGrpSpPr>
        <p:grpSpPr>
          <a:xfrm>
            <a:off x="2986450" y="2374661"/>
            <a:ext cx="5879127" cy="1875899"/>
            <a:chOff x="0" y="0"/>
            <a:chExt cx="5879126" cy="1875898"/>
          </a:xfrm>
        </p:grpSpPr>
        <p:sp>
          <p:nvSpPr>
            <p:cNvPr id="136" name="Rectangle"/>
            <p:cNvSpPr/>
            <p:nvPr/>
          </p:nvSpPr>
          <p:spPr>
            <a:xfrm>
              <a:off x="-1" y="-1"/>
              <a:ext cx="5879128" cy="1875900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Text"/>
            <p:cNvSpPr txBox="1"/>
            <p:nvPr/>
          </p:nvSpPr>
          <p:spPr>
            <a:xfrm>
              <a:off x="-1" y="-1"/>
              <a:ext cx="587912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 </a:t>
              </a:r>
            </a:p>
          </p:txBody>
        </p:sp>
      </p:grpSp>
      <p:grpSp>
        <p:nvGrpSpPr>
          <p:cNvPr id="141" name="TextBox 8"/>
          <p:cNvGrpSpPr/>
          <p:nvPr/>
        </p:nvGrpSpPr>
        <p:grpSpPr>
          <a:xfrm>
            <a:off x="3452443" y="4098159"/>
            <a:ext cx="5588975" cy="2417714"/>
            <a:chOff x="0" y="0"/>
            <a:chExt cx="5588973" cy="2417713"/>
          </a:xfrm>
        </p:grpSpPr>
        <p:sp>
          <p:nvSpPr>
            <p:cNvPr id="139" name="Rectangle"/>
            <p:cNvSpPr/>
            <p:nvPr/>
          </p:nvSpPr>
          <p:spPr>
            <a:xfrm>
              <a:off x="0" y="-1"/>
              <a:ext cx="5588974" cy="2417715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Text"/>
            <p:cNvSpPr txBox="1"/>
            <p:nvPr/>
          </p:nvSpPr>
          <p:spPr>
            <a:xfrm>
              <a:off x="0" y="-1"/>
              <a:ext cx="558897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072552" y="3845319"/>
            <a:ext cx="6119448" cy="3985542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extBox 2"/>
          <p:cNvSpPr txBox="1"/>
          <p:nvPr/>
        </p:nvSpPr>
        <p:spPr>
          <a:xfrm>
            <a:off x="164122" y="363415"/>
            <a:ext cx="11523785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2. </a:t>
            </a:r>
          </a:p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Аналіз алгоритмів ітераційних методів</a:t>
            </a:r>
          </a:p>
        </p:txBody>
      </p:sp>
      <p:pic>
        <p:nvPicPr>
          <p:cNvPr id="145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225" y="712667"/>
            <a:ext cx="4219576" cy="1076326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extBox 4"/>
          <p:cNvSpPr txBox="1"/>
          <p:nvPr/>
        </p:nvSpPr>
        <p:spPr>
          <a:xfrm>
            <a:off x="375136" y="1558158"/>
            <a:ext cx="1139483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Постановка модельної задачі</a:t>
            </a:r>
          </a:p>
        </p:txBody>
      </p:sp>
      <p:sp>
        <p:nvSpPr>
          <p:cNvPr id="147" name="У якості модельної розглядаємо задачу для рівнянь другого порядку в прямокутнику з заданими граничними умовами."/>
          <p:cNvSpPr txBox="1"/>
          <p:nvPr/>
        </p:nvSpPr>
        <p:spPr>
          <a:xfrm>
            <a:off x="2142933" y="2875403"/>
            <a:ext cx="7859236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У якості модельної розглядаємо задачу для рівнянь другого порядку в прямокутнику з заданими граничними умовами.</a:t>
            </a:r>
          </a:p>
        </p:txBody>
      </p:sp>
      <p:pic>
        <p:nvPicPr>
          <p:cNvPr id="148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8601" y="4081797"/>
            <a:ext cx="2247901" cy="132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072552" y="3845319"/>
            <a:ext cx="6119448" cy="398554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extBox 2"/>
          <p:cNvSpPr txBox="1"/>
          <p:nvPr/>
        </p:nvSpPr>
        <p:spPr>
          <a:xfrm>
            <a:off x="164122" y="363415"/>
            <a:ext cx="11523785" cy="6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3. </a:t>
            </a:r>
          </a:p>
          <a:p>
            <a:pPr algn="ctr">
              <a:defRPr b="1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ПАРАЛЕЛЬНІ АЛГОРИТМИ ТА ЧИСЕЛЬНІ ЕКСПЕРИМЕНТИ АРХІТЕКТУРИ 1 CPU + 1 GPU</a:t>
            </a:r>
          </a:p>
        </p:txBody>
      </p:sp>
      <p:pic>
        <p:nvPicPr>
          <p:cNvPr id="152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225" y="712667"/>
            <a:ext cx="4219576" cy="107632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Box 4"/>
          <p:cNvSpPr txBox="1"/>
          <p:nvPr/>
        </p:nvSpPr>
        <p:spPr>
          <a:xfrm>
            <a:off x="375136" y="1558158"/>
            <a:ext cx="1139483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Методи</a:t>
            </a:r>
          </a:p>
        </p:txBody>
      </p:sp>
      <p:sp>
        <p:nvSpPr>
          <p:cNvPr id="154" name="Метод Річардсона…"/>
          <p:cNvSpPr txBox="1"/>
          <p:nvPr/>
        </p:nvSpPr>
        <p:spPr>
          <a:xfrm>
            <a:off x="4187005" y="3249929"/>
            <a:ext cx="3771093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Метод Річардсона</a:t>
            </a:r>
          </a:p>
          <a:p>
            <a:pPr marL="240631" indent="-240631"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Метод верхньої релаксації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072552" y="3845319"/>
            <a:ext cx="6119448" cy="398554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TextBox 2"/>
          <p:cNvSpPr txBox="1"/>
          <p:nvPr/>
        </p:nvSpPr>
        <p:spPr>
          <a:xfrm>
            <a:off x="164122" y="363415"/>
            <a:ext cx="11523785" cy="6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3. </a:t>
            </a:r>
          </a:p>
          <a:p>
            <a:pPr algn="ctr">
              <a:defRPr b="1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ПАРАЛЕЛЬНІ АЛГОРИТМИ ТА ЧИСЕЛЬНІ ЕКСПЕРИМЕНТИ АРХІТЕКТУРИ 1 CPU + 1 GPU</a:t>
            </a:r>
          </a:p>
        </p:txBody>
      </p:sp>
      <p:pic>
        <p:nvPicPr>
          <p:cNvPr id="158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225" y="712667"/>
            <a:ext cx="4219576" cy="1076326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extBox 4"/>
          <p:cNvSpPr txBox="1"/>
          <p:nvPr/>
        </p:nvSpPr>
        <p:spPr>
          <a:xfrm>
            <a:off x="375136" y="1558158"/>
            <a:ext cx="1139483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Попередня обробка діагонального розбиття</a:t>
            </a:r>
          </a:p>
        </p:txBody>
      </p:sp>
      <p:pic>
        <p:nvPicPr>
          <p:cNvPr id="160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54214" y="2482964"/>
            <a:ext cx="5943601" cy="364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072552" y="3868766"/>
            <a:ext cx="6119448" cy="398554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Box 2"/>
          <p:cNvSpPr txBox="1"/>
          <p:nvPr/>
        </p:nvSpPr>
        <p:spPr>
          <a:xfrm>
            <a:off x="164122" y="363415"/>
            <a:ext cx="11523785" cy="6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ЧАСТИНА 3. </a:t>
            </a:r>
          </a:p>
          <a:p>
            <a:pPr algn="ctr">
              <a:defRPr b="1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ПАРАЛЕЛЬНІ АЛГОРИТМИ ТА ЧИСЕЛЬНІ ЕКСПЕРИМЕНТИ АРХІТЕКТУРИ 1 CPU + 1 GPU</a:t>
            </a:r>
          </a:p>
        </p:txBody>
      </p:sp>
      <p:pic>
        <p:nvPicPr>
          <p:cNvPr id="164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225" y="712667"/>
            <a:ext cx="4219576" cy="107632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extBox 4"/>
          <p:cNvSpPr txBox="1"/>
          <p:nvPr/>
        </p:nvSpPr>
        <p:spPr>
          <a:xfrm>
            <a:off x="2813536" y="1543664"/>
            <a:ext cx="622495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Чисельні експерименти</a:t>
            </a:r>
          </a:p>
        </p:txBody>
      </p:sp>
      <p:sp>
        <p:nvSpPr>
          <p:cNvPr id="166" name="TextBox 8"/>
          <p:cNvSpPr txBox="1"/>
          <p:nvPr/>
        </p:nvSpPr>
        <p:spPr>
          <a:xfrm>
            <a:off x="4642337" y="3974122"/>
            <a:ext cx="169984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10 кроків</a:t>
            </a:r>
          </a:p>
        </p:txBody>
      </p:sp>
      <p:sp>
        <p:nvSpPr>
          <p:cNvPr id="167" name="TextBox 9"/>
          <p:cNvSpPr txBox="1"/>
          <p:nvPr/>
        </p:nvSpPr>
        <p:spPr>
          <a:xfrm>
            <a:off x="4642337" y="6321068"/>
            <a:ext cx="169984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25 кроків</a:t>
            </a:r>
          </a:p>
        </p:txBody>
      </p:sp>
      <p:graphicFrame>
        <p:nvGraphicFramePr>
          <p:cNvPr id="168" name="Table"/>
          <p:cNvGraphicFramePr/>
          <p:nvPr/>
        </p:nvGraphicFramePr>
        <p:xfrm>
          <a:off x="2145457" y="2523038"/>
          <a:ext cx="7573815" cy="14559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35619"/>
                <a:gridCol w="962323"/>
                <a:gridCol w="1735619"/>
                <a:gridCol w="1202904"/>
                <a:gridCol w="1924647"/>
              </a:tblGrid>
              <a:tr h="363589"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Метод Річардсона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Mетод верхньої релаксації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363589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1 CPU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1 CPU + 1 GPU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1 CPU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1CPU + 1 GPU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3589">
                <a:tc>
                  <a:txBody>
                    <a:bodyPr/>
                    <a:lstStyle/>
                    <a:p>
                      <a:pPr algn="just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Головний цикл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0,01355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0,0049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0,172671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0,03865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3589">
                <a:tc>
                  <a:txBody>
                    <a:bodyPr/>
                    <a:lstStyle/>
                    <a:p>
                      <a:pPr algn="just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Загальний цикл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0.032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2,82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0,0846629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0,632961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9" name="Text"/>
          <p:cNvSpPr txBox="1"/>
          <p:nvPr/>
        </p:nvSpPr>
        <p:spPr>
          <a:xfrm>
            <a:off x="2145457" y="2523038"/>
            <a:ext cx="1270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aphicFrame>
        <p:nvGraphicFramePr>
          <p:cNvPr id="170" name="Table"/>
          <p:cNvGraphicFramePr/>
          <p:nvPr/>
        </p:nvGraphicFramePr>
        <p:xfrm>
          <a:off x="2139107" y="4711441"/>
          <a:ext cx="7586515" cy="16366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72961"/>
                <a:gridCol w="1084432"/>
                <a:gridCol w="1772961"/>
                <a:gridCol w="963940"/>
                <a:gridCol w="1979519"/>
              </a:tblGrid>
              <a:tr h="405986"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Метод Річардсона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Mетод верхньої релаксації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4059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1 CPU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1 CPU + 1 GPU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1 CPU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1CPU + 1 GPU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05986">
                <a:tc>
                  <a:txBody>
                    <a:bodyPr/>
                    <a:lstStyle/>
                    <a:p>
                      <a:pPr algn="just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Головний цикл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0,734045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0,07132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0,87493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0,133061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05986">
                <a:tc>
                  <a:txBody>
                    <a:bodyPr/>
                    <a:lstStyle/>
                    <a:p>
                      <a:pPr algn="just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Загальний цикл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6,6208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8,8451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33,807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50000"/>
                        </a:lnSpc>
                        <a:defRPr sz="1800"/>
                      </a:pPr>
                      <a:r>
                        <a:rPr sz="1200"/>
                        <a:t>33,6342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1" name="Text"/>
          <p:cNvSpPr txBox="1"/>
          <p:nvPr/>
        </p:nvSpPr>
        <p:spPr>
          <a:xfrm>
            <a:off x="2262733" y="4711441"/>
            <a:ext cx="1270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